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8" r:id="rId4"/>
    <p:sldId id="261" r:id="rId5"/>
    <p:sldId id="260" r:id="rId6"/>
    <p:sldId id="264" r:id="rId7"/>
    <p:sldId id="262" r:id="rId8"/>
    <p:sldId id="25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D0C4C-5AA9-404A-9A0E-C954F7D8F966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8437D-188C-4BB8-A8D3-042DAEF6A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4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05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37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36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29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42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3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2019/8/28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83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2019/8/28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8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2019/8/28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33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09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B2C1-758F-4C41-850C-AB7CBBC34A9B}" type="datetimeFigureOut">
              <a:rPr lang="zh-TW" altLang="en-US" smtClean="0"/>
              <a:t>2019/8/28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09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6B2C1-758F-4C41-850C-AB7CBBC34A9B}" type="datetimeFigureOut">
              <a:rPr lang="zh-TW" altLang="en-US" smtClean="0"/>
              <a:t>2019/8/28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6934C-95E9-4B61-B82D-2501A95062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42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tring-functions.com/string-hex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imcom.ee/documents/SIM7020/SIM7020%20Series_MQTT%28S%29_Application%20Note_V1.03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NB-IOT </a:t>
            </a:r>
            <a:r>
              <a:rPr lang="zh-TW" altLang="en-US" dirty="0" smtClean="0"/>
              <a:t>模組研究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SIM7020E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059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模組介紹 </a:t>
            </a:r>
            <a:r>
              <a:rPr lang="en-US" dirty="0" smtClean="0"/>
              <a:t>SIM7020E</a:t>
            </a:r>
            <a:endParaRPr lang="zh-TW" altLang="en-US" dirty="0"/>
          </a:p>
        </p:txBody>
      </p:sp>
      <p:pic>
        <p:nvPicPr>
          <p:cNvPr id="3" name="Picture 2" descr="ãSIM7020E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875" r="98125">
                        <a14:foregroundMark x1="42625" y1="52875" x2="47000" y2="50750"/>
                        <a14:foregroundMark x1="49875" y1="48625" x2="51750" y2="55000"/>
                        <a14:foregroundMark x1="52125" y1="46875" x2="46875" y2="56250"/>
                        <a14:foregroundMark x1="42000" y1="46375" x2="39625" y2="55250"/>
                        <a14:foregroundMark x1="70875" y1="34000" x2="70875" y2="34000"/>
                        <a14:foregroundMark x1="71250" y1="31000" x2="71250" y2="31000"/>
                        <a14:foregroundMark x1="71000" y1="29750" x2="71000" y2="29750"/>
                        <a14:foregroundMark x1="71375" y1="29250" x2="71375" y2="29250"/>
                        <a14:foregroundMark x1="63000" y1="29750" x2="62750" y2="23125"/>
                        <a14:foregroundMark x1="65625" y1="32000" x2="65375" y2="24750"/>
                        <a14:foregroundMark x1="68625" y1="33500" x2="68125" y2="26375"/>
                        <a14:foregroundMark x1="68625" y1="26750" x2="68750" y2="31125"/>
                        <a14:foregroundMark x1="62875" y1="24625" x2="80000" y2="37875"/>
                        <a14:foregroundMark x1="80000" y1="34875" x2="75125" y2="3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49" y="1690688"/>
            <a:ext cx="360997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47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接線方式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5511800" y="5273628"/>
            <a:ext cx="318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r>
              <a:rPr lang="zh-TW" altLang="en-US" dirty="0" smtClean="0">
                <a:solidFill>
                  <a:srgbClr val="FF0000"/>
                </a:solidFill>
              </a:rPr>
              <a:t>只可</a:t>
            </a:r>
            <a:r>
              <a:rPr lang="zh-TW" altLang="en-US" dirty="0" smtClean="0">
                <a:solidFill>
                  <a:srgbClr val="FF0000"/>
                </a:solidFill>
              </a:rPr>
              <a:t>以</a:t>
            </a:r>
            <a:r>
              <a:rPr lang="zh-TW" altLang="en-US" dirty="0" smtClean="0">
                <a:solidFill>
                  <a:srgbClr val="FF0000"/>
                </a:solidFill>
              </a:rPr>
              <a:t>接</a:t>
            </a:r>
            <a:r>
              <a:rPr lang="en-US" altLang="zh-TW" dirty="0" smtClean="0">
                <a:solidFill>
                  <a:srgbClr val="FF0000"/>
                </a:solidFill>
              </a:rPr>
              <a:t>3.3</a:t>
            </a:r>
            <a:r>
              <a:rPr lang="en-US" altLang="zh-TW" dirty="0" smtClean="0">
                <a:solidFill>
                  <a:srgbClr val="FF0000"/>
                </a:solidFill>
              </a:rPr>
              <a:t>V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另外蓋子是滑蓋式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411433"/>
              </p:ext>
            </p:extLst>
          </p:nvPr>
        </p:nvGraphicFramePr>
        <p:xfrm>
          <a:off x="6947080" y="7326813"/>
          <a:ext cx="5905500" cy="18992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8439">
                  <a:extLst>
                    <a:ext uri="{9D8B030D-6E8A-4147-A177-3AD203B41FA5}">
                      <a16:colId xmlns:a16="http://schemas.microsoft.com/office/drawing/2014/main" val="1181578202"/>
                    </a:ext>
                  </a:extLst>
                </a:gridCol>
                <a:gridCol w="827773">
                  <a:extLst>
                    <a:ext uri="{9D8B030D-6E8A-4147-A177-3AD203B41FA5}">
                      <a16:colId xmlns:a16="http://schemas.microsoft.com/office/drawing/2014/main" val="2082314636"/>
                    </a:ext>
                  </a:extLst>
                </a:gridCol>
                <a:gridCol w="900140">
                  <a:extLst>
                    <a:ext uri="{9D8B030D-6E8A-4147-A177-3AD203B41FA5}">
                      <a16:colId xmlns:a16="http://schemas.microsoft.com/office/drawing/2014/main" val="3724546714"/>
                    </a:ext>
                  </a:extLst>
                </a:gridCol>
                <a:gridCol w="2035153">
                  <a:extLst>
                    <a:ext uri="{9D8B030D-6E8A-4147-A177-3AD203B41FA5}">
                      <a16:colId xmlns:a16="http://schemas.microsoft.com/office/drawing/2014/main" val="2504562415"/>
                    </a:ext>
                  </a:extLst>
                </a:gridCol>
                <a:gridCol w="1473995">
                  <a:extLst>
                    <a:ext uri="{9D8B030D-6E8A-4147-A177-3AD203B41FA5}">
                      <a16:colId xmlns:a16="http://schemas.microsoft.com/office/drawing/2014/main" val="300997029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Pin name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Pin number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7150"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Mark on PCB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Description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Comment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8844281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SLEEP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 control module wakeup from sleep mode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Connect with DTR via Q105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2366625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GND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1,6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G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GND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0640079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VCC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V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Power input for sim7020 module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       2.1V-3.6V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4513677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u="sng" strike="noStrike" kern="100">
                          <a:effectLst/>
                        </a:rPr>
                        <a:t>PWRKEY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K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Power ON/OFF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792268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TXD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4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T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Transmit Data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3.3V TTL Series data Output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522967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RXD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Receives Data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3.3V TTL Series data Input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7178672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2472835"/>
            <a:ext cx="3770800" cy="269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605" y="1690688"/>
            <a:ext cx="33242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79190" y="59462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511800" y="4042972"/>
            <a:ext cx="604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TXD RXD</a:t>
            </a:r>
            <a:r>
              <a:rPr lang="zh-TW" altLang="en-US" dirty="0" smtClean="0"/>
              <a:t>主從端反接</a:t>
            </a:r>
            <a:endParaRPr lang="en-US" altLang="zh-TW" dirty="0" smtClean="0"/>
          </a:p>
          <a:p>
            <a:r>
              <a:rPr lang="en-US" altLang="zh-TW" dirty="0" smtClean="0"/>
              <a:t>V-VCC</a:t>
            </a:r>
            <a:r>
              <a:rPr lang="zh-TW" altLang="en-US" dirty="0"/>
              <a:t>接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3.3V</a:t>
            </a:r>
          </a:p>
          <a:p>
            <a:r>
              <a:rPr lang="en-US" altLang="zh-TW" dirty="0" smtClean="0"/>
              <a:t>G-GND</a:t>
            </a:r>
            <a:r>
              <a:rPr lang="zh-TW" altLang="en-US" dirty="0"/>
              <a:t>接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GND</a:t>
            </a:r>
          </a:p>
          <a:p>
            <a:r>
              <a:rPr lang="en-US" altLang="zh-TW" dirty="0" smtClean="0"/>
              <a:t>K-PWRKEY </a:t>
            </a:r>
            <a:r>
              <a:rPr lang="zh-TW" altLang="en-US" dirty="0" smtClean="0"/>
              <a:t>接到 </a:t>
            </a:r>
            <a:r>
              <a:rPr lang="en-US" altLang="zh-TW" dirty="0" smtClean="0"/>
              <a:t>GND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083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實際電路接線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0134" y="191254"/>
            <a:ext cx="3859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8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與模組通訊之 </a:t>
            </a:r>
            <a:r>
              <a:rPr lang="en-US" altLang="zh-TW" dirty="0" smtClean="0"/>
              <a:t>Arduino 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38200" y="1979112"/>
            <a:ext cx="10710797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void setup() {</a:t>
            </a:r>
          </a:p>
          <a:p>
            <a:r>
              <a:rPr lang="en-US" altLang="zh-TW" sz="1100" dirty="0"/>
              <a:t>  // initialize both serial ports:</a:t>
            </a:r>
          </a:p>
          <a:p>
            <a:r>
              <a:rPr lang="en-US" altLang="zh-TW" sz="1100" dirty="0"/>
              <a:t>  Serial1.begin(9600);</a:t>
            </a:r>
          </a:p>
          <a:p>
            <a:r>
              <a:rPr lang="en-US" altLang="zh-TW" sz="1100" dirty="0"/>
              <a:t>  </a:t>
            </a:r>
            <a:r>
              <a:rPr lang="en-US" altLang="zh-TW" sz="1100" dirty="0" err="1"/>
              <a:t>Serial.begin</a:t>
            </a:r>
            <a:r>
              <a:rPr lang="en-US" altLang="zh-TW" sz="1100" dirty="0"/>
              <a:t>(9600);</a:t>
            </a:r>
          </a:p>
          <a:p>
            <a:r>
              <a:rPr lang="en-US" altLang="zh-TW" sz="1100" dirty="0"/>
              <a:t>  while (!Serial1) {</a:t>
            </a:r>
          </a:p>
          <a:p>
            <a:r>
              <a:rPr lang="en-US" altLang="zh-TW" sz="1100" dirty="0"/>
              <a:t>    ;</a:t>
            </a:r>
          </a:p>
          <a:p>
            <a:r>
              <a:rPr lang="en-US" altLang="zh-TW" sz="1100" dirty="0"/>
              <a:t>  };</a:t>
            </a:r>
          </a:p>
          <a:p>
            <a:r>
              <a:rPr lang="en-US" altLang="zh-TW" sz="1100" dirty="0"/>
              <a:t>  </a:t>
            </a:r>
            <a:r>
              <a:rPr lang="en-US" altLang="zh-TW" sz="1100" dirty="0" err="1"/>
              <a:t>Serial.println</a:t>
            </a:r>
            <a:r>
              <a:rPr lang="en-US" altLang="zh-TW" sz="1100" dirty="0"/>
              <a:t>("Welcome to use </a:t>
            </a:r>
            <a:r>
              <a:rPr lang="en-US" altLang="zh-TW" sz="1100" dirty="0" err="1"/>
              <a:t>Dragino</a:t>
            </a:r>
            <a:r>
              <a:rPr lang="en-US" altLang="zh-TW" sz="1100" dirty="0"/>
              <a:t> NB-</a:t>
            </a:r>
            <a:r>
              <a:rPr lang="en-US" altLang="zh-TW" sz="1100" dirty="0" err="1"/>
              <a:t>IoT</a:t>
            </a:r>
            <a:r>
              <a:rPr lang="en-US" altLang="zh-TW" sz="1100" dirty="0"/>
              <a:t> Shield");</a:t>
            </a:r>
          </a:p>
          <a:p>
            <a:r>
              <a:rPr lang="en-US" altLang="zh-TW" sz="1100" dirty="0"/>
              <a:t>}</a:t>
            </a:r>
          </a:p>
          <a:p>
            <a:endParaRPr lang="en-US" altLang="zh-TW" sz="1100" dirty="0"/>
          </a:p>
          <a:p>
            <a:r>
              <a:rPr lang="en-US" altLang="zh-TW" sz="1100" dirty="0"/>
              <a:t>void loop() {</a:t>
            </a:r>
          </a:p>
          <a:p>
            <a:r>
              <a:rPr lang="en-US" altLang="zh-TW" sz="1100" dirty="0"/>
              <a:t>  // read from port 1, send to port 0:</a:t>
            </a:r>
          </a:p>
          <a:p>
            <a:r>
              <a:rPr lang="en-US" altLang="zh-TW" sz="1100" dirty="0"/>
              <a:t>  if (</a:t>
            </a:r>
            <a:r>
              <a:rPr lang="en-US" altLang="zh-TW" sz="1100" dirty="0" err="1"/>
              <a:t>Serial.available</a:t>
            </a:r>
            <a:r>
              <a:rPr lang="en-US" altLang="zh-TW" sz="1100" dirty="0"/>
              <a:t>()) {</a:t>
            </a:r>
          </a:p>
          <a:p>
            <a:r>
              <a:rPr lang="en-US" altLang="zh-TW" sz="1100" dirty="0"/>
              <a:t>    </a:t>
            </a:r>
            <a:r>
              <a:rPr lang="en-US" altLang="zh-TW" sz="1100" dirty="0" err="1"/>
              <a:t>int</a:t>
            </a:r>
            <a:r>
              <a:rPr lang="en-US" altLang="zh-TW" sz="1100" dirty="0"/>
              <a:t> </a:t>
            </a:r>
            <a:r>
              <a:rPr lang="en-US" altLang="zh-TW" sz="1100" dirty="0" err="1"/>
              <a:t>inByte</a:t>
            </a:r>
            <a:r>
              <a:rPr lang="en-US" altLang="zh-TW" sz="1100" dirty="0"/>
              <a:t> = </a:t>
            </a:r>
            <a:r>
              <a:rPr lang="en-US" altLang="zh-TW" sz="1100" dirty="0" err="1"/>
              <a:t>Serial.read</a:t>
            </a:r>
            <a:r>
              <a:rPr lang="en-US" altLang="zh-TW" sz="1100" dirty="0"/>
              <a:t>();</a:t>
            </a:r>
          </a:p>
          <a:p>
            <a:r>
              <a:rPr lang="en-US" altLang="zh-TW" sz="1100" dirty="0"/>
              <a:t>    Serial1.write(</a:t>
            </a:r>
            <a:r>
              <a:rPr lang="en-US" altLang="zh-TW" sz="1100" dirty="0" err="1"/>
              <a:t>inByte</a:t>
            </a:r>
            <a:r>
              <a:rPr lang="en-US" altLang="zh-TW" sz="1100" dirty="0"/>
              <a:t>);</a:t>
            </a:r>
          </a:p>
          <a:p>
            <a:r>
              <a:rPr lang="en-US" altLang="zh-TW" sz="1100" dirty="0"/>
              <a:t>  }</a:t>
            </a:r>
          </a:p>
          <a:p>
            <a:endParaRPr lang="en-US" altLang="zh-TW" sz="1100" dirty="0"/>
          </a:p>
          <a:p>
            <a:r>
              <a:rPr lang="en-US" altLang="zh-TW" sz="1100" dirty="0"/>
              <a:t>  // read from port 0, send to port 1:</a:t>
            </a:r>
          </a:p>
          <a:p>
            <a:r>
              <a:rPr lang="en-US" altLang="zh-TW" sz="1100" dirty="0"/>
              <a:t>  if (Serial1.available()) {</a:t>
            </a:r>
          </a:p>
          <a:p>
            <a:r>
              <a:rPr lang="en-US" altLang="zh-TW" sz="1100" dirty="0"/>
              <a:t>    </a:t>
            </a:r>
            <a:r>
              <a:rPr lang="en-US" altLang="zh-TW" sz="1100" dirty="0" err="1"/>
              <a:t>int</a:t>
            </a:r>
            <a:r>
              <a:rPr lang="en-US" altLang="zh-TW" sz="1100" dirty="0"/>
              <a:t> </a:t>
            </a:r>
            <a:r>
              <a:rPr lang="en-US" altLang="zh-TW" sz="1100" dirty="0" err="1"/>
              <a:t>inByte</a:t>
            </a:r>
            <a:r>
              <a:rPr lang="en-US" altLang="zh-TW" sz="1100" dirty="0"/>
              <a:t> = Serial1.read();</a:t>
            </a:r>
          </a:p>
          <a:p>
            <a:r>
              <a:rPr lang="en-US" altLang="zh-TW" sz="1100" dirty="0"/>
              <a:t>    </a:t>
            </a:r>
            <a:r>
              <a:rPr lang="en-US" altLang="zh-TW" sz="1100" dirty="0" err="1"/>
              <a:t>Serial.write</a:t>
            </a:r>
            <a:r>
              <a:rPr lang="en-US" altLang="zh-TW" sz="1100" dirty="0"/>
              <a:t>(</a:t>
            </a:r>
            <a:r>
              <a:rPr lang="en-US" altLang="zh-TW" sz="1100" dirty="0" err="1"/>
              <a:t>inByte</a:t>
            </a:r>
            <a:r>
              <a:rPr lang="en-US" altLang="zh-TW" sz="1100" dirty="0"/>
              <a:t>);</a:t>
            </a:r>
          </a:p>
          <a:p>
            <a:r>
              <a:rPr lang="en-US" altLang="zh-TW" sz="1100" dirty="0"/>
              <a:t>  }</a:t>
            </a:r>
          </a:p>
          <a:p>
            <a:r>
              <a:rPr lang="en-US" altLang="zh-TW" sz="1100" dirty="0"/>
              <a:t>}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5520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特別注意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38200" y="1979112"/>
            <a:ext cx="107107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有一種情況就是板子裝死不連線至中華電信</a:t>
            </a:r>
            <a:r>
              <a:rPr lang="en-US" altLang="zh-TW" sz="1400" dirty="0" smtClean="0"/>
              <a:t>, </a:t>
            </a:r>
            <a:r>
              <a:rPr lang="zh-TW" altLang="en-US" sz="1400" dirty="0" smtClean="0"/>
              <a:t>等於你沒有網路</a:t>
            </a:r>
            <a:r>
              <a:rPr lang="en-US" altLang="zh-TW" sz="1400" dirty="0" smtClean="0"/>
              <a:t>, </a:t>
            </a:r>
            <a:r>
              <a:rPr lang="zh-TW" altLang="en-US" sz="1400" dirty="0" smtClean="0"/>
              <a:t>所以以下是手動指定中華電信</a:t>
            </a:r>
            <a:r>
              <a:rPr lang="en-US" altLang="zh-TW" sz="1400" dirty="0" smtClean="0"/>
              <a:t>APN</a:t>
            </a:r>
            <a:r>
              <a:rPr lang="zh-TW" altLang="en-US" sz="1400" dirty="0" smtClean="0"/>
              <a:t>的指令</a:t>
            </a:r>
            <a:endParaRPr lang="en-US" altLang="zh-TW" sz="1400" dirty="0" smtClean="0"/>
          </a:p>
          <a:p>
            <a:r>
              <a:rPr lang="zh-TW" altLang="en-US" sz="1400" dirty="0" smtClean="0"/>
              <a:t>當你輸入 </a:t>
            </a:r>
            <a:r>
              <a:rPr lang="en-US" altLang="zh-TW" sz="1400" dirty="0"/>
              <a:t>AT+CGREG</a:t>
            </a:r>
            <a:r>
              <a:rPr lang="en-US" altLang="zh-TW" sz="1400" dirty="0" smtClean="0"/>
              <a:t>? </a:t>
            </a:r>
            <a:r>
              <a:rPr lang="zh-TW" altLang="en-US" sz="1400" dirty="0" smtClean="0"/>
              <a:t>如果回來的不是 </a:t>
            </a:r>
            <a:r>
              <a:rPr lang="en-US" altLang="zh-TW" sz="1400" dirty="0" smtClean="0"/>
              <a:t>0, 1</a:t>
            </a:r>
            <a:r>
              <a:rPr lang="zh-TW" altLang="en-US" sz="1400" dirty="0" smtClean="0"/>
              <a:t>代表可能有問題</a:t>
            </a:r>
            <a:r>
              <a:rPr lang="en-US" altLang="zh-TW" sz="1400" dirty="0" smtClean="0"/>
              <a:t> </a:t>
            </a:r>
            <a:r>
              <a:rPr lang="zh-TW" altLang="en-US" sz="1400" dirty="0" smtClean="0"/>
              <a:t>這時可以考慮以下動作</a:t>
            </a:r>
            <a:endParaRPr lang="en-US" altLang="zh-TW" sz="1400" dirty="0" smtClean="0"/>
          </a:p>
          <a:p>
            <a:endParaRPr lang="en-US" altLang="zh-TW" sz="1400" dirty="0"/>
          </a:p>
          <a:p>
            <a:r>
              <a:rPr lang="en-US" altLang="zh-TW" sz="1400" dirty="0" smtClean="0"/>
              <a:t>AT+CFUN=0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+CPIN: NOT </a:t>
            </a:r>
            <a:r>
              <a:rPr lang="en-US" altLang="zh-TW" sz="1400" dirty="0" smtClean="0">
                <a:solidFill>
                  <a:schemeClr val="accent2">
                    <a:lumMod val="75000"/>
                  </a:schemeClr>
                </a:solidFill>
              </a:rPr>
              <a:t>READY</a:t>
            </a:r>
            <a:endParaRPr lang="en-US" altLang="zh-TW" sz="1400" dirty="0"/>
          </a:p>
          <a:p>
            <a:r>
              <a:rPr lang="en-US" altLang="zh-TW" sz="1400" dirty="0" smtClean="0"/>
              <a:t>AT*MCGDEFCONT</a:t>
            </a:r>
            <a:r>
              <a:rPr lang="en-US" altLang="zh-TW" sz="1400" dirty="0"/>
              <a:t>="IP",  "</a:t>
            </a:r>
            <a:r>
              <a:rPr lang="en-US" altLang="zh-TW" sz="1400" dirty="0" err="1" smtClean="0"/>
              <a:t>emome</a:t>
            </a:r>
            <a:r>
              <a:rPr lang="en-US" altLang="zh-TW" sz="1400" dirty="0" smtClean="0"/>
              <a:t>"</a:t>
            </a:r>
          </a:p>
          <a:p>
            <a:r>
              <a:rPr lang="en-US" altLang="zh-TW" sz="1400" dirty="0" smtClean="0"/>
              <a:t>AT+CFUN=1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+CPIN: READY</a:t>
            </a:r>
          </a:p>
          <a:p>
            <a:r>
              <a:rPr lang="en-US" altLang="zh-TW" sz="1400" dirty="0"/>
              <a:t>AT+CGREG</a:t>
            </a:r>
            <a:r>
              <a:rPr lang="en-US" altLang="zh-TW" sz="1400" dirty="0" smtClean="0"/>
              <a:t>?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+CGREG: </a:t>
            </a:r>
            <a:r>
              <a:rPr lang="en-US" altLang="zh-TW" sz="1400" dirty="0" smtClean="0">
                <a:solidFill>
                  <a:schemeClr val="accent2">
                    <a:lumMod val="75000"/>
                  </a:schemeClr>
                </a:solidFill>
              </a:rPr>
              <a:t>0,1</a:t>
            </a:r>
            <a:endParaRPr lang="en-US" altLang="zh-TW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OK</a:t>
            </a:r>
          </a:p>
          <a:p>
            <a:r>
              <a:rPr lang="en-US" altLang="zh-TW" sz="1400" dirty="0" smtClean="0"/>
              <a:t>AT+CGCONTRDP</a:t>
            </a:r>
            <a:endParaRPr lang="en-US" altLang="zh-TW" sz="1400" dirty="0"/>
          </a:p>
          <a:p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+CGCONTRDP: 1,5,"internet.iot","10.170.205.92.255.255.255.0</a:t>
            </a:r>
            <a:r>
              <a:rPr lang="en-US" altLang="zh-TW" sz="14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endParaRPr lang="en-US" altLang="zh-TW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1400" dirty="0" smtClean="0">
                <a:solidFill>
                  <a:schemeClr val="accent2">
                    <a:lumMod val="75000"/>
                  </a:schemeClr>
                </a:solidFill>
              </a:rPr>
              <a:t>OK</a:t>
            </a:r>
          </a:p>
          <a:p>
            <a:endParaRPr lang="en-US" altLang="zh-TW" sz="1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TW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TW" altLang="en-US" sz="1400" dirty="0" smtClean="0">
                <a:solidFill>
                  <a:schemeClr val="accent2">
                    <a:lumMod val="75000"/>
                  </a:schemeClr>
                </a:solidFill>
              </a:rPr>
              <a:t>這個顏色的字體代表回傳回來的資料</a:t>
            </a:r>
            <a:endParaRPr lang="en-US" altLang="zh-TW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TW" altLang="en-US" sz="1400" dirty="0" smtClean="0"/>
              <a:t>另外判斷有沒有連線還可以看燈號閃爍的速度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272585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MQTT</a:t>
            </a:r>
            <a:r>
              <a:rPr lang="zh-TW" altLang="en-US" dirty="0" smtClean="0"/>
              <a:t>連</a:t>
            </a:r>
            <a:r>
              <a:rPr lang="zh-TW" altLang="en-US" dirty="0" smtClean="0"/>
              <a:t>線方式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 dirty="0" smtClean="0"/>
              <a:t>AT+CMQNEW=“8.8.8.8","</a:t>
            </a:r>
            <a:r>
              <a:rPr lang="en-US" altLang="zh-TW" sz="1400" dirty="0"/>
              <a:t>1883",12000,100 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zh-TW" altLang="en-US" sz="1400" dirty="0" smtClean="0"/>
              <a:t>連線到</a:t>
            </a:r>
            <a:r>
              <a:rPr lang="en-US" altLang="zh-TW" sz="1400" dirty="0" err="1" smtClean="0"/>
              <a:t>mqtt</a:t>
            </a:r>
            <a:r>
              <a:rPr lang="en-US" altLang="zh-TW" sz="1400" dirty="0" smtClean="0"/>
              <a:t> server 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 smtClean="0"/>
              <a:t>AT+CMQCON=0,3</a:t>
            </a:r>
            <a:r>
              <a:rPr lang="en-US" altLang="zh-TW" sz="1400" dirty="0"/>
              <a:t>,"myclient",600, </a:t>
            </a:r>
            <a:r>
              <a:rPr lang="en-US" altLang="zh-TW" sz="1400" dirty="0" smtClean="0"/>
              <a:t>0,0</a:t>
            </a:r>
          </a:p>
          <a:p>
            <a:pPr marL="0" indent="0">
              <a:buNone/>
            </a:pPr>
            <a:r>
              <a:rPr lang="en-US" altLang="zh-TW" sz="1400" dirty="0" err="1" smtClean="0"/>
              <a:t>Myclient</a:t>
            </a:r>
            <a:r>
              <a:rPr lang="zh-TW" altLang="en-US" sz="1400" dirty="0" smtClean="0"/>
              <a:t>是客戶端名稱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/>
              <a:t>AT+CMQSUB=0</a:t>
            </a:r>
            <a:r>
              <a:rPr lang="en-US" altLang="zh-TW" sz="1400" dirty="0" smtClean="0"/>
              <a:t>,“abc",1</a:t>
            </a:r>
          </a:p>
          <a:p>
            <a:pPr marL="0" indent="0">
              <a:buNone/>
            </a:pPr>
            <a:r>
              <a:rPr lang="zh-TW" altLang="en-US" sz="1400" dirty="0" smtClean="0"/>
              <a:t>訂閱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 smtClean="0"/>
              <a:t>AT+CMQPUB=0</a:t>
            </a:r>
            <a:r>
              <a:rPr lang="en-US" altLang="zh-TW" sz="1400" dirty="0"/>
              <a:t>,"abc",1,0,0,8,"61626364"  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 smtClean="0"/>
              <a:t>8</a:t>
            </a:r>
            <a:r>
              <a:rPr lang="zh-TW" altLang="en-US" sz="1400" dirty="0" smtClean="0"/>
              <a:t>代表資料長度 亂打送不出去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 smtClean="0"/>
              <a:t>“” </a:t>
            </a:r>
            <a:r>
              <a:rPr lang="zh-TW" altLang="en-US" sz="1400" dirty="0" smtClean="0"/>
              <a:t>內的分別是你的訂閱 和 資料 資料需要編碼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/>
              <a:t>AT+CMQUNSUB=0</a:t>
            </a:r>
            <a:r>
              <a:rPr lang="en-US" altLang="zh-TW" sz="1400" dirty="0" smtClean="0"/>
              <a:t>,“abc" O</a:t>
            </a:r>
          </a:p>
          <a:p>
            <a:pPr marL="0" indent="0">
              <a:buNone/>
            </a:pPr>
            <a:r>
              <a:rPr lang="zh-TW" altLang="en-US" sz="1400" dirty="0" smtClean="0"/>
              <a:t>這個是取消訂閱</a:t>
            </a:r>
            <a:endParaRPr lang="en-US" altLang="zh-TW" sz="1400" dirty="0" smtClean="0"/>
          </a:p>
          <a:p>
            <a:pPr marL="0" indent="0">
              <a:buNone/>
            </a:pPr>
            <a:r>
              <a:rPr lang="en-US" altLang="zh-TW" sz="1400" dirty="0" smtClean="0"/>
              <a:t>AT+CMQDISCON=0</a:t>
            </a:r>
          </a:p>
          <a:p>
            <a:pPr marL="0" indent="0">
              <a:buNone/>
            </a:pPr>
            <a:r>
              <a:rPr lang="zh-TW" altLang="en-US" sz="1400" dirty="0" smtClean="0"/>
              <a:t>這個是取消連線</a:t>
            </a:r>
            <a:endParaRPr lang="en-US" altLang="zh-TW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691312" y="4827455"/>
            <a:ext cx="466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資料編碼可以來這網站弄</a:t>
            </a:r>
            <a:endParaRPr lang="en-US" altLang="zh-TW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string-functions.com/string-hex.aspx</a:t>
            </a:r>
            <a:endParaRPr 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*如果上述指令執行成功你會收到</a:t>
            </a:r>
            <a:r>
              <a:rPr lang="en-US" altLang="zh-TW" dirty="0" smtClean="0"/>
              <a:t>0456</a:t>
            </a: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991" y="1690688"/>
            <a:ext cx="52959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6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資料來源網站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https://simcom.ee/documents/SIM7020/SIM7020%20Series_MQTT%28S%29_Application%20Note_V1.03.pdf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90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非襯線字體ppt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519</Words>
  <Application>Microsoft Office PowerPoint</Application>
  <PresentationFormat>寬螢幕</PresentationFormat>
  <Paragraphs>109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SimSun</vt:lpstr>
      <vt:lpstr>微軟正黑體</vt:lpstr>
      <vt:lpstr>新細明體</vt:lpstr>
      <vt:lpstr>Arial</vt:lpstr>
      <vt:lpstr>Calibri</vt:lpstr>
      <vt:lpstr>Times New Roman</vt:lpstr>
      <vt:lpstr>Office 佈景主題</vt:lpstr>
      <vt:lpstr>NB-IOT 模組研究</vt:lpstr>
      <vt:lpstr>模組介紹 SIM7020E</vt:lpstr>
      <vt:lpstr>接線方式</vt:lpstr>
      <vt:lpstr>實際電路接線</vt:lpstr>
      <vt:lpstr>與模組通訊之 Arduino 程式碼</vt:lpstr>
      <vt:lpstr>特別注意</vt:lpstr>
      <vt:lpstr>MQTT連線方式</vt:lpstr>
      <vt:lpstr>資料來源網站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NB-IOT 板子研究</dc:title>
  <dc:creator>pickuse</dc:creator>
  <cp:lastModifiedBy>pickuse</cp:lastModifiedBy>
  <cp:revision>12</cp:revision>
  <dcterms:created xsi:type="dcterms:W3CDTF">2019-08-13T03:23:13Z</dcterms:created>
  <dcterms:modified xsi:type="dcterms:W3CDTF">2019-08-28T05:03:34Z</dcterms:modified>
</cp:coreProperties>
</file>