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06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3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7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384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67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6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48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6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6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F53F-256A-44B6-B288-31FFFF596166}" type="datetimeFigureOut">
              <a:rPr lang="zh-TW" altLang="en-US" smtClean="0"/>
              <a:t>2019/8/30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95E6-B2EF-4752-AB5A-639700E72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83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eves-internet-guide.com/configuring-the-mqtt-publish-node/" TargetMode="External"/><Relationship Id="rId13" Type="http://schemas.openxmlformats.org/officeDocument/2006/relationships/hyperlink" Target="https://segmentfault.com/a/1190000019595776" TargetMode="External"/><Relationship Id="rId3" Type="http://schemas.openxmlformats.org/officeDocument/2006/relationships/hyperlink" Target="https://nodered.org/docs/user-guide/runtime/settings-file" TargetMode="External"/><Relationship Id="rId7" Type="http://schemas.openxmlformats.org/officeDocument/2006/relationships/hyperlink" Target="https://cookbook.nodered.org/mqtt/connect-to-broker" TargetMode="External"/><Relationship Id="rId12" Type="http://schemas.openxmlformats.org/officeDocument/2006/relationships/hyperlink" Target="https://cookbook.nodered.org/http/include-data-from-another-flow" TargetMode="External"/><Relationship Id="rId2" Type="http://schemas.openxmlformats.org/officeDocument/2006/relationships/hyperlink" Target="https://nodered.org/docs/getting-started/raspberry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ranwind.org/-aws-she-ding-node-red-lai-shi-jue-hua-xian-shi-gan-ce-zi-liao-jiao-xue/" TargetMode="External"/><Relationship Id="rId11" Type="http://schemas.openxmlformats.org/officeDocument/2006/relationships/hyperlink" Target="https://www.cnblogs.com/saryli/p/9820532.html" TargetMode="External"/><Relationship Id="rId5" Type="http://schemas.openxmlformats.org/officeDocument/2006/relationships/hyperlink" Target="https://flows.nodered.org/node/node-red-contrib-mqtt-broker" TargetMode="External"/><Relationship Id="rId10" Type="http://schemas.openxmlformats.org/officeDocument/2006/relationships/hyperlink" Target="https://mosquitto.org/man/mosquitto_passwd-1.html" TargetMode="External"/><Relationship Id="rId4" Type="http://schemas.openxmlformats.org/officeDocument/2006/relationships/hyperlink" Target="http://www.steves-internet-guide.com/installing-node-red/" TargetMode="External"/><Relationship Id="rId9" Type="http://schemas.openxmlformats.org/officeDocument/2006/relationships/hyperlink" Target="http://misccp3.cnu.edu.tw/myblog/blogMessage.aspx?blog_id=3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09091"/>
            <a:ext cx="9144000" cy="1100871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派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Node-RED</a:t>
            </a:r>
          </a:p>
        </p:txBody>
      </p:sp>
    </p:spTree>
    <p:extLst>
      <p:ext uri="{BB962C8B-B14F-4D97-AF65-F5344CB8AC3E}">
        <p14:creationId xmlns:p14="http://schemas.microsoft.com/office/powerpoint/2010/main" val="42870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en-US" altLang="zh-TW" b="1" dirty="0" smtClean="0"/>
              <a:t>Node-RED </a:t>
            </a:r>
            <a:r>
              <a:rPr lang="zh-TW" altLang="en-US" b="1" dirty="0" smtClean="0"/>
              <a:t>設定使用 </a:t>
            </a:r>
            <a:r>
              <a:rPr lang="en-US" altLang="zh-TW" b="1" dirty="0" smtClean="0"/>
              <a:t>MQTT</a:t>
            </a:r>
            <a:r>
              <a:rPr lang="zh-TW" altLang="en-US" b="1" dirty="0" smtClean="0"/>
              <a:t> 使用者帳密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編輯 </a:t>
            </a:r>
            <a:r>
              <a:rPr lang="en-US" altLang="zh-TW" sz="1600" dirty="0" smtClean="0"/>
              <a:t>MQTT</a:t>
            </a:r>
            <a:r>
              <a:rPr lang="zh-TW" altLang="en-US" sz="1600" dirty="0" smtClean="0"/>
              <a:t> 節點的 </a:t>
            </a:r>
            <a:r>
              <a:rPr lang="en-US" altLang="zh-TW" sz="1600" dirty="0" smtClean="0"/>
              <a:t>Server </a:t>
            </a:r>
            <a:r>
              <a:rPr lang="zh-TW" altLang="en-US" sz="1600" dirty="0" smtClean="0"/>
              <a:t>選項，這邊是設定一個新的</a:t>
            </a: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輸入節點名稱以及 </a:t>
            </a:r>
            <a:r>
              <a:rPr lang="en-US" altLang="zh-TW" sz="1600" dirty="0" smtClean="0"/>
              <a:t>Server </a:t>
            </a:r>
            <a:r>
              <a:rPr lang="zh-TW" altLang="en-US" sz="1600" dirty="0" smtClean="0"/>
              <a:t>位置後切到 </a:t>
            </a:r>
            <a:r>
              <a:rPr lang="en-US" altLang="zh-TW" sz="1600" dirty="0" smtClean="0"/>
              <a:t>SECURITY </a:t>
            </a:r>
            <a:r>
              <a:rPr lang="zh-TW" altLang="en-US" sz="1600" dirty="0" smtClean="0"/>
              <a:t>頁面輸入使用者帳號及密碼</a:t>
            </a: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如果需要不同的使用者須設定多個 </a:t>
            </a:r>
            <a:r>
              <a:rPr lang="en-US" altLang="zh-TW" sz="1600" dirty="0" smtClean="0"/>
              <a:t>Server </a:t>
            </a:r>
            <a:r>
              <a:rPr lang="zh-TW" altLang="en-US" sz="1600" dirty="0" smtClean="0"/>
              <a:t>選</a:t>
            </a:r>
            <a:r>
              <a:rPr lang="zh-TW" altLang="en-US" sz="1600" dirty="0"/>
              <a:t>項</a:t>
            </a:r>
            <a:endParaRPr lang="en-US" altLang="zh-TW" sz="16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9196"/>
            <a:ext cx="3663462" cy="27064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95" y="3328140"/>
            <a:ext cx="4030541" cy="27075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469" y="3328140"/>
            <a:ext cx="3394222" cy="209769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299438" y="3569681"/>
            <a:ext cx="553916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373945" y="3569680"/>
            <a:ext cx="553916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zh-TW" altLang="en-US" b="1" smtClean="0"/>
              <a:t>小</a:t>
            </a:r>
            <a:r>
              <a:rPr lang="zh-TW" altLang="en-US" b="1" dirty="0" smtClean="0"/>
              <a:t>測試一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這邊做了一個測試，把 </a:t>
            </a:r>
            <a:r>
              <a:rPr lang="en-US" altLang="zh-TW" sz="1600" dirty="0" smtClean="0"/>
              <a:t>29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publisher</a:t>
            </a:r>
            <a:r>
              <a:rPr lang="zh-TW" altLang="en-US" sz="1600" dirty="0" smtClean="0"/>
              <a:t> 到 </a:t>
            </a:r>
            <a:r>
              <a:rPr lang="en-US" altLang="zh-TW" sz="1600" dirty="0" smtClean="0"/>
              <a:t>sensors/</a:t>
            </a:r>
            <a:r>
              <a:rPr lang="en-US" altLang="zh-TW" sz="1600" dirty="0" err="1" smtClean="0"/>
              <a:t>livingroom</a:t>
            </a:r>
            <a:r>
              <a:rPr lang="en-US" altLang="zh-TW" sz="1600" dirty="0" smtClean="0"/>
              <a:t>/temperature</a:t>
            </a:r>
            <a:r>
              <a:rPr lang="zh-TW" altLang="en-US" sz="1600" dirty="0" smtClean="0"/>
              <a:t> 再透過 </a:t>
            </a:r>
            <a:r>
              <a:rPr lang="en-US" altLang="zh-TW" sz="1600" dirty="0" err="1" smtClean="0"/>
              <a:t>mqtt</a:t>
            </a:r>
            <a:r>
              <a:rPr lang="en-US" altLang="zh-TW" sz="1600" dirty="0" smtClean="0"/>
              <a:t> in </a:t>
            </a:r>
            <a:r>
              <a:rPr lang="zh-TW" altLang="en-US" sz="1600" dirty="0" smtClean="0"/>
              <a:t>節點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subscriber </a:t>
            </a:r>
            <a:r>
              <a:rPr lang="zh-TW" altLang="en-US" sz="1600" dirty="0"/>
              <a:t>它</a:t>
            </a: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並把接收到的訊息存到 </a:t>
            </a:r>
            <a:r>
              <a:rPr lang="en-US" altLang="zh-TW" sz="1600" dirty="0"/>
              <a:t>flow </a:t>
            </a:r>
            <a:r>
              <a:rPr lang="en-US" altLang="zh-TW" sz="1600" dirty="0" smtClean="0"/>
              <a:t>context</a:t>
            </a:r>
            <a:r>
              <a:rPr lang="zh-TW" altLang="en-US" sz="1600" dirty="0" smtClean="0"/>
              <a:t> 中，以便在 </a:t>
            </a:r>
            <a:r>
              <a:rPr lang="en-US" altLang="zh-TW" sz="1600" dirty="0" smtClean="0"/>
              <a:t>http </a:t>
            </a:r>
            <a:r>
              <a:rPr lang="zh-TW" altLang="en-US" sz="1600" dirty="0" smtClean="0"/>
              <a:t>請求時顯示出接收到的溫度，下圖為執行</a:t>
            </a:r>
            <a:r>
              <a:rPr lang="zh-TW" altLang="en-US" sz="1600" dirty="0"/>
              <a:t>結果</a:t>
            </a: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600" dirty="0" smtClean="0"/>
              <a:t>Node-red export: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41" y="2717316"/>
            <a:ext cx="4445977" cy="245962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270" y="2758921"/>
            <a:ext cx="3132260" cy="1279562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838200" y="5670519"/>
            <a:ext cx="11151637" cy="870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500" dirty="0"/>
              <a:t>[{"id":"5aa89b48.d791c4","type":"mqtt out","z":"b9f97446.e04d98","name":"","topic":"sensors/</a:t>
            </a:r>
            <a:r>
              <a:rPr lang="en-US" altLang="zh-TW" sz="500" dirty="0" err="1"/>
              <a:t>livingroom</a:t>
            </a:r>
            <a:r>
              <a:rPr lang="en-US" altLang="zh-TW" sz="500" dirty="0"/>
              <a:t>/temperature","qos":"2","retain":"true","broker":"8c3cf0b4.e003f","x":595,"y":206,"wires":[]},{"id":"8ca006b4.db6c18","type":"inject","z":"b9f97446.e04d98","name":"","topic":"","payload":"29","payloadType":"num","repeat":"","crontab":"","once":true,"onceDelay":"","x":335,"y":206,"wires":[["5aa89b48.d791c4"]]},{"id":"23675beb.bbf304","type":"mqtt in","z":"b9f97446.e04d98","name":"","topic":"sensors/</a:t>
            </a:r>
            <a:r>
              <a:rPr lang="en-US" altLang="zh-TW" sz="500" dirty="0" err="1"/>
              <a:t>livingroom</a:t>
            </a:r>
            <a:r>
              <a:rPr lang="en-US" altLang="zh-TW" sz="500" dirty="0"/>
              <a:t>/temperature","qos":"2","datatype":"auto","broker":"8acd6da7.eeb81","x":410,"y":300,"wires":[["64416797.a898d8","d35414ba.c9d7b8"]]},{"id":"64416797.a898d8","type":"debug","z":"b9f97446.e04d98","name":"","active":true,"tosidebar":true,"console":false,"tostatus":false,"complete":"payload","targetType":"msg","x":650,"y":260,"wires":[]},{"id":"c9c51166.d5e78","type":"http in","z":"b9f97446.e04d98","name":"","url":"/test","method":"get","upload":false,"swaggerDoc":"","x":340,"y":360,"wires":[["73dd4e9b.8327"]]},{"id":"4ce80e94.88f85","type":"template","z":"b9f97446.e04d98","name":"","field":"payload","fieldType":"msg","format":"handlebars","syntax":"mustache","template":"&lt;html&gt;\n    &lt;head&gt;&lt;/head&gt;\n    &lt;body&gt;\n        &lt;h1&gt;</a:t>
            </a:r>
            <a:r>
              <a:rPr lang="zh-TW" altLang="en-US" sz="500" dirty="0"/>
              <a:t>溫度</a:t>
            </a:r>
            <a:r>
              <a:rPr lang="en-US" altLang="zh-TW" sz="500" dirty="0"/>
              <a:t>: {{ temp }}&lt;/h1&gt;\n    &lt;/body&gt;\n&lt;/html&gt;","output":"str","x":540,"y":420,"wires":[["4d776266.79c12c"]]},{"id":"4d776266.79c12c","type":"http response","z":"b9f97446.e04d98","name":"","statusCode":"","headers":{},"x":670,"y":420,"wires":[]},{"id":"d35414ba.c9d7b8","type":"change","z":"b9f97446.e04d98","name":"Store </a:t>
            </a:r>
            <a:r>
              <a:rPr lang="en-US" altLang="zh-TW" sz="500" dirty="0" err="1"/>
              <a:t>temp","rules</a:t>
            </a:r>
            <a:r>
              <a:rPr lang="en-US" altLang="zh-TW" sz="500" dirty="0"/>
              <a:t>":[{"t":"set","p":"temp","</a:t>
            </a:r>
            <a:r>
              <a:rPr lang="en-US" altLang="zh-TW" sz="500" dirty="0" err="1"/>
              <a:t>pt</a:t>
            </a:r>
            <a:r>
              <a:rPr lang="en-US" altLang="zh-TW" sz="500" dirty="0"/>
              <a:t>":"flow","to":"payload","tot":"</a:t>
            </a:r>
            <a:r>
              <a:rPr lang="en-US" altLang="zh-TW" sz="500" dirty="0" err="1"/>
              <a:t>msg</a:t>
            </a:r>
            <a:r>
              <a:rPr lang="en-US" altLang="zh-TW" sz="500" dirty="0"/>
              <a:t>"}],"action":"","property":"","from":"","to":"","reg":false,"x":650,"y":300,"wires":[[]]},{"id":"73dd4e9b.8327","type":"change","z":"b9f97446.e04d98","name":"Copy </a:t>
            </a:r>
            <a:r>
              <a:rPr lang="en-US" altLang="zh-TW" sz="500" dirty="0" err="1"/>
              <a:t>temp","rules</a:t>
            </a:r>
            <a:r>
              <a:rPr lang="en-US" altLang="zh-TW" sz="500" dirty="0"/>
              <a:t>":[{"t":"set","p":"temp","</a:t>
            </a:r>
            <a:r>
              <a:rPr lang="en-US" altLang="zh-TW" sz="500" dirty="0" err="1"/>
              <a:t>pt</a:t>
            </a:r>
            <a:r>
              <a:rPr lang="en-US" altLang="zh-TW" sz="500" dirty="0"/>
              <a:t>":"</a:t>
            </a:r>
            <a:r>
              <a:rPr lang="en-US" altLang="zh-TW" sz="500" dirty="0" err="1"/>
              <a:t>msg</a:t>
            </a:r>
            <a:r>
              <a:rPr lang="en-US" altLang="zh-TW" sz="500" dirty="0"/>
              <a:t>","</a:t>
            </a:r>
            <a:r>
              <a:rPr lang="en-US" altLang="zh-TW" sz="500" dirty="0" err="1"/>
              <a:t>to":"temp","tot":"flow</a:t>
            </a:r>
            <a:r>
              <a:rPr lang="en-US" altLang="zh-TW" sz="500" dirty="0"/>
              <a:t>"}],"action":"","property":"","from":"","to":"","reg":false,"x":390,"y":420,"wires":[["4ce80e94.88f85"]]},{"id":"8c3cf0b4.e003f","type":"mqtt-broker","z":"","name":"localhost_userA","broker":"localhost","port":"1883","clientid":"","usetls":false,"compatmode":true,"keepalive":"60","cleansession":true,"birthTopic":"","birthQos":"0","birthPayload":"","closeTopic":"","closePayload":"","willTopic":"","willQos":"0","willPayload":""},{"id":"8acd6da7.eeb81","type":"mqtt-broker","z":"","name":"localhost_userB","broker":"localhost","port":"1883","clientid":"","usetls":false,"compatmode":true,"keepalive":"60","cleansession":true,"birthTopic":"","birthQos":"0","birthPayload":"","closeTopic":"","closeQos":"0","closePayload":"","willTopic":"","willQos":"0","willPayload":""}]</a:t>
            </a:r>
          </a:p>
        </p:txBody>
      </p:sp>
    </p:spTree>
    <p:extLst>
      <p:ext uri="{BB962C8B-B14F-4D97-AF65-F5344CB8AC3E}">
        <p14:creationId xmlns:p14="http://schemas.microsoft.com/office/powerpoint/2010/main" val="20006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en-US" altLang="zh-TW" b="1" dirty="0" smtClean="0"/>
              <a:t>Node-RED </a:t>
            </a:r>
            <a:r>
              <a:rPr lang="zh-TW" altLang="en-US" b="1" dirty="0" smtClean="0"/>
              <a:t>與資料庫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2000" dirty="0" smtClean="0"/>
              <a:t>常見的 </a:t>
            </a:r>
            <a:r>
              <a:rPr lang="en-US" altLang="zh-TW" sz="2000" dirty="0" smtClean="0"/>
              <a:t>Node-RED SQL </a:t>
            </a:r>
            <a:r>
              <a:rPr lang="zh-TW" altLang="en-US" sz="2000" dirty="0" smtClean="0"/>
              <a:t>節點套件有 </a:t>
            </a:r>
            <a:endParaRPr lang="en-US" altLang="zh-TW" sz="2000" dirty="0" smtClean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zh-TW" sz="1600" dirty="0" smtClean="0"/>
              <a:t>node-red-node-</a:t>
            </a:r>
            <a:r>
              <a:rPr lang="en-US" altLang="zh-TW" sz="1600" dirty="0" err="1" smtClean="0"/>
              <a:t>mysql</a:t>
            </a:r>
            <a:endParaRPr lang="en-US" altLang="zh-TW" sz="1600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zh-TW" sz="1600" dirty="0" smtClean="0"/>
              <a:t>node-red-</a:t>
            </a:r>
            <a:r>
              <a:rPr lang="en-US" altLang="zh-TW" sz="1600" dirty="0" err="1" smtClean="0"/>
              <a:t>contrib</a:t>
            </a:r>
            <a:r>
              <a:rPr lang="en-US" altLang="zh-TW" sz="1600" dirty="0" smtClean="0"/>
              <a:t>-</a:t>
            </a:r>
            <a:r>
              <a:rPr lang="en-US" altLang="zh-TW" sz="1600" dirty="0" err="1" smtClean="0"/>
              <a:t>sqldbs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支援 </a:t>
            </a:r>
            <a:r>
              <a:rPr lang="en-US" altLang="zh-TW" sz="1600" dirty="0" err="1"/>
              <a:t>m</a:t>
            </a:r>
            <a:r>
              <a:rPr lang="en-US" altLang="zh-TW" sz="1600" dirty="0" err="1" smtClean="0"/>
              <a:t>ysql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mssql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postgresql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sqllite</a:t>
            </a:r>
            <a:r>
              <a:rPr lang="en-US" altLang="zh-TW" sz="1600" dirty="0"/>
              <a:t>)</a:t>
            </a: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2000" dirty="0" smtClean="0"/>
              <a:t>兩個用法差不多，都是將 </a:t>
            </a:r>
            <a:r>
              <a:rPr lang="en-US" altLang="zh-TW" sz="2000" dirty="0" smtClean="0"/>
              <a:t>SQL </a:t>
            </a:r>
            <a:r>
              <a:rPr lang="zh-TW" altLang="en-US" sz="2000" dirty="0" smtClean="0"/>
              <a:t>語法放到 </a:t>
            </a:r>
            <a:r>
              <a:rPr lang="en-US" altLang="zh-TW" sz="2000" dirty="0" err="1" smtClean="0"/>
              <a:t>msg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中</a:t>
            </a:r>
            <a:endParaRPr lang="en-US" altLang="zh-TW" sz="20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2000" dirty="0" smtClean="0"/>
              <a:t>還有嘗試安裝 </a:t>
            </a:r>
            <a:r>
              <a:rPr lang="en-US" altLang="zh-TW" sz="2000" dirty="0" smtClean="0"/>
              <a:t>node-red-</a:t>
            </a:r>
            <a:r>
              <a:rPr lang="en-US" altLang="zh-TW" sz="2000" dirty="0" err="1" smtClean="0"/>
              <a:t>contrib</a:t>
            </a:r>
            <a:r>
              <a:rPr lang="en-US" altLang="zh-TW" sz="2000" dirty="0" smtClean="0"/>
              <a:t>-</a:t>
            </a:r>
            <a:r>
              <a:rPr lang="en-US" altLang="zh-TW" sz="2000" dirty="0" err="1" smtClean="0"/>
              <a:t>sql</a:t>
            </a:r>
            <a:r>
              <a:rPr lang="zh-TW" altLang="en-US" sz="2000" dirty="0" smtClean="0"/>
              <a:t> 節點但是失敗，懷疑是他版本太老舊</a:t>
            </a:r>
            <a:r>
              <a:rPr lang="en-US" altLang="zh-TW" sz="2000" dirty="0" smtClean="0"/>
              <a:t>(4</a:t>
            </a:r>
            <a:r>
              <a:rPr lang="zh-TW" altLang="en-US" sz="2000" dirty="0" smtClean="0"/>
              <a:t>年前更新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或是其他問題</a:t>
            </a:r>
            <a:endParaRPr lang="en-US" altLang="zh-TW" sz="20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2000" dirty="0" smtClean="0"/>
              <a:t>後面內容使用 </a:t>
            </a:r>
            <a:r>
              <a:rPr lang="en-US" altLang="zh-TW" sz="2000" dirty="0" smtClean="0"/>
              <a:t>node-red-</a:t>
            </a:r>
            <a:r>
              <a:rPr lang="en-US" altLang="zh-TW" sz="2000" dirty="0" err="1" smtClean="0"/>
              <a:t>contrib</a:t>
            </a:r>
            <a:r>
              <a:rPr lang="en-US" altLang="zh-TW" sz="2000" dirty="0" smtClean="0"/>
              <a:t>-</a:t>
            </a:r>
            <a:r>
              <a:rPr lang="en-US" altLang="zh-TW" sz="2000" dirty="0" err="1" smtClean="0"/>
              <a:t>sqldbs</a:t>
            </a:r>
            <a:r>
              <a:rPr lang="zh-TW" altLang="en-US" sz="2000" dirty="0" smtClean="0"/>
              <a:t> 節點與 </a:t>
            </a:r>
            <a:r>
              <a:rPr lang="en-US" altLang="zh-TW" sz="2000" dirty="0" err="1" smtClean="0"/>
              <a:t>MariaDB</a:t>
            </a:r>
            <a:r>
              <a:rPr lang="zh-TW" altLang="en-US" sz="2000" dirty="0" smtClean="0"/>
              <a:t> 資料庫</a:t>
            </a:r>
            <a:endParaRPr lang="en-US" altLang="zh-TW" sz="20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2000" dirty="0" smtClean="0"/>
              <a:t>安裝 </a:t>
            </a:r>
            <a:r>
              <a:rPr lang="en-US" altLang="zh-TW" sz="2000" dirty="0" err="1"/>
              <a:t>MariaDB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sudo </a:t>
            </a:r>
            <a:r>
              <a:rPr lang="en-US" altLang="zh-TW" sz="2000" dirty="0"/>
              <a:t>apt-get install </a:t>
            </a:r>
            <a:r>
              <a:rPr lang="en-US" altLang="zh-TW" sz="2000" dirty="0" err="1" smtClean="0"/>
              <a:t>mariadb</a:t>
            </a:r>
            <a:r>
              <a:rPr lang="en-US" altLang="zh-TW" sz="2000" dirty="0" smtClean="0"/>
              <a:t>-server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2000" dirty="0" smtClean="0"/>
              <a:t>安裝節點 </a:t>
            </a:r>
            <a:r>
              <a:rPr lang="en-US" altLang="zh-TW" sz="2000" dirty="0" smtClean="0"/>
              <a:t>sudo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npm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node-red-</a:t>
            </a:r>
            <a:r>
              <a:rPr lang="en-US" altLang="zh-TW" sz="2000" dirty="0" err="1" smtClean="0"/>
              <a:t>contrib</a:t>
            </a:r>
            <a:r>
              <a:rPr lang="en-US" altLang="zh-TW" sz="2000" dirty="0" smtClean="0"/>
              <a:t>-</a:t>
            </a:r>
            <a:r>
              <a:rPr lang="en-US" altLang="zh-TW" sz="2000" dirty="0" err="1" smtClean="0"/>
              <a:t>sqldbs</a:t>
            </a:r>
            <a:endParaRPr lang="en-US" altLang="zh-TW" sz="20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2000" dirty="0" smtClean="0"/>
              <a:t>資料庫帳密等設定因非此處重點故省略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5709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en-US" altLang="zh-TW" b="1" dirty="0" smtClean="0"/>
              <a:t>Node-RED </a:t>
            </a:r>
            <a:r>
              <a:rPr lang="zh-TW" altLang="en-US" b="1" dirty="0" smtClean="0"/>
              <a:t>與資料庫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2000" dirty="0" smtClean="0"/>
              <a:t>基本上都是一個 </a:t>
            </a:r>
            <a:r>
              <a:rPr lang="en-US" altLang="zh-TW" sz="2000" dirty="0" smtClean="0"/>
              <a:t>function </a:t>
            </a:r>
            <a:r>
              <a:rPr lang="zh-TW" altLang="en-US" sz="2000" dirty="0" smtClean="0"/>
              <a:t>把 </a:t>
            </a:r>
            <a:r>
              <a:rPr lang="en-US" altLang="zh-TW" sz="2000" dirty="0" smtClean="0"/>
              <a:t>SQL </a:t>
            </a:r>
            <a:r>
              <a:rPr lang="zh-TW" altLang="en-US" sz="2000" dirty="0" smtClean="0"/>
              <a:t>語句放到 </a:t>
            </a:r>
            <a:r>
              <a:rPr lang="en-US" altLang="zh-TW" sz="2000" dirty="0" err="1" smtClean="0"/>
              <a:t>msg.topic</a:t>
            </a:r>
            <a:r>
              <a:rPr lang="zh-TW" altLang="en-US" sz="2000" dirty="0" smtClean="0"/>
              <a:t>，讓 </a:t>
            </a:r>
            <a:r>
              <a:rPr lang="en-US" altLang="zh-TW" sz="2000" dirty="0" err="1" smtClean="0"/>
              <a:t>sqldbs</a:t>
            </a:r>
            <a:r>
              <a:rPr lang="zh-TW" altLang="en-US" sz="2000" dirty="0" smtClean="0"/>
              <a:t> 節點抓取且對資料庫操作</a:t>
            </a:r>
            <a:endParaRPr lang="en-US" altLang="zh-TW" sz="20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altLang="zh-TW" sz="20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2000" dirty="0" smtClean="0"/>
              <a:t>假設要新增一筆來自前面節點的 </a:t>
            </a:r>
            <a:r>
              <a:rPr lang="en-US" altLang="zh-TW" sz="2000" dirty="0" smtClean="0"/>
              <a:t>user </a:t>
            </a:r>
            <a:r>
              <a:rPr lang="zh-TW" altLang="en-US" sz="2000" dirty="0" smtClean="0"/>
              <a:t>資料，那 </a:t>
            </a:r>
            <a:r>
              <a:rPr lang="en-US" altLang="zh-TW" sz="2000" dirty="0" smtClean="0"/>
              <a:t>function </a:t>
            </a:r>
            <a:r>
              <a:rPr lang="zh-TW" altLang="en-US" sz="2000" dirty="0" smtClean="0"/>
              <a:t>可能會這樣寫</a:t>
            </a:r>
            <a:endParaRPr lang="en-US" altLang="zh-TW" sz="20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1200" dirty="0"/>
              <a:t>var </a:t>
            </a:r>
            <a:r>
              <a:rPr lang="en-US" altLang="zh-TW" sz="1200" dirty="0" err="1"/>
              <a:t>insertuUser</a:t>
            </a:r>
            <a:r>
              <a:rPr lang="en-US" altLang="zh-TW" sz="1200" dirty="0"/>
              <a:t>="INSERT INTO user(name, age) VALUES ('%s', %d)";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1200" dirty="0"/>
              <a:t>var </a:t>
            </a:r>
            <a:r>
              <a:rPr lang="en-US" altLang="zh-TW" sz="1200" dirty="0" err="1"/>
              <a:t>newMsg</a:t>
            </a:r>
            <a:r>
              <a:rPr lang="en-US" altLang="zh-TW" sz="1200" dirty="0"/>
              <a:t> =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1200" dirty="0"/>
              <a:t>    "topic": </a:t>
            </a:r>
            <a:r>
              <a:rPr lang="en-US" altLang="zh-TW" sz="1200" dirty="0" err="1"/>
              <a:t>util.format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insertuUser</a:t>
            </a:r>
            <a:r>
              <a:rPr lang="en-US" altLang="zh-TW" sz="1200" dirty="0"/>
              <a:t>, msg.payload.name, </a:t>
            </a:r>
            <a:r>
              <a:rPr lang="en-US" altLang="zh-TW" sz="1200" dirty="0" err="1"/>
              <a:t>msg.payload.age</a:t>
            </a:r>
            <a:r>
              <a:rPr lang="en-US" altLang="zh-TW" sz="1200" dirty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1200" dirty="0" smtClean="0"/>
              <a:t>}</a:t>
            </a:r>
            <a:endParaRPr lang="en-US" altLang="zh-TW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1200" dirty="0"/>
              <a:t>return </a:t>
            </a:r>
            <a:r>
              <a:rPr lang="en-US" altLang="zh-TW" sz="1200" dirty="0" err="1"/>
              <a:t>newMsg</a:t>
            </a:r>
            <a:r>
              <a:rPr lang="en-US" altLang="zh-TW" sz="1200" dirty="0" smtClean="0"/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 smtClean="0"/>
              <a:t>緊接著設定 </a:t>
            </a:r>
            <a:r>
              <a:rPr lang="en-US" altLang="zh-TW" sz="2000" dirty="0" err="1" smtClean="0"/>
              <a:t>sqldbs</a:t>
            </a:r>
            <a:r>
              <a:rPr lang="zh-TW" altLang="en-US" sz="2000" dirty="0" smtClean="0"/>
              <a:t> 節點，先選要做什麼操作，再根據需求設定 </a:t>
            </a:r>
            <a:r>
              <a:rPr lang="en-US" altLang="zh-TW" sz="2000" dirty="0" smtClean="0"/>
              <a:t>database</a:t>
            </a:r>
            <a:r>
              <a:rPr lang="zh-TW" altLang="en-US" sz="2000" dirty="0" smtClean="0"/>
              <a:t> 選項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11" y="2061905"/>
            <a:ext cx="2581275" cy="542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11" y="4437869"/>
            <a:ext cx="3325705" cy="21036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59" y="4437869"/>
            <a:ext cx="2417219" cy="210360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352590" y="4437869"/>
            <a:ext cx="810295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zh-TW" altLang="en-US" b="1" dirty="0" smtClean="0"/>
              <a:t>小測試二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延伸小測試一的內容，這邊透過 </a:t>
            </a:r>
            <a:r>
              <a:rPr lang="en-US" altLang="zh-TW" sz="1600" dirty="0" smtClean="0"/>
              <a:t>node-red-</a:t>
            </a:r>
            <a:r>
              <a:rPr lang="en-US" altLang="zh-TW" sz="1600" dirty="0" err="1" smtClean="0"/>
              <a:t>contrib</a:t>
            </a:r>
            <a:r>
              <a:rPr lang="en-US" altLang="zh-TW" sz="1600" dirty="0" smtClean="0"/>
              <a:t>-</a:t>
            </a:r>
            <a:r>
              <a:rPr lang="en-US" altLang="zh-TW" sz="1600" dirty="0" err="1" smtClean="0"/>
              <a:t>cpu</a:t>
            </a:r>
            <a:r>
              <a:rPr lang="zh-TW" altLang="en-US" sz="1600" dirty="0" smtClean="0"/>
              <a:t> 節點讀取 </a:t>
            </a:r>
            <a:r>
              <a:rPr lang="en-US" altLang="zh-TW" sz="1600" dirty="0" smtClean="0"/>
              <a:t>CPU </a:t>
            </a:r>
            <a:r>
              <a:rPr lang="zh-TW" altLang="en-US" sz="1600" dirty="0" smtClean="0"/>
              <a:t>溫度，將溫度資料透過 </a:t>
            </a:r>
            <a:r>
              <a:rPr lang="en-US" altLang="zh-TW" sz="1600" dirty="0" smtClean="0"/>
              <a:t>MQTT </a:t>
            </a:r>
            <a:r>
              <a:rPr lang="zh-TW" altLang="en-US" sz="1600" dirty="0" smtClean="0"/>
              <a:t>傳送。</a:t>
            </a: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收到 </a:t>
            </a:r>
            <a:r>
              <a:rPr lang="en-US" altLang="zh-TW" sz="1600" dirty="0" smtClean="0"/>
              <a:t>MQTT </a:t>
            </a:r>
            <a:r>
              <a:rPr lang="zh-TW" altLang="en-US" sz="1600" dirty="0" smtClean="0"/>
              <a:t>的資料時，先將溫度寫到資料庫，再從資料庫讀出來到 </a:t>
            </a:r>
            <a:r>
              <a:rPr lang="en-US" altLang="zh-TW" sz="1600" dirty="0" err="1"/>
              <a:t>ui_gauge</a:t>
            </a:r>
            <a:r>
              <a:rPr lang="zh-TW" altLang="en-US" sz="1600" dirty="0" smtClean="0"/>
              <a:t> 上面。</a:t>
            </a: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並且查詢最後 </a:t>
            </a:r>
            <a:r>
              <a:rPr lang="en-US" altLang="zh-TW" sz="1600" dirty="0" smtClean="0"/>
              <a:t>100</a:t>
            </a:r>
            <a:r>
              <a:rPr lang="zh-TW" altLang="en-US" sz="1600" dirty="0" smtClean="0"/>
              <a:t> 筆資料顯示到 </a:t>
            </a:r>
            <a:r>
              <a:rPr lang="en-US" altLang="zh-TW" sz="1600" dirty="0" err="1" smtClean="0"/>
              <a:t>ui_chart</a:t>
            </a:r>
            <a:r>
              <a:rPr lang="zh-TW" altLang="en-US" sz="1600" dirty="0" smtClean="0"/>
              <a:t> 上並設為折線圖。</a:t>
            </a:r>
            <a:endParaRPr lang="en-US" altLang="zh-TW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06" y="3162041"/>
            <a:ext cx="8620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zh-TW" altLang="en-US" b="1" dirty="0" smtClean="0"/>
              <a:t>小測試二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 smtClean="0"/>
              <a:t>結果圖</a:t>
            </a:r>
            <a:endParaRPr lang="en-US" altLang="zh-TW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u="sng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63" y="2184958"/>
            <a:ext cx="4751206" cy="4026243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6755027" y="1690688"/>
            <a:ext cx="5168907" cy="485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/>
              <a:t>Node-red export</a:t>
            </a:r>
            <a:r>
              <a:rPr lang="en-US" altLang="zh-TW" sz="2000" dirty="0" smtClean="0"/>
              <a:t>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600" dirty="0" smtClean="0"/>
              <a:t>[{"</a:t>
            </a:r>
            <a:r>
              <a:rPr lang="en-US" altLang="zh-TW" sz="600" dirty="0"/>
              <a:t>id":"5aa89b48.d791c4","type":"mqtt out","z":"b9f97446.e04d98","name":"","topic":"sensors/RaspberryPi3/CPUTemperature","qos":"2","retain":"true","broker":"8c3cf0b4.e003f","x":860,"y":100,"wires":[]},{"id":"8ca006b4.db6c18","type":"inject","z":"b9f97446.e04d98","name":"","topic":"","payload":"","payloadType":"num","repeat":"5","crontab":"","once":false,"onceDelay":"","x":270,"y":100,"wires":[["29fc5826.715b78","9b2004d6.40b128"]]},{"id":"23675beb.bbf304","type":"mqtt in","z":"b9f97446.e04d98","name":"","topic":"sensors/RaspberryPi3/CPUTemperature","qos":"2","datatype":"auto","broker":"8acd6da7.eeb81","x":370,"y":160,"wires":[["69b6f50b.1afc0c"]]},{"id":"e41115e1.53dc38","type":"sqldbs","z":"b9f97446.e04d98","mydb":"4aa24f91.847bf","querytype":"Insert","name":"","x":300,"y":220,"wires":[["9a95c9d6.b52c48","8c627e74.7d3eb"]]},{"id":"69b6f50b.1afc0c","type":"function","z":"b9f97446.e04d98","name":"INSERT","func":"var </a:t>
            </a:r>
            <a:r>
              <a:rPr lang="en-US" altLang="zh-TW" sz="600" dirty="0" err="1"/>
              <a:t>insertCpuTemp</a:t>
            </a:r>
            <a:r>
              <a:rPr lang="en-US" altLang="zh-TW" sz="600" dirty="0"/>
              <a:t>=\"INSERT INTO `</a:t>
            </a:r>
            <a:r>
              <a:rPr lang="en-US" altLang="zh-TW" sz="600" dirty="0" err="1"/>
              <a:t>cputemp</a:t>
            </a:r>
            <a:r>
              <a:rPr lang="en-US" altLang="zh-TW" sz="600" dirty="0"/>
              <a:t>` (`temp`) VALUES (%d)\";\</a:t>
            </a:r>
            <a:r>
              <a:rPr lang="en-US" altLang="zh-TW" sz="600" dirty="0" err="1"/>
              <a:t>nvar</a:t>
            </a:r>
            <a:r>
              <a:rPr lang="en-US" altLang="zh-TW" sz="600" dirty="0"/>
              <a:t> </a:t>
            </a:r>
            <a:r>
              <a:rPr lang="en-US" altLang="zh-TW" sz="600" dirty="0" err="1"/>
              <a:t>msg</a:t>
            </a:r>
            <a:r>
              <a:rPr lang="en-US" altLang="zh-TW" sz="600" dirty="0"/>
              <a:t> = {\n    \"topic\": </a:t>
            </a:r>
            <a:r>
              <a:rPr lang="en-US" altLang="zh-TW" sz="600" dirty="0" err="1"/>
              <a:t>util.format</a:t>
            </a:r>
            <a:r>
              <a:rPr lang="en-US" altLang="zh-TW" sz="600" dirty="0"/>
              <a:t>(</a:t>
            </a:r>
            <a:r>
              <a:rPr lang="en-US" altLang="zh-TW" sz="600" dirty="0" err="1"/>
              <a:t>insertCpuTemp</a:t>
            </a:r>
            <a:r>
              <a:rPr lang="en-US" altLang="zh-TW" sz="600" dirty="0"/>
              <a:t>, </a:t>
            </a:r>
            <a:r>
              <a:rPr lang="en-US" altLang="zh-TW" sz="600" dirty="0" err="1"/>
              <a:t>parseInt</a:t>
            </a:r>
            <a:r>
              <a:rPr lang="en-US" altLang="zh-TW" sz="600" dirty="0"/>
              <a:t>(</a:t>
            </a:r>
            <a:r>
              <a:rPr lang="en-US" altLang="zh-TW" sz="600" dirty="0" err="1"/>
              <a:t>msg.payload</a:t>
            </a:r>
            <a:r>
              <a:rPr lang="en-US" altLang="zh-TW" sz="600" dirty="0"/>
              <a:t>))\n}\</a:t>
            </a:r>
            <a:r>
              <a:rPr lang="en-US" altLang="zh-TW" sz="600" dirty="0" err="1"/>
              <a:t>nreturn</a:t>
            </a:r>
            <a:r>
              <a:rPr lang="en-US" altLang="zh-TW" sz="600" dirty="0"/>
              <a:t> msg;","outputs":1,"noerr":0,"x":920,"y":160,"wires":[["e41115e1.53dc38"]]},{"id":"3fa02f29.692c3","type":"sqldbs","z":"b9f97446.e04d98","mydb":"4aa24f91.847bf","querytype":"Insert","name":"","x":600,"y":220,"wires":[["16effb4c.178515"]]},{"id":"9a95c9d6.b52c48","type":"function","z":"b9f97446.e04d98","name":"SELECT","func":"var </a:t>
            </a:r>
            <a:r>
              <a:rPr lang="en-US" altLang="zh-TW" sz="600" dirty="0" err="1"/>
              <a:t>msg</a:t>
            </a:r>
            <a:r>
              <a:rPr lang="en-US" altLang="zh-TW" sz="600" dirty="0"/>
              <a:t> = {\n    \"topic\": 'SELECT * FROM `</a:t>
            </a:r>
            <a:r>
              <a:rPr lang="en-US" altLang="zh-TW" sz="600" dirty="0" err="1"/>
              <a:t>cputemp</a:t>
            </a:r>
            <a:r>
              <a:rPr lang="en-US" altLang="zh-TW" sz="600" dirty="0"/>
              <a:t>` ORDER BY </a:t>
            </a:r>
            <a:r>
              <a:rPr lang="en-US" altLang="zh-TW" sz="600" dirty="0" err="1"/>
              <a:t>sn</a:t>
            </a:r>
            <a:r>
              <a:rPr lang="en-US" altLang="zh-TW" sz="600" dirty="0"/>
              <a:t> DESC LIMIT 0 , 1'\n}\</a:t>
            </a:r>
            <a:r>
              <a:rPr lang="en-US" altLang="zh-TW" sz="600" dirty="0" err="1"/>
              <a:t>nreturn</a:t>
            </a:r>
            <a:r>
              <a:rPr lang="en-US" altLang="zh-TW" sz="600" dirty="0"/>
              <a:t> msg;","outputs":1,"noerr":0,"x":460,"y":220,"wires":[["3fa02f29.692c3"]]},{"id":"aad15836.a1baf8","type":"ui_gauge","z":"b9f97446.e04d98","name":"","group":"bc70ff2.e431a","order":2,"width":0,"height":0,"gtype":"gage","title":"CPU </a:t>
            </a:r>
            <a:r>
              <a:rPr lang="zh-TW" altLang="en-US" sz="600" dirty="0"/>
              <a:t>現在溫度</a:t>
            </a:r>
            <a:r>
              <a:rPr lang="en-US" altLang="zh-TW" sz="600" dirty="0"/>
              <a:t>","label":"°</a:t>
            </a:r>
            <a:r>
              <a:rPr lang="en-US" altLang="zh-TW" sz="600" dirty="0" err="1"/>
              <a:t>C","format</a:t>
            </a:r>
            <a:r>
              <a:rPr lang="en-US" altLang="zh-TW" sz="600" dirty="0"/>
              <a:t>":"{{value}}","min":"-37","max":"357","colors":["#00b500","#e6e600","#ca3838"],"seg1":"","seg2":"","x":940,"y":220,"wires":[]},{"id":"16effb4c.178515","type":"function","z":"b9f97446.e04d98","name":"toINT","func":"var </a:t>
            </a:r>
            <a:r>
              <a:rPr lang="en-US" altLang="zh-TW" sz="600" dirty="0" err="1"/>
              <a:t>newMsg</a:t>
            </a:r>
            <a:r>
              <a:rPr lang="en-US" altLang="zh-TW" sz="600" dirty="0"/>
              <a:t> = {\n    \"payload\": </a:t>
            </a:r>
            <a:r>
              <a:rPr lang="en-US" altLang="zh-TW" sz="600" dirty="0" err="1"/>
              <a:t>parseInt</a:t>
            </a:r>
            <a:r>
              <a:rPr lang="en-US" altLang="zh-TW" sz="600" dirty="0"/>
              <a:t>(</a:t>
            </a:r>
            <a:r>
              <a:rPr lang="en-US" altLang="zh-TW" sz="600" dirty="0" err="1"/>
              <a:t>msg.payload</a:t>
            </a:r>
            <a:r>
              <a:rPr lang="en-US" altLang="zh-TW" sz="600" dirty="0"/>
              <a:t>[0][0].temp)\n}\</a:t>
            </a:r>
            <a:r>
              <a:rPr lang="en-US" altLang="zh-TW" sz="600" dirty="0" err="1"/>
              <a:t>nreturn</a:t>
            </a:r>
            <a:r>
              <a:rPr lang="en-US" altLang="zh-TW" sz="600" dirty="0"/>
              <a:t> newMsg;","outputs":1,"noerr":0,"x":730,"y":220,"wires":[["aad15836.a1baf8"]]},{"id":"29fc5826.715b78","type":"cpu","z":"b9f97446.e04d98","name":"RPI3 Temp","msgCore":false,"msgOverall":false,"msgArray":false,"msgTemp":true,"x":550,"y":100,"wires":[["5aa89b48.d791c4"]]},{"id":"9b2004d6.40b128","type":"cpu","z":"b9f97446.e04d98","name":"RPI3 Model","msgCore":false,"msgOverall":false,"msgArray":true,"msgTemp":false,"x":550,"y":60,"wires":[["cae476cb.b6fda8"]]},{"id":"cae476cb.b6fda8","type":"ui_text","z":"b9f97446.e04d98","group":"bc70ff2.e431a","order":1,"width":0,"height":0,"name":"","label":"CPU  </a:t>
            </a:r>
            <a:r>
              <a:rPr lang="zh-TW" altLang="en-US" sz="600" dirty="0"/>
              <a:t>型號 </a:t>
            </a:r>
            <a:r>
              <a:rPr lang="en-US" altLang="zh-TW" sz="600" dirty="0"/>
              <a:t>","format":"{{</a:t>
            </a:r>
            <a:r>
              <a:rPr lang="en-US" altLang="zh-TW" sz="600" dirty="0" err="1"/>
              <a:t>msg.payload</a:t>
            </a:r>
            <a:r>
              <a:rPr lang="en-US" altLang="zh-TW" sz="600" dirty="0"/>
              <a:t>[0].model}}","layout":"row-center","x":960,"y":60,"wires":[]},{"id":"1b12b026.8da84","type":"ui_chart","z":"b9f97446.e04d98","name":"","group":"bc70ff2.e431a","order":3,"width":0,"height":0,"label":"CPU </a:t>
            </a:r>
            <a:r>
              <a:rPr lang="zh-TW" altLang="en-US" sz="600" dirty="0"/>
              <a:t>溫度歷史紀錄</a:t>
            </a:r>
            <a:r>
              <a:rPr lang="en-US" altLang="zh-TW" sz="600" dirty="0"/>
              <a:t>","chartType":"line","legend":"false","xformat":"auto","interpolate":"linear","nodata":"No Data","dot":false,"ymin":"0","ymax":"100","removeOlder":"10","removeOlderPoints":"120","removeOlderUnit":"60","cutout":0,"useOneColor":false,"colors":["#1f77b4","#aec7e8","#ff7f0e","#2ca02c","#98df8a","#d62728","#ff9896","#9467bd","#c5b0d5"],"useOldStyle":false,"outputs":1,"x":930,"y":260,"wires":[[]]},{"id":"811f9686.a0d458","type":"function","z":"b9f97446.e04d98","name":"dataTransfer","func":"data = </a:t>
            </a:r>
            <a:r>
              <a:rPr lang="en-US" altLang="zh-TW" sz="600" dirty="0" err="1"/>
              <a:t>msg.payload</a:t>
            </a:r>
            <a:r>
              <a:rPr lang="en-US" altLang="zh-TW" sz="600" dirty="0"/>
              <a:t>[0];\</a:t>
            </a:r>
            <a:r>
              <a:rPr lang="en-US" altLang="zh-TW" sz="600" dirty="0" err="1"/>
              <a:t>ndata_array</a:t>
            </a:r>
            <a:r>
              <a:rPr lang="en-US" altLang="zh-TW" sz="600" dirty="0"/>
              <a:t> = [];\n\</a:t>
            </a:r>
            <a:r>
              <a:rPr lang="en-US" altLang="zh-TW" sz="600" dirty="0" err="1"/>
              <a:t>nfor</a:t>
            </a:r>
            <a:r>
              <a:rPr lang="en-US" altLang="zh-TW" sz="600" dirty="0"/>
              <a:t> (</a:t>
            </a:r>
            <a:r>
              <a:rPr lang="en-US" altLang="zh-TW" sz="600" dirty="0" err="1"/>
              <a:t>i</a:t>
            </a:r>
            <a:r>
              <a:rPr lang="en-US" altLang="zh-TW" sz="600" dirty="0"/>
              <a:t> = 0; </a:t>
            </a:r>
            <a:r>
              <a:rPr lang="en-US" altLang="zh-TW" sz="600" dirty="0" err="1"/>
              <a:t>i</a:t>
            </a:r>
            <a:r>
              <a:rPr lang="en-US" altLang="zh-TW" sz="600" dirty="0"/>
              <a:t> &lt; </a:t>
            </a:r>
            <a:r>
              <a:rPr lang="en-US" altLang="zh-TW" sz="600" dirty="0" err="1"/>
              <a:t>data.length</a:t>
            </a:r>
            <a:r>
              <a:rPr lang="en-US" altLang="zh-TW" sz="600" dirty="0"/>
              <a:t>; </a:t>
            </a:r>
            <a:r>
              <a:rPr lang="en-US" altLang="zh-TW" sz="600" dirty="0" err="1"/>
              <a:t>i</a:t>
            </a:r>
            <a:r>
              <a:rPr lang="en-US" altLang="zh-TW" sz="600" dirty="0"/>
              <a:t>++) {\n    </a:t>
            </a:r>
            <a:r>
              <a:rPr lang="en-US" altLang="zh-TW" sz="600" dirty="0" err="1"/>
              <a:t>data_array.push</a:t>
            </a:r>
            <a:r>
              <a:rPr lang="en-US" altLang="zh-TW" sz="600" dirty="0"/>
              <a:t>({\"x\":</a:t>
            </a:r>
            <a:r>
              <a:rPr lang="en-US" altLang="zh-TW" sz="600" dirty="0" err="1"/>
              <a:t>Date.parse</a:t>
            </a:r>
            <a:r>
              <a:rPr lang="en-US" altLang="zh-TW" sz="600" dirty="0"/>
              <a:t>(data[</a:t>
            </a:r>
            <a:r>
              <a:rPr lang="en-US" altLang="zh-TW" sz="600" dirty="0" err="1"/>
              <a:t>i</a:t>
            </a:r>
            <a:r>
              <a:rPr lang="en-US" altLang="zh-TW" sz="600" dirty="0"/>
              <a:t>].date),\"y\":data[</a:t>
            </a:r>
            <a:r>
              <a:rPr lang="en-US" altLang="zh-TW" sz="600" dirty="0" err="1"/>
              <a:t>i</a:t>
            </a:r>
            <a:r>
              <a:rPr lang="en-US" altLang="zh-TW" sz="600" dirty="0"/>
              <a:t>].temp});\n}\n\</a:t>
            </a:r>
            <a:r>
              <a:rPr lang="en-US" altLang="zh-TW" sz="600" dirty="0" err="1"/>
              <a:t>nvar</a:t>
            </a:r>
            <a:r>
              <a:rPr lang="en-US" altLang="zh-TW" sz="600" dirty="0"/>
              <a:t> </a:t>
            </a:r>
            <a:r>
              <a:rPr lang="en-US" altLang="zh-TW" sz="600" dirty="0" err="1"/>
              <a:t>lineChart</a:t>
            </a:r>
            <a:r>
              <a:rPr lang="en-US" altLang="zh-TW" sz="600" dirty="0"/>
              <a:t> = [{\n    \"series\":[\"CPU Temp\"],\n    \"data\":[</a:t>
            </a:r>
            <a:r>
              <a:rPr lang="en-US" altLang="zh-TW" sz="600" dirty="0" err="1"/>
              <a:t>data_array</a:t>
            </a:r>
            <a:r>
              <a:rPr lang="en-US" altLang="zh-TW" sz="600" dirty="0"/>
              <a:t>],\n    \"labels\":[\"\"]\n}];\n\</a:t>
            </a:r>
            <a:r>
              <a:rPr lang="en-US" altLang="zh-TW" sz="600" dirty="0" err="1"/>
              <a:t>nmsg.payload</a:t>
            </a:r>
            <a:r>
              <a:rPr lang="en-US" altLang="zh-TW" sz="600" dirty="0"/>
              <a:t> = </a:t>
            </a:r>
            <a:r>
              <a:rPr lang="en-US" altLang="zh-TW" sz="600" dirty="0" err="1"/>
              <a:t>lineChart</a:t>
            </a:r>
            <a:r>
              <a:rPr lang="en-US" altLang="zh-TW" sz="600" dirty="0"/>
              <a:t>;\</a:t>
            </a:r>
            <a:r>
              <a:rPr lang="en-US" altLang="zh-TW" sz="600" dirty="0" err="1"/>
              <a:t>nreturn</a:t>
            </a:r>
            <a:r>
              <a:rPr lang="en-US" altLang="zh-TW" sz="600" dirty="0"/>
              <a:t> msg;","outputs":1,"noerr":0,"x":750,"y":260,"wires":[["1b12b026.8da84"]]},{"id":"8c627e74.7d3eb","type":"function","z":"b9f97446.e04d98","name":"SELECT","func":"var </a:t>
            </a:r>
            <a:r>
              <a:rPr lang="en-US" altLang="zh-TW" sz="600" dirty="0" err="1"/>
              <a:t>newMsg</a:t>
            </a:r>
            <a:r>
              <a:rPr lang="en-US" altLang="zh-TW" sz="600" dirty="0"/>
              <a:t> = {\n    \"topic\": 'SELECT * FROM `</a:t>
            </a:r>
            <a:r>
              <a:rPr lang="en-US" altLang="zh-TW" sz="600" dirty="0" err="1"/>
              <a:t>cputemp</a:t>
            </a:r>
            <a:r>
              <a:rPr lang="en-US" altLang="zh-TW" sz="600" dirty="0"/>
              <a:t>` ORDER BY </a:t>
            </a:r>
            <a:r>
              <a:rPr lang="en-US" altLang="zh-TW" sz="600" dirty="0" err="1"/>
              <a:t>sn</a:t>
            </a:r>
            <a:r>
              <a:rPr lang="en-US" altLang="zh-TW" sz="600" dirty="0"/>
              <a:t> DESC LIMIT 0 , 100'\n}\</a:t>
            </a:r>
            <a:r>
              <a:rPr lang="en-US" altLang="zh-TW" sz="600" dirty="0" err="1"/>
              <a:t>nreturn</a:t>
            </a:r>
            <a:r>
              <a:rPr lang="en-US" altLang="zh-TW" sz="600" dirty="0"/>
              <a:t> newMsg;","outputs":1,"noerr":0,"x":460,"y":260,"wires":[["621e92d5.925a1c"]]},{"id":"621e92d5.925a1c","type":"sqldbs","z":"b9f97446.e04d98","mydb":"4aa24f91.847bf","querytype":"Insert","name":"","x":600,"y":260,"wires":[["811f9686.a0d458"]]},{"id":"8c3cf0b4.e003f","type":"mqtt-broker","z":"","name":"localhost_userA","broker":"localhost","port":"1883","clientid":"","usetls":false,"compatmode":true,"keepalive":"60","cleansession":true,"birthTopic":"","birthQos":"0","birthPayload":"","closeTopic":"","closePayload":"","willTopic":"","willQos":"0","willPayload":""},{"id":"8acd6da7.eeb81","type":"mqtt-broker","z":"","name":"localhost_userB","broker":"localhost","port":"1883","clientid":"","usetls":false,"compatmode":true,"keepalive":"60","cleansession":true,"birthTopic":"","birthQos":"0","birthPayload":"","closeTopic":"","closeQos":"0","closePayload":"","willTopic":"","willQos":"0","willPayload":""},{"id":"4aa24f91.847bf","type":"sqldbsdatabase","z":"","host":"127.0.0.1","port":"3306","db":"NodeRed","dialect":"mysql"},{"id":"bc70ff2.e431a","type":"ui_group","z":"","name":"Raspberry Pi 3","tab":"b46e0872.12ca58","disp":true,"width":"6","collapse":false},{"id":"b46e0872.12ca58","type":"ui_tab","z":"","name":"Home","icon":"dashboard","disabled":false,"hidden":false}]</a:t>
            </a:r>
          </a:p>
        </p:txBody>
      </p:sp>
    </p:spTree>
    <p:extLst>
      <p:ext uri="{BB962C8B-B14F-4D97-AF65-F5344CB8AC3E}">
        <p14:creationId xmlns:p14="http://schemas.microsoft.com/office/powerpoint/2010/main" val="22816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/>
          </a:bodyPr>
          <a:lstStyle/>
          <a:p>
            <a:r>
              <a:rPr lang="en-US" altLang="zh-TW" sz="1400" dirty="0" smtClean="0">
                <a:hlinkClick r:id="rId2"/>
              </a:rPr>
              <a:t>https://nodered.org/docs/getting-started/raspberrypi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3"/>
              </a:rPr>
              <a:t>https://nodered.org/docs/user-guide/runtime/settings-file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4"/>
              </a:rPr>
              <a:t>http://www.steves-internet-guide.com/installing-node-red/</a:t>
            </a:r>
            <a:endParaRPr lang="en-US" altLang="zh-TW" sz="1400" dirty="0" smtClean="0"/>
          </a:p>
          <a:p>
            <a:r>
              <a:rPr lang="en-US" altLang="zh-TW" sz="1400" dirty="0">
                <a:hlinkClick r:id="rId5"/>
              </a:rPr>
              <a:t>https://flows.nodered.org/node/node-red-contrib-mqtt-broker</a:t>
            </a:r>
            <a:endParaRPr lang="en-US" altLang="zh-TW" sz="1400" dirty="0" smtClean="0"/>
          </a:p>
          <a:p>
            <a:r>
              <a:rPr lang="en-US" altLang="zh-TW" sz="1400" dirty="0">
                <a:hlinkClick r:id="rId6"/>
              </a:rPr>
              <a:t>https://oranwind.org/-aws-she-ding-node-red-lai-shi-jue-hua-xian-shi-gan-ce-zi-liao-jiao-xue</a:t>
            </a:r>
            <a:r>
              <a:rPr lang="en-US" altLang="zh-TW" sz="1400" dirty="0" smtClean="0">
                <a:hlinkClick r:id="rId6"/>
              </a:rPr>
              <a:t>/</a:t>
            </a:r>
            <a:endParaRPr lang="en-US" altLang="zh-TW" sz="1400" dirty="0" smtClean="0"/>
          </a:p>
          <a:p>
            <a:r>
              <a:rPr lang="en-US" altLang="zh-TW" sz="1400" dirty="0">
                <a:hlinkClick r:id="rId7"/>
              </a:rPr>
              <a:t>https://</a:t>
            </a:r>
            <a:r>
              <a:rPr lang="en-US" altLang="zh-TW" sz="1400" dirty="0" smtClean="0">
                <a:hlinkClick r:id="rId7"/>
              </a:rPr>
              <a:t>cookbook.nodered.org/mqtt/connect-to-broker</a:t>
            </a:r>
            <a:endParaRPr lang="en-US" altLang="zh-TW" sz="1400" dirty="0"/>
          </a:p>
          <a:p>
            <a:r>
              <a:rPr lang="en-US" altLang="zh-TW" sz="1400" dirty="0">
                <a:hlinkClick r:id="rId8"/>
              </a:rPr>
              <a:t>http://www.steves-internet-guide.com/configuring-the-mqtt-publish-node</a:t>
            </a:r>
            <a:r>
              <a:rPr lang="en-US" altLang="zh-TW" sz="1400" dirty="0" smtClean="0">
                <a:hlinkClick r:id="rId8"/>
              </a:rPr>
              <a:t>/</a:t>
            </a:r>
            <a:endParaRPr lang="en-US" altLang="zh-TW" sz="1400" dirty="0" smtClean="0"/>
          </a:p>
          <a:p>
            <a:r>
              <a:rPr lang="en-US" altLang="zh-TW" sz="1400" dirty="0">
                <a:hlinkClick r:id="rId9"/>
              </a:rPr>
              <a:t>http://</a:t>
            </a:r>
            <a:r>
              <a:rPr lang="en-US" altLang="zh-TW" sz="1400" dirty="0" smtClean="0">
                <a:hlinkClick r:id="rId9"/>
              </a:rPr>
              <a:t>misccp3.cnu.edu.tw/myblog/blogMessage.aspx?blog_id=300</a:t>
            </a:r>
            <a:endParaRPr lang="en-US" altLang="zh-TW" sz="1400" dirty="0" smtClean="0"/>
          </a:p>
          <a:p>
            <a:r>
              <a:rPr lang="en-US" altLang="zh-TW" sz="1400" dirty="0">
                <a:hlinkClick r:id="rId10"/>
              </a:rPr>
              <a:t>https://</a:t>
            </a:r>
            <a:r>
              <a:rPr lang="en-US" altLang="zh-TW" sz="1400" dirty="0" smtClean="0">
                <a:hlinkClick r:id="rId10"/>
              </a:rPr>
              <a:t>mosquitto.org/man/mosquitto_passwd-1.html</a:t>
            </a:r>
            <a:endParaRPr lang="en-US" altLang="zh-TW" sz="1400" dirty="0" smtClean="0"/>
          </a:p>
          <a:p>
            <a:r>
              <a:rPr lang="en-US" altLang="zh-TW" sz="1400" dirty="0">
                <a:hlinkClick r:id="rId11"/>
              </a:rPr>
              <a:t>https://</a:t>
            </a:r>
            <a:r>
              <a:rPr lang="en-US" altLang="zh-TW" sz="1400" dirty="0" smtClean="0">
                <a:hlinkClick r:id="rId11"/>
              </a:rPr>
              <a:t>www.cnblogs.com/saryli/p/9820532.html</a:t>
            </a:r>
            <a:endParaRPr lang="en-US" altLang="zh-TW" sz="1400" dirty="0" smtClean="0"/>
          </a:p>
          <a:p>
            <a:r>
              <a:rPr lang="en-US" altLang="zh-TW" sz="1400" dirty="0">
                <a:hlinkClick r:id="rId12"/>
              </a:rPr>
              <a:t>https://</a:t>
            </a:r>
            <a:r>
              <a:rPr lang="en-US" altLang="zh-TW" sz="1400" dirty="0" smtClean="0">
                <a:hlinkClick r:id="rId12"/>
              </a:rPr>
              <a:t>cookbook.nodered.org/http/include-data-from-another-flow</a:t>
            </a:r>
            <a:endParaRPr lang="en-US" altLang="zh-TW" sz="1400" dirty="0" smtClean="0"/>
          </a:p>
          <a:p>
            <a:r>
              <a:rPr lang="en-US" altLang="zh-TW" sz="1400" dirty="0">
                <a:hlinkClick r:id="rId13"/>
              </a:rPr>
              <a:t>https://segmentfault.com/a/1190000019595776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10714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在 </a:t>
            </a:r>
            <a:r>
              <a:rPr lang="en-US" altLang="zh-TW" b="1" dirty="0" smtClean="0"/>
              <a:t>Raspberry Pi</a:t>
            </a:r>
            <a:r>
              <a:rPr lang="zh-TW" altLang="en-US" b="1" dirty="0" smtClean="0"/>
              <a:t> 上安裝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官網建議從他們的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上腳本進行安裝或是更新</a:t>
            </a:r>
            <a:endParaRPr lang="en-US" altLang="zh-TW" sz="2000" dirty="0" smtClean="0"/>
          </a:p>
          <a:p>
            <a:pPr marL="360000" indent="0">
              <a:spcAft>
                <a:spcPts val="1200"/>
              </a:spcAft>
              <a:buNone/>
            </a:pPr>
            <a:r>
              <a:rPr lang="en-US" altLang="zh-TW" sz="2000" dirty="0" smtClean="0"/>
              <a:t>bash &lt;(curl -</a:t>
            </a:r>
            <a:r>
              <a:rPr lang="en-US" altLang="zh-TW" sz="2000" dirty="0" err="1" smtClean="0"/>
              <a:t>sL</a:t>
            </a:r>
            <a:r>
              <a:rPr lang="en-US" altLang="zh-TW" sz="2000" dirty="0" smtClean="0"/>
              <a:t> https://raw.githubusercontent.com/node-red/raspbian-deb-package/master/resources/update-nodejs-and-nodered)</a:t>
            </a:r>
            <a:endParaRPr lang="en-US" altLang="zh-TW" sz="2000" dirty="0"/>
          </a:p>
          <a:p>
            <a:r>
              <a:rPr lang="zh-TW" altLang="en-US" sz="2000" dirty="0" smtClean="0">
                <a:solidFill>
                  <a:schemeClr val="bg1">
                    <a:lumMod val="75000"/>
                  </a:schemeClr>
                </a:solidFill>
              </a:rPr>
              <a:t>也可使用 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apt-get install </a:t>
            </a:r>
            <a:r>
              <a:rPr lang="en-US" altLang="zh-TW" sz="2000" dirty="0" err="1" smtClean="0">
                <a:solidFill>
                  <a:schemeClr val="bg1">
                    <a:lumMod val="75000"/>
                  </a:schemeClr>
                </a:solidFill>
              </a:rPr>
              <a:t>nodered</a:t>
            </a:r>
            <a:r>
              <a:rPr lang="zh-TW" altLang="en-US" sz="2000" dirty="0" smtClean="0">
                <a:solidFill>
                  <a:schemeClr val="bg1">
                    <a:lumMod val="75000"/>
                  </a:schemeClr>
                </a:solidFill>
              </a:rPr>
              <a:t> 直接安裝，但這樣不會安裝 </a:t>
            </a:r>
            <a:r>
              <a:rPr lang="en-US" altLang="zh-TW" sz="2000" dirty="0" err="1" smtClean="0">
                <a:solidFill>
                  <a:schemeClr val="bg1">
                    <a:lumMod val="75000"/>
                  </a:schemeClr>
                </a:solidFill>
              </a:rPr>
              <a:t>npm</a:t>
            </a:r>
            <a:endParaRPr lang="en-US" altLang="zh-TW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567112"/>
            <a:ext cx="6181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在 </a:t>
            </a:r>
            <a:r>
              <a:rPr lang="en-US" altLang="zh-TW" b="1" dirty="0" smtClean="0"/>
              <a:t>Raspberry Pi</a:t>
            </a:r>
            <a:r>
              <a:rPr lang="zh-TW" altLang="en-US" b="1" dirty="0" smtClean="0"/>
              <a:t> 上啟動 </a:t>
            </a:r>
            <a:r>
              <a:rPr lang="en-US" altLang="zh-TW" b="1" dirty="0"/>
              <a:t>Node-RED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0491"/>
          </a:xfrm>
        </p:spPr>
        <p:txBody>
          <a:bodyPr>
            <a:normAutofit/>
          </a:bodyPr>
          <a:lstStyle/>
          <a:p>
            <a:pPr lvl="0"/>
            <a:r>
              <a:rPr lang="zh-TW" altLang="en-US" sz="2000" dirty="0">
                <a:solidFill>
                  <a:prstClr val="black"/>
                </a:solidFill>
              </a:rPr>
              <a:t>開機自動啟動 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TW" altLang="en-US" sz="2000" dirty="0">
                <a:solidFill>
                  <a:prstClr val="black"/>
                </a:solidFill>
              </a:rPr>
              <a:t>　</a:t>
            </a:r>
            <a:r>
              <a:rPr lang="zh-TW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啟動檔 </a:t>
            </a:r>
            <a:r>
              <a:rPr lang="en-US" altLang="zh-TW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/lib/</a:t>
            </a:r>
            <a:r>
              <a:rPr lang="en-US" altLang="zh-TW" sz="16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systemd</a:t>
            </a:r>
            <a:r>
              <a:rPr lang="en-US" altLang="zh-TW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/system/</a:t>
            </a:r>
            <a:r>
              <a:rPr lang="en-US" altLang="zh-TW" sz="16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nodered.service</a:t>
            </a:r>
            <a:r>
              <a:rPr lang="zh-TW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預設</a:t>
            </a:r>
            <a:r>
              <a:rPr lang="zh-TW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參數為 </a:t>
            </a:r>
            <a:r>
              <a:rPr lang="en-US" altLang="zh-TW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--</a:t>
            </a:r>
            <a:r>
              <a:rPr lang="en-US" altLang="zh-TW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max-old-space-size=256</a:t>
            </a:r>
            <a:r>
              <a:rPr lang="zh-TW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zh-TW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如果</a:t>
            </a:r>
            <a:r>
              <a:rPr lang="zh-TW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太</a:t>
            </a:r>
            <a:r>
              <a:rPr lang="zh-TW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大要</a:t>
            </a:r>
            <a:r>
              <a:rPr lang="zh-TW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調小</a:t>
            </a:r>
            <a:r>
              <a:rPr lang="en-US" altLang="zh-TW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 smtClean="0"/>
              <a:t>sudo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systemctl</a:t>
            </a:r>
            <a:r>
              <a:rPr lang="en-US" altLang="zh-TW" sz="2000" dirty="0" smtClean="0"/>
              <a:t> enable </a:t>
            </a:r>
            <a:r>
              <a:rPr lang="en-US" altLang="zh-TW" sz="2000" dirty="0" err="1" smtClean="0"/>
              <a:t>nodered.service</a:t>
            </a:r>
            <a:endParaRPr lang="en-US" altLang="zh-TW" sz="2000" dirty="0" smtClean="0"/>
          </a:p>
          <a:p>
            <a:pPr marL="0" indent="0">
              <a:spcAft>
                <a:spcPts val="1800"/>
              </a:spcAft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sudo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systemctl</a:t>
            </a:r>
            <a:r>
              <a:rPr lang="en-US" altLang="zh-TW" sz="2000" dirty="0" smtClean="0"/>
              <a:t> disable </a:t>
            </a:r>
            <a:r>
              <a:rPr lang="en-US" altLang="zh-TW" sz="2000" dirty="0" err="1" smtClean="0"/>
              <a:t>nodered.service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終</a:t>
            </a:r>
            <a:r>
              <a:rPr lang="zh-TW" altLang="en-US" sz="2000" dirty="0"/>
              <a:t>端</a:t>
            </a:r>
            <a:r>
              <a:rPr lang="zh-TW" altLang="en-US" sz="2000" dirty="0" smtClean="0"/>
              <a:t>啟動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node-red-start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(node-red-stop)</a:t>
            </a:r>
          </a:p>
          <a:p>
            <a:r>
              <a:rPr lang="zh-TW" altLang="en-US" sz="2000" dirty="0" smtClean="0"/>
              <a:t>樹梅派記憶體比較小，可以使用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	node-red-pi --max-old-space-size=128</a:t>
            </a:r>
          </a:p>
          <a:p>
            <a:pPr marL="0" indent="0">
              <a:buNone/>
            </a:pPr>
            <a:r>
              <a:rPr lang="zh-TW" altLang="en-US" sz="2000" dirty="0" smtClean="0"/>
              <a:t>　限制使用量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6416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Node-RED </a:t>
            </a:r>
            <a:r>
              <a:rPr lang="zh-TW" altLang="en-US" b="1" dirty="0" smtClean="0"/>
              <a:t>改掉預設 </a:t>
            </a:r>
            <a:r>
              <a:rPr lang="en-US" altLang="zh-TW" b="1" dirty="0" smtClean="0"/>
              <a:t>Port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1880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TW" altLang="en-US" sz="2000" dirty="0" smtClean="0"/>
              <a:t>預設 </a:t>
            </a:r>
            <a:r>
              <a:rPr lang="en-US" altLang="zh-TW" sz="2000" dirty="0" smtClean="0"/>
              <a:t>Port </a:t>
            </a:r>
            <a:r>
              <a:rPr lang="zh-TW" altLang="en-US" sz="2000" dirty="0" smtClean="0"/>
              <a:t>為 </a:t>
            </a:r>
            <a:r>
              <a:rPr lang="en-US" altLang="zh-TW" sz="2000" dirty="0" smtClean="0"/>
              <a:t>1880</a:t>
            </a:r>
            <a:r>
              <a:rPr lang="zh-TW" altLang="en-US" sz="2000" dirty="0" smtClean="0"/>
              <a:t> 在終端下 </a:t>
            </a:r>
            <a:r>
              <a:rPr lang="en-US" altLang="zh-TW" sz="2000" dirty="0" smtClean="0"/>
              <a:t>node-red -p PORT_NUMBER</a:t>
            </a:r>
            <a:r>
              <a:rPr lang="zh-TW" altLang="en-US" sz="2000" dirty="0" smtClean="0"/>
              <a:t> 可以直接開在指定的 </a:t>
            </a:r>
            <a:r>
              <a:rPr lang="en-US" altLang="zh-TW" sz="2000" dirty="0" smtClean="0"/>
              <a:t>Port</a:t>
            </a:r>
          </a:p>
          <a:p>
            <a:pPr>
              <a:spcAft>
                <a:spcPts val="1200"/>
              </a:spcAft>
            </a:pPr>
            <a:endParaRPr lang="en-US" altLang="zh-TW" sz="2000" dirty="0" smtClean="0"/>
          </a:p>
          <a:p>
            <a:r>
              <a:rPr lang="zh-TW" altLang="en-US" sz="2000" dirty="0" smtClean="0"/>
              <a:t>可以透過變更 </a:t>
            </a:r>
            <a:r>
              <a:rPr lang="en-US" altLang="zh-TW" sz="2000" dirty="0" smtClean="0"/>
              <a:t>/home/username/.node-red</a:t>
            </a:r>
            <a:r>
              <a:rPr lang="zh-TW" altLang="en-US" sz="2000" dirty="0" smtClean="0"/>
              <a:t> 資料夾下 </a:t>
            </a:r>
            <a:r>
              <a:rPr lang="en-US" altLang="zh-TW" sz="2000" dirty="0" smtClean="0"/>
              <a:t>settings.js</a:t>
            </a:r>
            <a:r>
              <a:rPr lang="zh-TW" altLang="en-US" sz="2000" dirty="0" smtClean="0"/>
              <a:t> 的這一行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uiPort</a:t>
            </a:r>
            <a:r>
              <a:rPr lang="en-US" altLang="zh-TW" sz="2000" dirty="0" smtClean="0"/>
              <a:t>: </a:t>
            </a:r>
            <a:r>
              <a:rPr lang="en-US" altLang="zh-TW" sz="2000" dirty="0" err="1" smtClean="0"/>
              <a:t>process.env.PORT</a:t>
            </a:r>
            <a:r>
              <a:rPr lang="en-US" altLang="zh-TW" sz="2000" dirty="0" smtClean="0"/>
              <a:t> || 1880,</a:t>
            </a:r>
          </a:p>
          <a:p>
            <a:pPr marL="0" indent="0">
              <a:buNone/>
            </a:pPr>
            <a:r>
              <a:rPr lang="zh-TW" altLang="en-US" sz="2000" dirty="0"/>
              <a:t>　</a:t>
            </a:r>
            <a:r>
              <a:rPr lang="zh-TW" altLang="en-US" sz="2000" dirty="0" smtClean="0"/>
              <a:t>來改變預設的 </a:t>
            </a:r>
            <a:r>
              <a:rPr lang="en-US" altLang="zh-TW" sz="2000" dirty="0" smtClean="0"/>
              <a:t>Port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其他設定選項也是更改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settings.js 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檔案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如果不小心改壞了可以從官方 </a:t>
            </a:r>
            <a:r>
              <a:rPr lang="en-US" altLang="zh-TW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載回來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https://github.com/node-red/node-red/blob/master/packages/node_modules/node-red/settings.js</a:t>
            </a:r>
          </a:p>
        </p:txBody>
      </p:sp>
    </p:spTree>
    <p:extLst>
      <p:ext uri="{BB962C8B-B14F-4D97-AF65-F5344CB8AC3E}">
        <p14:creationId xmlns:p14="http://schemas.microsoft.com/office/powerpoint/2010/main" val="34244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Node-RED</a:t>
            </a:r>
            <a:r>
              <a:rPr lang="zh-TW" altLang="en-US" b="1" dirty="0" smtClean="0"/>
              <a:t> 常用套件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078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zh-TW" altLang="en-US" sz="2100" dirty="0"/>
              <a:t>除了 </a:t>
            </a:r>
            <a:r>
              <a:rPr lang="en-US" altLang="zh-TW" sz="2100" dirty="0" err="1"/>
              <a:t>npm</a:t>
            </a:r>
            <a:r>
              <a:rPr lang="en-US" altLang="zh-TW" sz="2100" dirty="0"/>
              <a:t> </a:t>
            </a:r>
            <a:r>
              <a:rPr lang="zh-TW" altLang="en-US" sz="2100" dirty="0"/>
              <a:t>之外也可以</a:t>
            </a:r>
            <a:r>
              <a:rPr lang="zh-TW" altLang="en-US" sz="2100" dirty="0" smtClean="0"/>
              <a:t>透過 </a:t>
            </a:r>
            <a:r>
              <a:rPr lang="en-US" altLang="zh-TW" sz="2100" dirty="0"/>
              <a:t>manage palette</a:t>
            </a:r>
            <a:r>
              <a:rPr lang="zh-TW" altLang="en-US" sz="2100" dirty="0"/>
              <a:t> </a:t>
            </a:r>
            <a:r>
              <a:rPr lang="zh-TW" altLang="en-US" sz="2100" dirty="0" smtClean="0"/>
              <a:t>進行</a:t>
            </a:r>
            <a:r>
              <a:rPr lang="zh-TW" altLang="en-US" sz="2100" dirty="0"/>
              <a:t>套件安裝與管理</a:t>
            </a:r>
            <a:r>
              <a:rPr lang="en-US" altLang="zh-TW" sz="2100" dirty="0"/>
              <a:t> </a:t>
            </a:r>
            <a:endParaRPr lang="en-US" altLang="zh-TW" sz="2100" dirty="0" smtClean="0"/>
          </a:p>
          <a:p>
            <a:pPr>
              <a:spcAft>
                <a:spcPts val="1200"/>
              </a:spcAft>
            </a:pPr>
            <a:r>
              <a:rPr lang="en-US" altLang="zh-TW" sz="2100" dirty="0" smtClean="0"/>
              <a:t>MySQL </a:t>
            </a:r>
            <a:r>
              <a:rPr lang="zh-TW" altLang="en-US" sz="2100" dirty="0" smtClean="0"/>
              <a:t>節點</a:t>
            </a:r>
            <a:endParaRPr lang="en-US" altLang="zh-TW" sz="21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100" dirty="0" smtClean="0"/>
              <a:t>	</a:t>
            </a:r>
            <a:r>
              <a:rPr lang="en-US" altLang="zh-TW" sz="2100" dirty="0" err="1" smtClean="0"/>
              <a:t>npm</a:t>
            </a:r>
            <a:r>
              <a:rPr lang="en-US" altLang="zh-TW" sz="2100" dirty="0" smtClean="0"/>
              <a:t> </a:t>
            </a:r>
            <a:r>
              <a:rPr lang="en-US" altLang="zh-TW" sz="2100" dirty="0" err="1" smtClean="0"/>
              <a:t>i</a:t>
            </a:r>
            <a:r>
              <a:rPr lang="en-US" altLang="zh-TW" sz="2100" dirty="0" smtClean="0"/>
              <a:t> node-red-node-</a:t>
            </a:r>
            <a:r>
              <a:rPr lang="en-US" altLang="zh-TW" sz="2100" dirty="0" err="1" smtClean="0"/>
              <a:t>mysql</a:t>
            </a:r>
            <a:endParaRPr lang="en-US" altLang="zh-TW" sz="2100" dirty="0"/>
          </a:p>
          <a:p>
            <a:pPr>
              <a:spcAft>
                <a:spcPts val="1200"/>
              </a:spcAft>
            </a:pPr>
            <a:r>
              <a:rPr lang="en-US" altLang="zh-TW" sz="2100" dirty="0" smtClean="0"/>
              <a:t>Dashboard</a:t>
            </a:r>
            <a:r>
              <a:rPr lang="zh-TW" altLang="en-US" sz="2100" dirty="0" smtClean="0"/>
              <a:t> 節點</a:t>
            </a:r>
            <a:endParaRPr lang="en-US" altLang="zh-TW" sz="21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100" dirty="0" smtClean="0"/>
              <a:t>	</a:t>
            </a:r>
            <a:r>
              <a:rPr lang="en-US" altLang="zh-TW" sz="2100" dirty="0" err="1" smtClean="0"/>
              <a:t>npm</a:t>
            </a:r>
            <a:r>
              <a:rPr lang="en-US" altLang="zh-TW" sz="2100" dirty="0" smtClean="0"/>
              <a:t> </a:t>
            </a:r>
            <a:r>
              <a:rPr lang="en-US" altLang="zh-TW" sz="2100" dirty="0"/>
              <a:t>install</a:t>
            </a:r>
            <a:r>
              <a:rPr lang="en-US" altLang="zh-TW" sz="2100" dirty="0" smtClean="0"/>
              <a:t> node-red-dashboard</a:t>
            </a:r>
            <a:endParaRPr lang="en-US" altLang="zh-TW" sz="2100" dirty="0"/>
          </a:p>
          <a:p>
            <a:pPr>
              <a:spcAft>
                <a:spcPts val="1200"/>
              </a:spcAft>
            </a:pPr>
            <a:r>
              <a:rPr lang="en-US" altLang="zh-TW" sz="2100" dirty="0" smtClean="0"/>
              <a:t>Serial</a:t>
            </a:r>
            <a:r>
              <a:rPr lang="zh-TW" altLang="en-US" sz="2100" dirty="0" smtClean="0"/>
              <a:t> </a:t>
            </a:r>
            <a:r>
              <a:rPr lang="en-US" altLang="zh-TW" sz="2100" dirty="0" smtClean="0"/>
              <a:t>Port </a:t>
            </a:r>
            <a:r>
              <a:rPr lang="zh-TW" altLang="en-US" sz="2100" dirty="0" smtClean="0"/>
              <a:t>節點</a:t>
            </a:r>
            <a:endParaRPr lang="en-US" altLang="zh-TW" sz="21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100" dirty="0" smtClean="0"/>
              <a:t>	</a:t>
            </a:r>
            <a:r>
              <a:rPr lang="en-US" altLang="zh-TW" sz="2100" dirty="0" err="1" smtClean="0"/>
              <a:t>npm</a:t>
            </a:r>
            <a:r>
              <a:rPr lang="en-US" altLang="zh-TW" sz="2100" dirty="0" smtClean="0"/>
              <a:t> </a:t>
            </a:r>
            <a:r>
              <a:rPr lang="en-US" altLang="zh-TW" sz="2100" dirty="0" err="1"/>
              <a:t>i</a:t>
            </a:r>
            <a:r>
              <a:rPr lang="en-US" altLang="zh-TW" sz="2100" dirty="0"/>
              <a:t> </a:t>
            </a:r>
            <a:r>
              <a:rPr lang="en-US" altLang="zh-TW" sz="2100" dirty="0" smtClean="0"/>
              <a:t>node-red-node-</a:t>
            </a:r>
            <a:r>
              <a:rPr lang="en-US" altLang="zh-TW" sz="2100" dirty="0" err="1" smtClean="0"/>
              <a:t>serialport</a:t>
            </a:r>
            <a:endParaRPr lang="en-US" altLang="zh-TW" sz="21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844" y="2444262"/>
            <a:ext cx="5791054" cy="28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en-US" altLang="zh-TW" b="1" dirty="0" smtClean="0"/>
              <a:t>Node-RED </a:t>
            </a:r>
            <a:r>
              <a:rPr lang="zh-TW" altLang="en-US" b="1" dirty="0" smtClean="0"/>
              <a:t>連接到 </a:t>
            </a:r>
            <a:r>
              <a:rPr lang="en-US" altLang="zh-TW" b="1" dirty="0" smtClean="0"/>
              <a:t>MQTT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Server(Broker)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zh-TW" sz="2000" dirty="0" smtClean="0"/>
              <a:t>Node-Red</a:t>
            </a:r>
            <a:r>
              <a:rPr lang="zh-TW" altLang="en-US" sz="2000" dirty="0" smtClean="0"/>
              <a:t> 提供 </a:t>
            </a:r>
            <a:r>
              <a:rPr lang="en-US" altLang="zh-TW" sz="2000" dirty="0"/>
              <a:t>MQTT </a:t>
            </a:r>
            <a:r>
              <a:rPr lang="en-US" altLang="zh-TW" sz="2000" dirty="0" smtClean="0"/>
              <a:t>input </a:t>
            </a:r>
            <a:r>
              <a:rPr lang="en-US" altLang="zh-TW" sz="2000" dirty="0"/>
              <a:t>(subscribe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與 </a:t>
            </a:r>
            <a:r>
              <a:rPr lang="en-US" altLang="zh-TW" sz="2000" dirty="0" smtClean="0"/>
              <a:t>MQTT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output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publish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兩種節點</a:t>
            </a:r>
            <a:endParaRPr lang="en-US" altLang="zh-TW" sz="2000" dirty="0" smtClean="0"/>
          </a:p>
          <a:p>
            <a:pPr>
              <a:spcAft>
                <a:spcPts val="600"/>
              </a:spcAft>
            </a:pPr>
            <a:r>
              <a:rPr lang="zh-TW" altLang="en-US" sz="2000" dirty="0" smtClean="0"/>
              <a:t>通常是直接設定連接到如 </a:t>
            </a:r>
            <a:r>
              <a:rPr lang="en-US" altLang="zh-TW" sz="2000" dirty="0" smtClean="0"/>
              <a:t>Mosquitto</a:t>
            </a:r>
            <a:r>
              <a:rPr lang="zh-TW" altLang="en-US" sz="2000" dirty="0" smtClean="0"/>
              <a:t> 或其他地方的 </a:t>
            </a:r>
            <a:r>
              <a:rPr lang="en-US" altLang="zh-TW" sz="2000" dirty="0"/>
              <a:t>MQTT </a:t>
            </a:r>
            <a:r>
              <a:rPr lang="en-US" altLang="zh-TW" sz="2000" dirty="0" smtClean="0"/>
              <a:t>Broker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457200" lvl="1" indent="0">
              <a:spcAft>
                <a:spcPts val="600"/>
              </a:spcAft>
              <a:buNone/>
            </a:pPr>
            <a:r>
              <a:rPr lang="zh-TW" altLang="en-US" sz="1600" dirty="0" smtClean="0">
                <a:solidFill>
                  <a:schemeClr val="bg1">
                    <a:lumMod val="75000"/>
                  </a:schemeClr>
                </a:solidFill>
              </a:rPr>
              <a:t>也可直接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在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Node-RED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上跑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MQTT 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Broker, </a:t>
            </a:r>
            <a:r>
              <a:rPr lang="zh-TW" altLang="en-US" sz="1600" dirty="0" smtClean="0">
                <a:solidFill>
                  <a:schemeClr val="bg1">
                    <a:lumMod val="75000"/>
                  </a:schemeClr>
                </a:solidFill>
              </a:rPr>
              <a:t>只需安裝套件 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node-red-</a:t>
            </a:r>
            <a:r>
              <a:rPr lang="en-US" altLang="zh-TW" sz="1600" dirty="0" err="1" smtClean="0">
                <a:solidFill>
                  <a:schemeClr val="bg1">
                    <a:lumMod val="75000"/>
                  </a:schemeClr>
                </a:solidFill>
              </a:rPr>
              <a:t>contrib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altLang="zh-TW" sz="1600" dirty="0" err="1" smtClean="0">
                <a:solidFill>
                  <a:schemeClr val="bg1">
                    <a:lumMod val="75000"/>
                  </a:schemeClr>
                </a:solidFill>
              </a:rPr>
              <a:t>mqtt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-broker</a:t>
            </a:r>
            <a:endParaRPr lang="en-US" altLang="zh-TW" sz="16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sz="1600" dirty="0" err="1" smtClean="0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install 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node-red-</a:t>
            </a:r>
            <a:r>
              <a:rPr lang="en-US" altLang="zh-TW" sz="1600" dirty="0" err="1" smtClean="0">
                <a:solidFill>
                  <a:schemeClr val="bg1">
                    <a:lumMod val="75000"/>
                  </a:schemeClr>
                </a:solidFill>
              </a:rPr>
              <a:t>contrib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altLang="zh-TW" sz="1600" dirty="0" err="1" smtClean="0">
                <a:solidFill>
                  <a:schemeClr val="bg1">
                    <a:lumMod val="75000"/>
                  </a:schemeClr>
                </a:solidFill>
              </a:rPr>
              <a:t>mqtt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</a:rPr>
              <a:t>-broker)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19" y="3952875"/>
            <a:ext cx="6362700" cy="192405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8660424" y="4299438"/>
            <a:ext cx="1186961" cy="27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9847385" y="4299438"/>
            <a:ext cx="2031022" cy="1107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zh-TW" sz="1600" dirty="0" smtClean="0"/>
              <a:t>MQTT output </a:t>
            </a:r>
            <a:r>
              <a:rPr lang="zh-TW" altLang="en-US" sz="1600" dirty="0" smtClean="0"/>
              <a:t>節點</a:t>
            </a:r>
            <a:r>
              <a:rPr lang="en-US" altLang="zh-TW" sz="1600" dirty="0" smtClean="0"/>
              <a:t>(publisher)</a:t>
            </a:r>
          </a:p>
        </p:txBody>
      </p:sp>
      <p:sp>
        <p:nvSpPr>
          <p:cNvPr id="10" name="向右箭號 9"/>
          <p:cNvSpPr/>
          <p:nvPr/>
        </p:nvSpPr>
        <p:spPr>
          <a:xfrm rot="10800000">
            <a:off x="2636227" y="5014545"/>
            <a:ext cx="1186961" cy="2725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38200" y="4914900"/>
            <a:ext cx="1881553" cy="1107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zh-TW" sz="1600" dirty="0" smtClean="0"/>
              <a:t>MQTT input </a:t>
            </a:r>
            <a:r>
              <a:rPr lang="zh-TW" altLang="en-US" sz="1600" dirty="0" smtClean="0"/>
              <a:t>節點</a:t>
            </a:r>
            <a:r>
              <a:rPr lang="en-US" altLang="zh-TW" sz="1600" dirty="0" smtClean="0"/>
              <a:t>(publisher)</a:t>
            </a:r>
          </a:p>
        </p:txBody>
      </p:sp>
    </p:spTree>
    <p:extLst>
      <p:ext uri="{BB962C8B-B14F-4D97-AF65-F5344CB8AC3E}">
        <p14:creationId xmlns:p14="http://schemas.microsoft.com/office/powerpoint/2010/main" val="20039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zh-TW" altLang="en-US" b="1" dirty="0" smtClean="0"/>
              <a:t>安裝 </a:t>
            </a:r>
            <a:r>
              <a:rPr lang="en-US" altLang="zh-TW" b="1" dirty="0" smtClean="0"/>
              <a:t>Mosquitto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(MQTT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Server)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zh-TW" altLang="en-US" sz="2000" dirty="0" smtClean="0"/>
              <a:t>可使用 </a:t>
            </a:r>
            <a:r>
              <a:rPr lang="en-US" altLang="zh-TW" sz="2000" dirty="0" smtClean="0"/>
              <a:t>apt-get </a:t>
            </a:r>
            <a:r>
              <a:rPr lang="en-US" altLang="zh-TW" sz="2000" dirty="0"/>
              <a:t>install </a:t>
            </a:r>
            <a:r>
              <a:rPr lang="en-US" altLang="zh-TW" sz="2000" dirty="0" err="1" smtClean="0"/>
              <a:t>mosquitto</a:t>
            </a:r>
            <a:r>
              <a:rPr lang="zh-TW" altLang="en-US" sz="2000" dirty="0" smtClean="0"/>
              <a:t> 進行安裝，通常安裝後會啟動及開機自動啟動</a:t>
            </a:r>
            <a:endParaRPr lang="en-US" altLang="zh-TW" sz="2000" dirty="0" smtClean="0"/>
          </a:p>
          <a:p>
            <a:pPr>
              <a:spcAft>
                <a:spcPts val="1200"/>
              </a:spcAft>
            </a:pPr>
            <a:r>
              <a:rPr lang="zh-TW" altLang="en-US" sz="2000" dirty="0" smtClean="0"/>
              <a:t>如果沒有開啟可使用 </a:t>
            </a:r>
            <a:r>
              <a:rPr lang="en-US" altLang="zh-TW" sz="2000" dirty="0" smtClean="0"/>
              <a:t>sudo </a:t>
            </a:r>
            <a:r>
              <a:rPr lang="en-US" altLang="zh-TW" sz="2000" dirty="0"/>
              <a:t>service </a:t>
            </a:r>
            <a:r>
              <a:rPr lang="en-US" altLang="zh-TW" sz="2000" dirty="0" err="1"/>
              <a:t>mosquitto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start</a:t>
            </a:r>
            <a:r>
              <a:rPr lang="zh-TW" altLang="en-US" sz="2000" dirty="0" smtClean="0"/>
              <a:t> 開啟</a:t>
            </a:r>
            <a:endParaRPr lang="en-US" altLang="zh-TW" sz="2000" dirty="0"/>
          </a:p>
          <a:p>
            <a:pPr>
              <a:spcAft>
                <a:spcPts val="1200"/>
              </a:spcAft>
            </a:pPr>
            <a:r>
              <a:rPr lang="zh-TW" altLang="en-US" sz="2000" dirty="0"/>
              <a:t>以及使用 </a:t>
            </a:r>
            <a:r>
              <a:rPr lang="en-US" altLang="zh-TW" sz="2000" dirty="0"/>
              <a:t>sudo </a:t>
            </a:r>
            <a:r>
              <a:rPr lang="en-US" altLang="zh-TW" sz="2000" dirty="0" err="1"/>
              <a:t>systemctl</a:t>
            </a:r>
            <a:r>
              <a:rPr lang="en-US" altLang="zh-TW" sz="2000" dirty="0"/>
              <a:t> enable </a:t>
            </a:r>
            <a:r>
              <a:rPr lang="en-US" altLang="zh-TW" sz="2000" dirty="0" err="1"/>
              <a:t>mosquitto</a:t>
            </a:r>
            <a:r>
              <a:rPr lang="en-US" altLang="zh-TW" sz="2000" dirty="0"/>
              <a:t> </a:t>
            </a:r>
            <a:r>
              <a:rPr lang="zh-TW" altLang="en-US" sz="2000" dirty="0"/>
              <a:t>設定開機自動</a:t>
            </a:r>
            <a:r>
              <a:rPr lang="zh-TW" altLang="en-US" sz="2000" dirty="0" smtClean="0"/>
              <a:t>啟動</a:t>
            </a:r>
            <a:endParaRPr lang="en-US" altLang="zh-TW" sz="2000" dirty="0" smtClean="0"/>
          </a:p>
          <a:p>
            <a:pPr>
              <a:spcAft>
                <a:spcPts val="1200"/>
              </a:spcAft>
            </a:pP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service </a:t>
            </a:r>
            <a:r>
              <a:rPr lang="en-US" altLang="zh-TW" sz="2000" dirty="0" err="1"/>
              <a:t>mosquitto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status</a:t>
            </a:r>
            <a:r>
              <a:rPr lang="zh-TW" altLang="en-US" sz="2000" dirty="0" smtClean="0"/>
              <a:t> 檢查服務狀態，綠色表示服務正常</a:t>
            </a:r>
            <a:endParaRPr lang="zh-TW" altLang="en-US" sz="2000" dirty="0"/>
          </a:p>
          <a:p>
            <a:pPr>
              <a:spcAft>
                <a:spcPts val="1200"/>
              </a:spcAft>
            </a:pPr>
            <a:endParaRPr lang="en-US" altLang="zh-TW" sz="2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56" y="4367945"/>
            <a:ext cx="69818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en-US" altLang="zh-TW" b="1" dirty="0" smtClean="0"/>
              <a:t>Mosquitto</a:t>
            </a:r>
            <a:r>
              <a:rPr lang="zh-TW" altLang="en-US" b="1" dirty="0" smtClean="0"/>
              <a:t> 身份驗證設定</a:t>
            </a:r>
            <a:endParaRPr lang="en-US" altLang="zh-TW" b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zh-TW" sz="1600" dirty="0" smtClean="0"/>
              <a:t>Mosquitto</a:t>
            </a:r>
            <a:r>
              <a:rPr lang="zh-TW" altLang="en-US" sz="1600" dirty="0" smtClean="0"/>
              <a:t> 預設允許使用匿名身份，透過修改 </a:t>
            </a:r>
            <a:r>
              <a:rPr lang="en-US" altLang="zh-TW" sz="1600" dirty="0" err="1" smtClean="0"/>
              <a:t>mosquitto.conf</a:t>
            </a:r>
            <a:r>
              <a:rPr lang="zh-TW" altLang="en-US" sz="1600" dirty="0" smtClean="0"/>
              <a:t> 可以將其關閉</a:t>
            </a:r>
            <a:endParaRPr lang="en-US" altLang="zh-TW" sz="1600" dirty="0" smtClean="0"/>
          </a:p>
          <a:p>
            <a:pPr>
              <a:spcAft>
                <a:spcPts val="1200"/>
              </a:spcAft>
            </a:pPr>
            <a:r>
              <a:rPr lang="zh-TW" altLang="en-US" sz="1600" dirty="0" smtClean="0"/>
              <a:t>使用 </a:t>
            </a:r>
            <a:r>
              <a:rPr lang="en-US" altLang="zh-TW" sz="1600" dirty="0" err="1" smtClean="0"/>
              <a:t>mosquitto_passwd</a:t>
            </a:r>
            <a:r>
              <a:rPr lang="en-US" altLang="zh-TW" sz="1600" dirty="0" smtClean="0"/>
              <a:t> -c /etc/</a:t>
            </a:r>
            <a:r>
              <a:rPr lang="en-US" altLang="zh-TW" sz="1600" dirty="0" err="1" smtClean="0"/>
              <a:t>mosquitto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passwd</a:t>
            </a:r>
            <a:r>
              <a:rPr lang="en-US" altLang="zh-TW" sz="1600" dirty="0" smtClean="0"/>
              <a:t> admin</a:t>
            </a:r>
          </a:p>
          <a:p>
            <a:r>
              <a:rPr lang="zh-TW" altLang="en-US" sz="1600" dirty="0" smtClean="0"/>
              <a:t>解壓範例設定檔案到 </a:t>
            </a:r>
            <a:r>
              <a:rPr lang="en-US" altLang="zh-TW" sz="1600" dirty="0"/>
              <a:t>/</a:t>
            </a:r>
            <a:r>
              <a:rPr lang="en-US" altLang="zh-TW" sz="1600" dirty="0" err="1"/>
              <a:t>etc</a:t>
            </a:r>
            <a:r>
              <a:rPr lang="en-US" altLang="zh-TW" sz="1600" dirty="0"/>
              <a:t>/</a:t>
            </a:r>
            <a:r>
              <a:rPr lang="en-US" altLang="zh-TW" sz="1600" dirty="0" err="1"/>
              <a:t>mosquitto</a:t>
            </a:r>
            <a:r>
              <a:rPr lang="en-US" altLang="zh-TW" sz="1600" dirty="0"/>
              <a:t>/</a:t>
            </a:r>
            <a:r>
              <a:rPr lang="en-US" altLang="zh-TW" sz="1600" dirty="0" err="1"/>
              <a:t>conf.d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 目錄中</a:t>
            </a:r>
            <a:endParaRPr lang="en-US" altLang="zh-TW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sz="1600" dirty="0" smtClean="0"/>
              <a:t>　</a:t>
            </a:r>
            <a:r>
              <a:rPr lang="en-US" altLang="zh-TW" sz="1400" dirty="0" smtClean="0"/>
              <a:t>(sudo bash -c "</a:t>
            </a:r>
            <a:r>
              <a:rPr lang="en-US" altLang="zh-TW" sz="1400" dirty="0" err="1" smtClean="0"/>
              <a:t>gzip</a:t>
            </a:r>
            <a:r>
              <a:rPr lang="en-US" altLang="zh-TW" sz="1400" dirty="0" smtClean="0"/>
              <a:t> -d -k -c /</a:t>
            </a:r>
            <a:r>
              <a:rPr lang="en-US" altLang="zh-TW" sz="1400" dirty="0" err="1" smtClean="0"/>
              <a:t>usr</a:t>
            </a:r>
            <a:r>
              <a:rPr lang="en-US" altLang="zh-TW" sz="1400" dirty="0" smtClean="0"/>
              <a:t>/share/doc/</a:t>
            </a:r>
            <a:r>
              <a:rPr lang="en-US" altLang="zh-TW" sz="1400" dirty="0" err="1" smtClean="0"/>
              <a:t>mosquitto</a:t>
            </a:r>
            <a:r>
              <a:rPr lang="en-US" altLang="zh-TW" sz="1400" dirty="0" smtClean="0"/>
              <a:t>/examples/mosquitto.conf.gz &gt; /</a:t>
            </a:r>
            <a:r>
              <a:rPr lang="en-US" altLang="zh-TW" sz="1400" dirty="0" err="1" smtClean="0"/>
              <a:t>etc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mosquitto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conf.d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mosquitto.conf</a:t>
            </a:r>
            <a:r>
              <a:rPr lang="en-US" altLang="zh-TW" sz="1400" dirty="0" smtClean="0"/>
              <a:t>")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並將 </a:t>
            </a:r>
            <a:r>
              <a:rPr lang="en-US" altLang="zh-TW" sz="1600" dirty="0" smtClean="0"/>
              <a:t>#</a:t>
            </a:r>
            <a:r>
              <a:rPr lang="en-US" altLang="zh-TW" sz="1600" dirty="0" err="1"/>
              <a:t>allow_anonymous</a:t>
            </a:r>
            <a:r>
              <a:rPr lang="en-US" altLang="zh-TW" sz="1600" dirty="0"/>
              <a:t> true </a:t>
            </a:r>
            <a:r>
              <a:rPr lang="zh-TW" altLang="en-US" sz="1600" dirty="0"/>
              <a:t>修改成 </a:t>
            </a:r>
            <a:r>
              <a:rPr lang="en-US" altLang="zh-TW" sz="1600" dirty="0" err="1"/>
              <a:t>allow_anonymous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false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且設定使用者設定檔之檔案位置找到 </a:t>
            </a:r>
            <a:r>
              <a:rPr lang="en-US" altLang="zh-TW" sz="1600" dirty="0"/>
              <a:t>#password_file</a:t>
            </a:r>
            <a:r>
              <a:rPr lang="zh-TW" altLang="en-US" sz="1600" dirty="0" smtClean="0"/>
              <a:t> 改為</a:t>
            </a:r>
            <a:endParaRPr lang="en-US" altLang="zh-TW" sz="160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1600" dirty="0" smtClean="0"/>
              <a:t>    </a:t>
            </a:r>
            <a:r>
              <a:rPr lang="en-US" altLang="zh-TW" sz="1600" dirty="0" smtClean="0"/>
              <a:t>password_file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/</a:t>
            </a:r>
            <a:r>
              <a:rPr lang="en-US" altLang="zh-TW" sz="1600" dirty="0" smtClean="0"/>
              <a:t>etc/</a:t>
            </a:r>
            <a:r>
              <a:rPr lang="en-US" altLang="zh-TW" sz="1600" dirty="0" err="1" smtClean="0"/>
              <a:t>mosquitto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passwd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假設為 </a:t>
            </a:r>
            <a:r>
              <a:rPr lang="en-US" altLang="zh-TW" sz="1600" dirty="0"/>
              <a:t>/etc/</a:t>
            </a:r>
            <a:r>
              <a:rPr lang="en-US" altLang="zh-TW" sz="1600" dirty="0" err="1"/>
              <a:t>mosquitto</a:t>
            </a:r>
            <a:r>
              <a:rPr lang="en-US" altLang="zh-TW" sz="1600" dirty="0"/>
              <a:t>/</a:t>
            </a:r>
            <a:r>
              <a:rPr lang="en-US" altLang="zh-TW" sz="1600" dirty="0" err="1"/>
              <a:t>passwd</a:t>
            </a:r>
            <a:r>
              <a:rPr lang="en-US" altLang="zh-TW" sz="1600" dirty="0" smtClean="0"/>
              <a:t>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TW" sz="16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可以使用 </a:t>
            </a:r>
            <a:r>
              <a:rPr lang="en-US" altLang="zh-TW" sz="1600" dirty="0" err="1"/>
              <a:t>mosquitto</a:t>
            </a:r>
            <a:r>
              <a:rPr lang="en-US" altLang="zh-TW" sz="1600" dirty="0"/>
              <a:t> -c /</a:t>
            </a:r>
            <a:r>
              <a:rPr lang="en-US" altLang="zh-TW" sz="1600" dirty="0" smtClean="0"/>
              <a:t>etc/</a:t>
            </a:r>
            <a:r>
              <a:rPr lang="en-US" altLang="zh-TW" sz="1600" dirty="0" err="1" smtClean="0"/>
              <a:t>mosquitto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mosquitto.conf</a:t>
            </a:r>
            <a:r>
              <a:rPr lang="zh-TW" altLang="en-US" sz="1600" dirty="0" smtClean="0"/>
              <a:t> 執行看看有沒有錯誤訊息</a:t>
            </a: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或 </a:t>
            </a:r>
            <a:r>
              <a:rPr lang="en-US" altLang="zh-TW" sz="1600" dirty="0"/>
              <a:t>sudo cat /</a:t>
            </a:r>
            <a:r>
              <a:rPr lang="en-US" altLang="zh-TW" sz="1600" dirty="0" err="1" smtClean="0"/>
              <a:t>var</a:t>
            </a:r>
            <a:r>
              <a:rPr lang="en-US" altLang="zh-TW" sz="1600" dirty="0" smtClean="0"/>
              <a:t>/log/</a:t>
            </a:r>
            <a:r>
              <a:rPr lang="en-US" altLang="zh-TW" sz="1600" dirty="0" err="1" smtClean="0"/>
              <a:t>mosquitto</a:t>
            </a:r>
            <a:r>
              <a:rPr lang="en-US" altLang="zh-TW" sz="1600" dirty="0" smtClean="0"/>
              <a:t>/mosquitto.log</a:t>
            </a:r>
            <a:r>
              <a:rPr lang="zh-TW" altLang="en-US" sz="1600" dirty="0" smtClean="0"/>
              <a:t> 看看</a:t>
            </a:r>
            <a:endParaRPr lang="en-US" altLang="zh-TW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6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46" y="4837539"/>
            <a:ext cx="3076575" cy="504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46" y="3637631"/>
            <a:ext cx="16859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738" cy="1325563"/>
          </a:xfrm>
        </p:spPr>
        <p:txBody>
          <a:bodyPr/>
          <a:lstStyle/>
          <a:p>
            <a:r>
              <a:rPr lang="en-US" altLang="zh-TW" b="1" dirty="0" smtClean="0"/>
              <a:t>Mosquitto</a:t>
            </a:r>
            <a:r>
              <a:rPr lang="zh-TW" altLang="en-US" b="1" dirty="0" smtClean="0"/>
              <a:t> 身份驗證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使用者與使用者權限</a:t>
            </a:r>
            <a:r>
              <a:rPr lang="en-US" altLang="zh-TW" b="1" dirty="0" smtClean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0738" cy="485078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使用 </a:t>
            </a:r>
            <a:r>
              <a:rPr lang="en-US" altLang="zh-TW" sz="1600" dirty="0" err="1" smtClean="0"/>
              <a:t>mosquitto_passwd</a:t>
            </a:r>
            <a:r>
              <a:rPr lang="en-US" altLang="zh-TW" sz="1600" dirty="0" smtClean="0"/>
              <a:t> -c /etc/</a:t>
            </a:r>
            <a:r>
              <a:rPr lang="en-US" altLang="zh-TW" sz="1600" dirty="0" err="1" smtClean="0"/>
              <a:t>mosquitto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passwd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userA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創建使用者檔案與使用者 </a:t>
            </a:r>
            <a:r>
              <a:rPr lang="en-US" altLang="zh-TW" sz="1600" dirty="0" err="1" smtClean="0"/>
              <a:t>userA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並輸入使用者密碼</a:t>
            </a:r>
            <a:endParaRPr lang="en-US" altLang="zh-TW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如果要在同個檔案新增使用者，就不要 </a:t>
            </a:r>
            <a:r>
              <a:rPr lang="en-US" altLang="zh-TW" sz="1600" dirty="0" smtClean="0"/>
              <a:t>–c </a:t>
            </a:r>
            <a:r>
              <a:rPr lang="zh-TW" altLang="en-US" sz="1600" dirty="0" smtClean="0"/>
              <a:t>以免被覆蓋掉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如：</a:t>
            </a:r>
            <a:r>
              <a:rPr lang="en-US" altLang="zh-TW" sz="1600" dirty="0" err="1" smtClean="0"/>
              <a:t>mosquitto_passwd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-c /etc/</a:t>
            </a:r>
            <a:r>
              <a:rPr lang="en-US" altLang="zh-TW" sz="1600" dirty="0" err="1"/>
              <a:t>mosquitto</a:t>
            </a:r>
            <a:r>
              <a:rPr lang="en-US" altLang="zh-TW" sz="1600" dirty="0"/>
              <a:t>/</a:t>
            </a:r>
            <a:r>
              <a:rPr lang="en-US" altLang="zh-TW" sz="1600" dirty="0" err="1"/>
              <a:t>passwd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userB</a:t>
            </a:r>
            <a:r>
              <a:rPr lang="en-US" altLang="zh-TW" sz="1600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若要針對使用者進行 </a:t>
            </a:r>
            <a:r>
              <a:rPr lang="en-US" altLang="zh-TW" sz="1600" dirty="0" smtClean="0"/>
              <a:t>topic</a:t>
            </a:r>
            <a:r>
              <a:rPr lang="zh-TW" altLang="en-US" sz="1600" dirty="0" smtClean="0"/>
              <a:t> 權限的設定，需修改 </a:t>
            </a:r>
            <a:r>
              <a:rPr lang="en-US" altLang="zh-TW" sz="1600" dirty="0"/>
              <a:t>/etc/</a:t>
            </a:r>
            <a:r>
              <a:rPr lang="en-US" altLang="zh-TW" sz="1600" dirty="0" err="1"/>
              <a:t>mosquitto</a:t>
            </a:r>
            <a:r>
              <a:rPr lang="en-US" altLang="zh-TW" sz="1600" dirty="0"/>
              <a:t>/</a:t>
            </a:r>
            <a:r>
              <a:rPr lang="en-US" altLang="zh-TW" sz="1600" dirty="0" err="1"/>
              <a:t>mosquitto.conf</a:t>
            </a:r>
            <a:r>
              <a:rPr lang="en-US" altLang="zh-TW" sz="1600" dirty="0"/>
              <a:t> </a:t>
            </a:r>
            <a:r>
              <a:rPr lang="zh-TW" altLang="en-US" sz="1600" dirty="0" smtClean="0"/>
              <a:t>將 </a:t>
            </a:r>
            <a:r>
              <a:rPr lang="en-US" altLang="zh-TW" sz="1600" dirty="0"/>
              <a:t>#</a:t>
            </a:r>
            <a:r>
              <a:rPr lang="en-US" altLang="zh-TW" sz="1600" dirty="0" err="1" smtClean="0"/>
              <a:t>acl_file</a:t>
            </a:r>
            <a:r>
              <a:rPr lang="zh-TW" altLang="en-US" sz="1600" dirty="0" smtClean="0"/>
              <a:t> 改成 </a:t>
            </a:r>
            <a:r>
              <a:rPr lang="en-US" altLang="zh-TW" sz="1600" dirty="0" err="1" smtClean="0"/>
              <a:t>acl_file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&lt;</a:t>
            </a:r>
            <a:r>
              <a:rPr lang="zh-TW" altLang="en-US" sz="1600" dirty="0" smtClean="0"/>
              <a:t>路徑</a:t>
            </a:r>
            <a:r>
              <a:rPr lang="en-US" altLang="zh-TW" sz="1600" dirty="0" smtClean="0"/>
              <a:t>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400" b="1" dirty="0" err="1" smtClean="0"/>
              <a:t>acl_file</a:t>
            </a:r>
            <a:r>
              <a:rPr lang="en-US" altLang="zh-TW" sz="1400" b="1" dirty="0" smtClean="0"/>
              <a:t> </a:t>
            </a:r>
            <a:r>
              <a:rPr lang="zh-TW" altLang="en-US" sz="1400" b="1" dirty="0" smtClean="0"/>
              <a:t>範例</a:t>
            </a:r>
            <a:r>
              <a:rPr lang="en-US" altLang="zh-TW" sz="1400" b="1" dirty="0" smtClean="0"/>
              <a:t>(#</a:t>
            </a:r>
            <a:r>
              <a:rPr lang="zh-TW" altLang="en-US" sz="1400" b="1" dirty="0" smtClean="0"/>
              <a:t>表示所有</a:t>
            </a:r>
            <a:r>
              <a:rPr lang="en-US" altLang="zh-TW" sz="1400" b="1" dirty="0" smtClean="0"/>
              <a:t>):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TW" sz="1400" dirty="0" smtClean="0"/>
              <a:t>user </a:t>
            </a:r>
            <a:r>
              <a:rPr lang="en-US" altLang="zh-TW" sz="1400" dirty="0"/>
              <a:t>user1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TW" sz="1400" dirty="0"/>
              <a:t>topic read </a:t>
            </a:r>
            <a:r>
              <a:rPr lang="en-US" altLang="zh-TW" sz="1400" dirty="0" smtClean="0"/>
              <a:t>foo/bar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altLang="zh-TW" sz="14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TW" sz="1400" dirty="0"/>
              <a:t>user </a:t>
            </a:r>
            <a:r>
              <a:rPr lang="en-US" altLang="zh-TW" sz="1400" dirty="0" smtClean="0"/>
              <a:t>user2</a:t>
            </a:r>
            <a:endParaRPr lang="en-US" altLang="zh-TW" sz="14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TW" sz="1400" dirty="0"/>
              <a:t>topic write </a:t>
            </a:r>
            <a:r>
              <a:rPr lang="en-US" altLang="zh-TW" sz="1400" dirty="0" smtClean="0"/>
              <a:t>foo/bar/#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altLang="zh-TW" sz="14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TW" sz="1400" dirty="0"/>
              <a:t>user </a:t>
            </a:r>
            <a:r>
              <a:rPr lang="en-US" altLang="zh-TW" sz="1400" dirty="0" smtClean="0"/>
              <a:t>user3</a:t>
            </a:r>
            <a:endParaRPr lang="en-US" altLang="zh-TW" sz="1400" dirty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1400" dirty="0"/>
              <a:t>topic </a:t>
            </a:r>
            <a:r>
              <a:rPr lang="en-US" altLang="zh-TW" sz="1400" dirty="0" err="1"/>
              <a:t>readwrite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foo/bar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TW" sz="1400" dirty="0" smtClean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1400" dirty="0" smtClean="0"/>
              <a:t>user </a:t>
            </a:r>
            <a:r>
              <a:rPr lang="zh-TW" altLang="en-US" sz="1400" dirty="0" smtClean="0"/>
              <a:t>使用者</a:t>
            </a:r>
            <a:endParaRPr lang="en-US" altLang="zh-TW" sz="1400" dirty="0" smtClean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1400" dirty="0"/>
              <a:t>topic </a:t>
            </a:r>
            <a:r>
              <a:rPr lang="zh-TW" altLang="en-US" sz="1400" dirty="0" smtClean="0"/>
              <a:t>權限 主題</a:t>
            </a:r>
            <a:endParaRPr lang="en-US" altLang="zh-TW" sz="1400" dirty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設定完後使用 </a:t>
            </a:r>
            <a:r>
              <a:rPr lang="en-US" altLang="zh-TW" sz="1600" dirty="0" smtClean="0"/>
              <a:t>sudo service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mosquitto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restart </a:t>
            </a:r>
            <a:r>
              <a:rPr lang="zh-TW" altLang="en-US" sz="1600" dirty="0" smtClean="0"/>
              <a:t>重新啟動服務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0759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2514</Words>
  <Application>Microsoft Office PowerPoint</Application>
  <PresentationFormat>寬螢幕</PresentationFormat>
  <Paragraphs>143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Office 佈景主題</vt:lpstr>
      <vt:lpstr>樹莓派與 Node-RED</vt:lpstr>
      <vt:lpstr>在 Raspberry Pi 上安裝</vt:lpstr>
      <vt:lpstr>在 Raspberry Pi 上啟動 Node-RED</vt:lpstr>
      <vt:lpstr>Node-RED 改掉預設 Port 1880</vt:lpstr>
      <vt:lpstr>Node-RED 常用套件</vt:lpstr>
      <vt:lpstr>Node-RED 連接到 MQTT Server(Broker)</vt:lpstr>
      <vt:lpstr>安裝 Mosquitto (MQTT Server)</vt:lpstr>
      <vt:lpstr>Mosquitto 身份驗證設定</vt:lpstr>
      <vt:lpstr>Mosquitto 身份驗證 (使用者與使用者權限)</vt:lpstr>
      <vt:lpstr>Node-RED 設定使用 MQTT 使用者帳密</vt:lpstr>
      <vt:lpstr>小測試一</vt:lpstr>
      <vt:lpstr>Node-RED 與資料庫</vt:lpstr>
      <vt:lpstr>Node-RED 與資料庫</vt:lpstr>
      <vt:lpstr>小測試二</vt:lpstr>
      <vt:lpstr>小測試二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</dc:title>
  <dc:creator>WeiChang</dc:creator>
  <cp:lastModifiedBy>Windows</cp:lastModifiedBy>
  <cp:revision>101</cp:revision>
  <dcterms:created xsi:type="dcterms:W3CDTF">2019-08-14T13:35:57Z</dcterms:created>
  <dcterms:modified xsi:type="dcterms:W3CDTF">2019-08-30T06:43:52Z</dcterms:modified>
</cp:coreProperties>
</file>