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5" r:id="rId3"/>
    <p:sldId id="266" r:id="rId4"/>
    <p:sldId id="267" r:id="rId5"/>
    <p:sldId id="268" r:id="rId6"/>
    <p:sldId id="277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6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69" r:id="rId31"/>
    <p:sldId id="270" r:id="rId32"/>
    <p:sldId id="295" r:id="rId33"/>
    <p:sldId id="25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74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EEBFA-2AF4-46A8-AF0B-02FD3A6DF8E7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B7FC-B7B5-461C-B1DE-09EC2A2E0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ym typeface="Wingdings" panose="05000000000000000000" pitchFamily="2" charset="2"/>
              </a:rPr>
              <a:t>很少有人研究地域性的习惯和语言差异对于用户在密码设置上的</a:t>
            </a:r>
            <a:r>
              <a:rPr lang="en-US" altLang="zh-CN" dirty="0" smtClean="0">
                <a:sym typeface="Wingdings" panose="05000000000000000000" pitchFamily="2" charset="2"/>
              </a:rPr>
              <a:t>impact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ym typeface="Wingdings" panose="05000000000000000000" pitchFamily="2" charset="2"/>
              </a:rPr>
              <a:t>Yahoo</a:t>
            </a:r>
            <a:r>
              <a:rPr lang="zh-CN" altLang="en-US" dirty="0" smtClean="0">
                <a:sym typeface="Wingdings" panose="05000000000000000000" pitchFamily="2" charset="2"/>
              </a:rPr>
              <a:t>的用户一般都比较熟悉英文，所以是一个比较特殊的用户群。不具有中国网民的代表性，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8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：熵        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大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：猜测次数的期望                      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大</a:t>
            </a:r>
            <a:r>
              <a:rPr lang="en-US" altLang="zh-CN" dirty="0" smtClean="0"/>
              <a:t>】</a:t>
            </a:r>
          </a:p>
          <a:p>
            <a:r>
              <a:rPr lang="en-US" altLang="zh-CN" dirty="0" err="1" smtClean="0"/>
              <a:t>ua</a:t>
            </a:r>
            <a:r>
              <a:rPr lang="en-US" altLang="zh-CN" baseline="0" dirty="0" smtClean="0"/>
              <a:t> : </a:t>
            </a:r>
            <a:r>
              <a:rPr lang="zh-CN" altLang="en-US" baseline="0" dirty="0" smtClean="0"/>
              <a:t>猜一个密码，要想猜中的概率为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，那么至少需要猜多少次   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大</a:t>
            </a:r>
            <a:r>
              <a:rPr lang="en-US" altLang="zh-CN" dirty="0" smtClean="0"/>
              <a:t>】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Ga</a:t>
            </a:r>
            <a:r>
              <a:rPr lang="zh-CN" altLang="en-US" dirty="0" smtClean="0"/>
              <a:t>：猜所有的密码，每个密码猜至多</a:t>
            </a:r>
            <a:r>
              <a:rPr lang="en-US" altLang="zh-CN" dirty="0" err="1" smtClean="0"/>
              <a:t>ua</a:t>
            </a:r>
            <a:r>
              <a:rPr lang="zh-CN" altLang="en-US" dirty="0" smtClean="0"/>
              <a:t>次（表征以概率</a:t>
            </a:r>
            <a:r>
              <a:rPr lang="en-US" altLang="zh-CN" dirty="0" smtClean="0"/>
              <a:t>a</a:t>
            </a:r>
            <a:r>
              <a:rPr lang="zh-CN" altLang="en-US" dirty="0" smtClean="0"/>
              <a:t>猜密码集），猜中就停，猜的次数的期望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大</a:t>
            </a:r>
            <a:r>
              <a:rPr lang="en-US" altLang="zh-CN" dirty="0" smtClean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入：对一个密码，猜</a:t>
            </a:r>
            <a:r>
              <a:rPr lang="en-US" altLang="zh-CN" dirty="0" smtClean="0"/>
              <a:t>B</a:t>
            </a:r>
            <a:r>
              <a:rPr lang="zh-CN" altLang="en-US" dirty="0" smtClean="0"/>
              <a:t>次，猜中的概率            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9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passwords</a:t>
            </a:r>
            <a:r>
              <a:rPr lang="en-US" altLang="zh-CN" baseline="0" dirty="0" smtClean="0"/>
              <a:t> distribution  -&gt; </a:t>
            </a:r>
            <a:r>
              <a:rPr lang="zh-CN" altLang="en-US" baseline="0" dirty="0" smtClean="0"/>
              <a:t>哪种分布？由样本获得的？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7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）结果说明：先看  入  ：入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越高说明    使用重复密码的人越多。结合前面的分析结果，反映出很大比例的中国人爱用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之类的简单密码。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G0.25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G0.5</a:t>
            </a:r>
            <a:r>
              <a:rPr lang="zh-CN" altLang="en-US" dirty="0" smtClean="0"/>
              <a:t>：</a:t>
            </a:r>
            <a:r>
              <a:rPr lang="zh-CN" altLang="en-US" baseline="0" dirty="0" smtClean="0"/>
              <a:t>反应网站用户整体的密码强度。</a:t>
            </a:r>
            <a:r>
              <a:rPr lang="zh-CN" altLang="en-US" baseline="0" dirty="0" smtClean="0"/>
              <a:t> 中英文网站的统计数据相差不大，（）说明对于大多数的中文密码强度和英文密码相当。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43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入</a:t>
            </a:r>
            <a:r>
              <a:rPr lang="zh-CN" altLang="en-US" baseline="0" dirty="0" smtClean="0"/>
              <a:t>  反应</a:t>
            </a:r>
            <a:r>
              <a:rPr lang="zh-CN" altLang="en-US" dirty="0" smtClean="0"/>
              <a:t>了 破解   多大比例的  用户的数量。  可见，中国人使用弱密码强度的用户较多，但是大多数人的密码强度还是和英文用户相当。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8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比如说：攻击者只知道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CSDN</a:t>
            </a:r>
            <a:r>
              <a:rPr lang="zh-CN" altLang="en-US" baseline="0" dirty="0" smtClean="0"/>
              <a:t>（中文网站）的密码分布，他根据这个分布去破解  </a:t>
            </a:r>
            <a:r>
              <a:rPr lang="en-US" altLang="zh-CN" baseline="0" dirty="0" smtClean="0"/>
              <a:t>Yahoo</a:t>
            </a:r>
            <a:r>
              <a:rPr lang="zh-CN" altLang="en-US" baseline="0" dirty="0" smtClean="0"/>
              <a:t>！（英文网站）用户的密码的情况。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）只知道英文网站的统计规律去破解中文的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）告诉你中英文网站密码分布规律的差别去破解网站。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8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cross-Region Guessing </a:t>
            </a:r>
            <a:r>
              <a:rPr lang="zh-CN" altLang="en-US" dirty="0" smtClean="0"/>
              <a:t>方式效率非常低（相对于之前</a:t>
            </a:r>
            <a:r>
              <a:rPr lang="en-US" altLang="zh-CN" dirty="0" smtClean="0"/>
              <a:t>Intra-Site 8%,</a:t>
            </a:r>
            <a:r>
              <a:rPr lang="zh-CN" altLang="en-US" dirty="0" smtClean="0"/>
              <a:t>中文网站低了</a:t>
            </a:r>
            <a:r>
              <a:rPr lang="en-US" altLang="zh-CN" dirty="0" smtClean="0"/>
              <a:t>7-8</a:t>
            </a:r>
            <a:r>
              <a:rPr lang="zh-CN" altLang="en-US" dirty="0" smtClean="0"/>
              <a:t>倍）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）使用中文的猜英文的效率很低，英文猜中文还好（因为中文用户有较多的用户采用了很弱的密码，）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8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这些概率参数由样本集来训练得到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，字典是在破解密码的时候提供原材料（包含了更多的素材）</a:t>
            </a:r>
            <a:endParaRPr lang="en-US" altLang="zh-CN" dirty="0" smtClean="0"/>
          </a:p>
          <a:p>
            <a:r>
              <a:rPr lang="en-US" altLang="zh-CN" dirty="0" smtClean="0"/>
              <a:t>PCFC    S-&gt;1  0.1   S(start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)-&gt;Digit</a:t>
            </a:r>
            <a:r>
              <a:rPr lang="en-US" altLang="zh-CN" baseline="0" dirty="0" smtClean="0"/>
              <a:t> only -&gt;Date </a:t>
            </a:r>
          </a:p>
          <a:p>
            <a:r>
              <a:rPr lang="en-US" altLang="zh-CN" baseline="0" dirty="0" smtClean="0"/>
              <a:t>                                                                      -&gt;123456</a:t>
            </a:r>
            <a:endParaRPr lang="en-US" altLang="zh-CN" dirty="0" smtClean="0"/>
          </a:p>
          <a:p>
            <a:r>
              <a:rPr lang="en-US" altLang="zh-CN" baseline="0" dirty="0" smtClean="0"/>
              <a:t>            S-&gt;2   0.2                     -&gt;Letter only-&gt; 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本文采用了一系列的算法来自动识别之前提到的那些密码模式</a:t>
            </a:r>
            <a:endParaRPr lang="en-US" altLang="zh-CN" dirty="0" smtClean="0"/>
          </a:p>
          <a:p>
            <a:r>
              <a:rPr lang="zh-CN" altLang="en-US" dirty="0" smtClean="0"/>
              <a:t>为了测试不同的影响因子，本文在这几个方面进行设置构建不同的</a:t>
            </a:r>
            <a:r>
              <a:rPr lang="en-US" altLang="zh-CN" dirty="0" smtClean="0"/>
              <a:t>PCFC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68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Chinest</a:t>
            </a:r>
            <a:r>
              <a:rPr lang="en-US" altLang="zh-CN" dirty="0" smtClean="0"/>
              <a:t> Pw</a:t>
            </a:r>
            <a:r>
              <a:rPr lang="en-US" altLang="zh-CN" baseline="0" dirty="0" smtClean="0"/>
              <a:t> distribution :  </a:t>
            </a:r>
            <a:r>
              <a:rPr lang="zh-CN" altLang="en-US" baseline="0" dirty="0" smtClean="0"/>
              <a:t>密码（数字字符）组成的几种形式的</a:t>
            </a:r>
            <a:r>
              <a:rPr lang="en-US" altLang="zh-CN" baseline="0" dirty="0" smtClean="0"/>
              <a:t>distribution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digit- only, letter only , </a:t>
            </a:r>
            <a:r>
              <a:rPr lang="en-US" altLang="zh-CN" baseline="0" dirty="0" err="1" smtClean="0"/>
              <a:t>mixted</a:t>
            </a:r>
            <a:r>
              <a:rPr lang="zh-CN" altLang="en-US" baseline="0" dirty="0" smtClean="0"/>
              <a:t>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1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zh-CN" altLang="en-US" dirty="0" smtClean="0"/>
              <a:t>条目：增加了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概率：赋值，之前的实验中出现的最高的概率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98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zh-CN" altLang="en-US" dirty="0" smtClean="0"/>
              <a:t>同一个训练集：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和拼音。第一行和第三行对比，加入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后效率显著提高，第一行和第二行对比，加入拼音后结果有改善（弱于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因素）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不同的训练集，对比的是</a:t>
            </a:r>
            <a:r>
              <a:rPr lang="en-US" altLang="zh-CN" dirty="0" smtClean="0"/>
              <a:t>composition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mixed </a:t>
            </a:r>
            <a:r>
              <a:rPr lang="zh-CN" altLang="en-US" dirty="0" smtClean="0"/>
              <a:t>混合。</a:t>
            </a:r>
            <a:endParaRPr lang="en-US" altLang="zh-CN" dirty="0" smtClean="0"/>
          </a:p>
          <a:p>
            <a:pPr marL="228600" indent="-228600">
              <a:buAutoNum type="arabicParenBoth"/>
            </a:pP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加入</a:t>
            </a:r>
            <a:r>
              <a:rPr lang="en-US" altLang="zh-CN" dirty="0" smtClean="0"/>
              <a:t>Date </a:t>
            </a:r>
            <a:r>
              <a:rPr lang="zh-CN" altLang="en-US" dirty="0" smtClean="0"/>
              <a:t>和拼音后破解效率显著提高</a:t>
            </a:r>
            <a:r>
              <a:rPr lang="en-US" altLang="zh-CN" dirty="0" smtClean="0">
                <a:sym typeface="Wingdings" panose="05000000000000000000" pitchFamily="2" charset="2"/>
              </a:rPr>
              <a:t> date </a:t>
            </a:r>
            <a:r>
              <a:rPr lang="zh-CN" altLang="en-US" dirty="0" smtClean="0">
                <a:sym typeface="Wingdings" panose="05000000000000000000" pitchFamily="2" charset="2"/>
              </a:rPr>
              <a:t>在中国人的密码使用中占有很重要的比例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arenBoth"/>
            </a:pPr>
            <a:r>
              <a:rPr lang="en-US" altLang="zh-CN" dirty="0" smtClean="0"/>
              <a:t>Distribution</a:t>
            </a:r>
            <a:r>
              <a:rPr lang="en-US" altLang="zh-CN" baseline="0" dirty="0" smtClean="0"/>
              <a:t> is not important 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 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MRockYouTS</a:t>
            </a:r>
            <a:r>
              <a:rPr lang="en-US" altLang="zh-CN" baseline="0" dirty="0" smtClean="0">
                <a:sym typeface="Wingdings" panose="05000000000000000000" pitchFamily="2" charset="2"/>
              </a:rPr>
              <a:t>   and 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RockYouTS</a:t>
            </a:r>
            <a:r>
              <a:rPr lang="en-US" altLang="zh-CN" baseline="0" dirty="0" smtClean="0">
                <a:sym typeface="Wingdings" panose="05000000000000000000" pitchFamily="2" charset="2"/>
              </a:rPr>
              <a:t> </a:t>
            </a:r>
            <a:r>
              <a:rPr lang="zh-CN" altLang="en-US" baseline="0" dirty="0" smtClean="0">
                <a:sym typeface="Wingdings" panose="05000000000000000000" pitchFamily="2" charset="2"/>
              </a:rPr>
              <a:t>对比（</a:t>
            </a:r>
            <a:r>
              <a:rPr lang="en-US" altLang="zh-CN" baseline="0" dirty="0" smtClean="0">
                <a:sym typeface="Wingdings" panose="05000000000000000000" pitchFamily="2" charset="2"/>
              </a:rPr>
              <a:t>less than 0.45%</a:t>
            </a:r>
            <a:r>
              <a:rPr lang="zh-CN" altLang="en-US" baseline="0" dirty="0" smtClean="0">
                <a:sym typeface="Wingdings" panose="05000000000000000000" pitchFamily="2" charset="2"/>
              </a:rPr>
              <a:t>）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arenBoth"/>
            </a:pPr>
            <a:r>
              <a:rPr lang="zh-CN" altLang="en-US" baseline="0" dirty="0" smtClean="0">
                <a:sym typeface="Wingdings" panose="05000000000000000000" pitchFamily="2" charset="2"/>
              </a:rPr>
              <a:t>中英文混合可以调高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RockYouDuduTs</a:t>
            </a:r>
            <a:r>
              <a:rPr lang="en-US" altLang="zh-CN" baseline="0" dirty="0" smtClean="0">
                <a:sym typeface="Wingdings" panose="05000000000000000000" pitchFamily="2" charset="2"/>
              </a:rPr>
              <a:t>   and    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RockYouTS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arenBoth"/>
            </a:pPr>
            <a:r>
              <a:rPr lang="en-US" altLang="zh-CN" baseline="0" dirty="0" err="1" smtClean="0">
                <a:sym typeface="Wingdings" panose="05000000000000000000" pitchFamily="2" charset="2"/>
              </a:rPr>
              <a:t>DuduTS</a:t>
            </a:r>
            <a:r>
              <a:rPr lang="en-US" altLang="zh-CN" baseline="0" dirty="0" smtClean="0">
                <a:sym typeface="Wingdings" panose="05000000000000000000" pitchFamily="2" charset="2"/>
              </a:rPr>
              <a:t> </a:t>
            </a:r>
            <a:r>
              <a:rPr lang="zh-CN" altLang="en-US" baseline="0" dirty="0" smtClean="0">
                <a:sym typeface="Wingdings" panose="05000000000000000000" pitchFamily="2" charset="2"/>
              </a:rPr>
              <a:t>中已经包含了足够多的</a:t>
            </a:r>
            <a:r>
              <a:rPr lang="en-US" altLang="zh-CN" baseline="0" dirty="0" smtClean="0">
                <a:sym typeface="Wingdings" panose="05000000000000000000" pitchFamily="2" charset="2"/>
              </a:rPr>
              <a:t>Date </a:t>
            </a:r>
            <a:r>
              <a:rPr lang="zh-CN" altLang="en-US" baseline="0" dirty="0" smtClean="0">
                <a:sym typeface="Wingdings" panose="05000000000000000000" pitchFamily="2" charset="2"/>
              </a:rPr>
              <a:t>和拼音，于是默认已将加入了这两种</a:t>
            </a:r>
            <a:endParaRPr lang="en-US" altLang="zh-CN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2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中文，英语用户代表网站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网站：双方都是提供社区，论坛，门户等功能的又具有比较大的用户群的网站。所以具有比较相像的用户群体。可以将他们作为网站的代表。覆盖了很大比例的网民用户。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31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Chinese users prefer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digits in their passwords, while English users prefer letters, especially lowercase letters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7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90% between </a:t>
            </a:r>
            <a:r>
              <a:rPr lang="en-US" altLang="zh-CN" dirty="0" err="1" smtClean="0"/>
              <a:t>Tianya</a:t>
            </a:r>
            <a:r>
              <a:rPr lang="en-US" altLang="zh-CN" dirty="0" smtClean="0"/>
              <a:t> and 7k7k</a:t>
            </a:r>
          </a:p>
          <a:p>
            <a:r>
              <a:rPr lang="en-US" altLang="zh-CN" dirty="0" smtClean="0"/>
              <a:t>and about 30% between any other two </a:t>
            </a:r>
            <a:r>
              <a:rPr lang="en-US" altLang="zh-CN" dirty="0" smtClean="0"/>
              <a:t>websites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。使用两个网站上不重复的数据的模式 匹配 重复的数据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找到相似度高的，认为是数据源。删掉非数据源的网站的数据。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2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zh-CN" altLang="en-US" dirty="0" smtClean="0"/>
              <a:t>中国人用数字作为密码的频率会更高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中国人的密码重复更加集中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7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）中国人更爱用数字而英文用户用</a:t>
            </a:r>
            <a:r>
              <a:rPr lang="en-US" altLang="zh-CN" dirty="0" smtClean="0"/>
              <a:t>letters</a:t>
            </a:r>
            <a:r>
              <a:rPr lang="zh-CN" altLang="en-US" smtClean="0"/>
              <a:t>，英国人在字符上的使用也有很大的比例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）英文用户的使用曲线更加的均匀，较多使用不常见符号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4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大多数的中文用户偏爱纯数字密码。（汉字不能作为密码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增强密码强度的办法就是：设计中文密码）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4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Zag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qawsxd</a:t>
            </a:r>
            <a:r>
              <a:rPr lang="zh-CN" altLang="en-US" dirty="0" smtClean="0"/>
              <a:t>（在密码序列中相邻的字符在，实际的位置上相邻）走迷宫的路径按照先后就是</a:t>
            </a:r>
            <a:endParaRPr lang="en-US" altLang="zh-CN" dirty="0" smtClean="0"/>
          </a:p>
          <a:p>
            <a:endParaRPr lang="en-US" altLang="zh-CN" smtClean="0"/>
          </a:p>
          <a:p>
            <a:r>
              <a:rPr lang="zh-CN" altLang="en-US" smtClean="0"/>
              <a:t>因为</a:t>
            </a:r>
            <a:r>
              <a:rPr lang="zh-CN" altLang="en-US" dirty="0" smtClean="0"/>
              <a:t>之前的分析中，中国人在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这种数字密码中占据着显著优势，这个结果就是自然而然的了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1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括弧里面的是各项目占总体密码的比例</a:t>
            </a:r>
            <a:endParaRPr lang="en-US" altLang="zh-CN" dirty="0" smtClean="0"/>
          </a:p>
          <a:p>
            <a:r>
              <a:rPr lang="zh-CN" altLang="en-US" dirty="0" smtClean="0"/>
              <a:t>区分方法：使用前缀树，构建字典树，构建从根到终结点的路径。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结论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） 在纯</a:t>
            </a:r>
            <a:r>
              <a:rPr lang="en-US" altLang="zh-CN" dirty="0" smtClean="0">
                <a:sym typeface="Wingdings" panose="05000000000000000000" pitchFamily="2" charset="2"/>
              </a:rPr>
              <a:t>letter</a:t>
            </a:r>
            <a:r>
              <a:rPr lang="zh-CN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ym typeface="Wingdings" panose="05000000000000000000" pitchFamily="2" charset="2"/>
              </a:rPr>
              <a:t>password</a:t>
            </a:r>
            <a:r>
              <a:rPr lang="en-US" altLang="zh-CN" baseline="0" dirty="0" smtClean="0">
                <a:sym typeface="Wingdings" panose="05000000000000000000" pitchFamily="2" charset="2"/>
              </a:rPr>
              <a:t> </a:t>
            </a:r>
            <a:r>
              <a:rPr lang="zh-CN" altLang="en-US" baseline="0" dirty="0" smtClean="0">
                <a:sym typeface="Wingdings" panose="05000000000000000000" pitchFamily="2" charset="2"/>
              </a:rPr>
              <a:t>里，中国人爱用拼音，英文用户爱用单词，他们都占了很大的比例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r>
              <a:rPr lang="zh-CN" altLang="en-US" baseline="0" dirty="0" smtClean="0">
                <a:sym typeface="Wingdings" panose="05000000000000000000" pitchFamily="2" charset="2"/>
              </a:rPr>
              <a:t>（</a:t>
            </a:r>
            <a:r>
              <a:rPr lang="en-US" altLang="zh-CN" baseline="0" dirty="0" smtClean="0">
                <a:sym typeface="Wingdings" panose="05000000000000000000" pitchFamily="2" charset="2"/>
              </a:rPr>
              <a:t>2</a:t>
            </a:r>
            <a:r>
              <a:rPr lang="zh-CN" altLang="en-US" baseline="0" dirty="0" smtClean="0">
                <a:sym typeface="Wingdings" panose="05000000000000000000" pitchFamily="2" charset="2"/>
              </a:rPr>
              <a:t>）中国人姓氏的拼音也在密码中大量的使用。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4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altLang="zh-CN" dirty="0" smtClean="0"/>
              <a:t>What are the compositions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of passwords that contain dates? Are they composed of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pure digits or mixed with letters? </a:t>
            </a:r>
          </a:p>
          <a:p>
            <a:pPr marL="228600" indent="-228600">
              <a:buAutoNum type="arabicParenBoth"/>
            </a:pPr>
            <a:r>
              <a:rPr lang="zh-CN" altLang="en-US" dirty="0" smtClean="0"/>
              <a:t>在密码中的位置（前中后）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B7FC-B7B5-461C-B1DE-09EC2A2E08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2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2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8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8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4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9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5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ECA6-8505-407E-9CD5-D6328F903EF9}" type="datetimeFigureOut">
              <a:rPr lang="zh-CN" altLang="en-US" smtClean="0"/>
              <a:t>2014/8/29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8839-48F3-4C22-8E65-3C17A8BD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Large-Scale Empirical Analysis of Chinese Web Passwords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Zhigong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Weili</a:t>
            </a:r>
            <a:r>
              <a:rPr lang="en-US" altLang="zh-CN" dirty="0" smtClean="0"/>
              <a:t> Han</a:t>
            </a:r>
          </a:p>
          <a:p>
            <a:r>
              <a:rPr lang="en-US" altLang="zh-CN" dirty="0" smtClean="0"/>
              <a:t>Software School, </a:t>
            </a:r>
            <a:r>
              <a:rPr lang="en-US" altLang="zh-CN" dirty="0" err="1" smtClean="0"/>
              <a:t>Fudan</a:t>
            </a:r>
            <a:r>
              <a:rPr lang="en-US" altLang="zh-CN" dirty="0" smtClean="0"/>
              <a:t> University</a:t>
            </a:r>
          </a:p>
          <a:p>
            <a:r>
              <a:rPr lang="en-US" altLang="zh-CN" dirty="0" smtClean="0"/>
              <a:t>Shanghai Key Laboratory of Data Science, </a:t>
            </a:r>
            <a:r>
              <a:rPr lang="en-US" altLang="zh-CN" dirty="0" err="1" smtClean="0"/>
              <a:t>Fudan</a:t>
            </a:r>
            <a:r>
              <a:rPr lang="en-US" altLang="zh-CN" dirty="0" smtClean="0"/>
              <a:t> University</a:t>
            </a:r>
          </a:p>
          <a:p>
            <a:r>
              <a:rPr lang="en-US" altLang="zh-CN" dirty="0" err="1" smtClean="0"/>
              <a:t>Wenyuan</a:t>
            </a:r>
            <a:r>
              <a:rPr lang="en-US" altLang="zh-CN" dirty="0" smtClean="0"/>
              <a:t> Xu</a:t>
            </a:r>
          </a:p>
          <a:p>
            <a:r>
              <a:rPr lang="en-US" altLang="zh-CN" dirty="0" smtClean="0"/>
              <a:t>Department of Electronic Engineering, Zhejiang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8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统计数据</a:t>
            </a:r>
            <a:r>
              <a:rPr lang="zh-CN" altLang="en-US" dirty="0"/>
              <a:t>比较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-Keyboard Patterns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649" y="2349062"/>
            <a:ext cx="9972013" cy="31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统计数据</a:t>
            </a:r>
            <a:r>
              <a:rPr lang="zh-CN" altLang="en-US" dirty="0"/>
              <a:t>比较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- </a:t>
            </a:r>
            <a:r>
              <a:rPr lang="en-US" altLang="zh-CN" dirty="0" err="1"/>
              <a:t>Pinyins</a:t>
            </a:r>
            <a:r>
              <a:rPr lang="en-US" altLang="zh-CN" dirty="0"/>
              <a:t> and English Words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40037" y="1690688"/>
            <a:ext cx="12872073" cy="36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5 letter-only passwords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651" y="1690688"/>
            <a:ext cx="8301903" cy="30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统计数据</a:t>
            </a:r>
            <a:r>
              <a:rPr lang="zh-CN" altLang="en-US" dirty="0"/>
              <a:t>比较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      -Date Patterns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862" y="1876097"/>
            <a:ext cx="12576664" cy="42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	Six-digit date patterns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1" y="2096813"/>
            <a:ext cx="12110142" cy="31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Password Composition </a:t>
            </a:r>
            <a:endParaRPr lang="en-US" altLang="zh-CN" dirty="0" smtClean="0"/>
          </a:p>
          <a:p>
            <a:r>
              <a:rPr lang="en-US" altLang="zh-CN" dirty="0" smtClean="0"/>
              <a:t>Positions </a:t>
            </a:r>
            <a:r>
              <a:rPr lang="en-US" altLang="zh-CN" dirty="0"/>
              <a:t>of dates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1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密码的强度比较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？？</a:t>
            </a:r>
            <a:r>
              <a:rPr lang="en-US" altLang="zh-CN" dirty="0"/>
              <a:t> Given the huge differences between Chinese and English</a:t>
            </a:r>
          </a:p>
          <a:p>
            <a:pPr marL="0" indent="0">
              <a:buNone/>
            </a:pPr>
            <a:r>
              <a:rPr lang="en-US" altLang="zh-CN" dirty="0"/>
              <a:t>passwords, a fundamental question is whether those differences lead to different levels of password strength.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4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Metrics to Measure  Password 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051593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检验方法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两种攻击方法：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Intra-Site </a:t>
            </a:r>
            <a:r>
              <a:rPr lang="en-US" altLang="zh-CN" dirty="0" smtClean="0"/>
              <a:t>Guessing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假设：</a:t>
            </a:r>
            <a:r>
              <a:rPr lang="en-US" altLang="zh-CN" dirty="0" smtClean="0"/>
              <a:t>attackers </a:t>
            </a:r>
            <a:r>
              <a:rPr lang="en-US" altLang="zh-CN" dirty="0"/>
              <a:t>know the </a:t>
            </a:r>
            <a:r>
              <a:rPr lang="en-US" altLang="zh-CN" dirty="0" smtClean="0"/>
              <a:t>distributions </a:t>
            </a:r>
            <a:r>
              <a:rPr lang="en-US" altLang="zh-CN" dirty="0"/>
              <a:t>of the target password set and calculate </a:t>
            </a:r>
            <a:r>
              <a:rPr lang="en-US" altLang="zh-CN" dirty="0" smtClean="0"/>
              <a:t>the password strength</a:t>
            </a:r>
            <a:r>
              <a:rPr lang="zh-CN" altLang="en-US" dirty="0" smtClean="0"/>
              <a:t>（我知道你的密码分布去猜你的密码）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Cross-Region </a:t>
            </a:r>
            <a:r>
              <a:rPr lang="en-US" altLang="zh-CN" dirty="0" smtClean="0"/>
              <a:t>Guessing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 smtClean="0"/>
              <a:t>假设：</a:t>
            </a:r>
            <a:r>
              <a:rPr lang="en-US" altLang="zh-CN" dirty="0" smtClean="0"/>
              <a:t>the </a:t>
            </a:r>
            <a:r>
              <a:rPr lang="en-US" altLang="zh-CN" dirty="0"/>
              <a:t>attackers are only aware of password distribution of </a:t>
            </a:r>
            <a:r>
              <a:rPr lang="en-US" altLang="zh-CN" dirty="0" smtClean="0"/>
              <a:t>other websites</a:t>
            </a:r>
            <a:r>
              <a:rPr lang="zh-CN" altLang="en-US" dirty="0" smtClean="0"/>
              <a:t>（只知道英文的，不知道中文的）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7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.1    Intra-Site Guessing </a:t>
            </a:r>
            <a:br>
              <a:rPr lang="en-US" altLang="zh-CN" dirty="0" smtClean="0"/>
            </a:br>
            <a:r>
              <a:rPr lang="en-US" altLang="zh-CN" dirty="0" smtClean="0"/>
              <a:t>						-Result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337" y="1891863"/>
            <a:ext cx="110420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本文是一个统计数据分析类的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文章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大量实际中的密码数据，分析了中文用户和英文用户在密码设置上的差异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总结了中英文用户的设置密码习惯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根据这些统计规律制定了针对性的密码猜测规则，提高了猜测的准确率，验证了结论的有效性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论文的实际意义：帮助改善密码猜测，指导网站管理者更好的保护网站用户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1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7315"/>
            <a:ext cx="3819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759" y="420280"/>
            <a:ext cx="10515600" cy="1325563"/>
          </a:xfrm>
        </p:spPr>
        <p:txBody>
          <a:bodyPr/>
          <a:lstStyle/>
          <a:p>
            <a:r>
              <a:rPr lang="en-US" altLang="zh-CN" dirty="0"/>
              <a:t>3.2 .1    Intra-Site Guessing </a:t>
            </a:r>
            <a:br>
              <a:rPr lang="en-US" altLang="zh-CN" dirty="0"/>
            </a:br>
            <a:r>
              <a:rPr lang="en-US" altLang="zh-CN" dirty="0"/>
              <a:t>						-Result</a:t>
            </a:r>
            <a:r>
              <a:rPr lang="zh-CN" altLang="en-US" dirty="0"/>
              <a:t>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803" y="1592318"/>
            <a:ext cx="11344760" cy="52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3.2.2    Cross-Region Guessing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well an attacker </a:t>
            </a:r>
            <a:r>
              <a:rPr lang="en-US" altLang="zh-CN" dirty="0" smtClean="0"/>
              <a:t>can guess </a:t>
            </a:r>
            <a:r>
              <a:rPr lang="en-US" altLang="zh-CN" dirty="0"/>
              <a:t>passwords from a website when she only </a:t>
            </a:r>
            <a:r>
              <a:rPr lang="en-US" altLang="zh-CN" dirty="0" err="1" smtClean="0"/>
              <a:t>possesse</a:t>
            </a:r>
            <a:r>
              <a:rPr lang="en-US" altLang="zh-CN" dirty="0"/>
              <a:t> a password set of another </a:t>
            </a:r>
            <a:r>
              <a:rPr lang="en-US" altLang="zh-CN" dirty="0" smtClean="0"/>
              <a:t>website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 Questions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Given </a:t>
            </a:r>
            <a:r>
              <a:rPr lang="en-US" altLang="zh-CN" dirty="0"/>
              <a:t>that an attacker only has the password distribution of English websites, how well can she </a:t>
            </a:r>
            <a:r>
              <a:rPr lang="en-US" altLang="zh-CN" dirty="0" smtClean="0"/>
              <a:t>guess the </a:t>
            </a:r>
            <a:r>
              <a:rPr lang="en-US" altLang="zh-CN" dirty="0"/>
              <a:t>passwords of Chinese websites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Given the knowledge of the differences </a:t>
            </a:r>
            <a:r>
              <a:rPr lang="en-US" altLang="zh-CN" dirty="0" smtClean="0"/>
              <a:t>between Chinese </a:t>
            </a:r>
            <a:r>
              <a:rPr lang="en-US" altLang="zh-CN" dirty="0"/>
              <a:t>and English passwords, can an attacker improve the efficiency of guessing the passwords </a:t>
            </a:r>
            <a:r>
              <a:rPr lang="en-US" altLang="zh-CN" dirty="0" smtClean="0"/>
              <a:t>of Chinese </a:t>
            </a:r>
            <a:r>
              <a:rPr lang="en-US" altLang="zh-CN" dirty="0"/>
              <a:t>websites?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4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   Cross-Region </a:t>
            </a:r>
            <a:r>
              <a:rPr lang="en-US" altLang="zh-CN" dirty="0" smtClean="0"/>
              <a:t>Guessing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-Result-1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8600"/>
            <a:ext cx="4257675" cy="2819400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11311537" cy="22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   Cross-Region Guessing</a:t>
            </a:r>
            <a:br>
              <a:rPr lang="en-US" altLang="zh-CN" dirty="0"/>
            </a:br>
            <a:r>
              <a:rPr lang="en-US" altLang="zh-CN" dirty="0"/>
              <a:t>					</a:t>
            </a:r>
            <a:r>
              <a:rPr lang="en-US" altLang="zh-CN" dirty="0" smtClean="0"/>
              <a:t>-Guessing with PCFC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PCFC:   </a:t>
            </a:r>
            <a:r>
              <a:rPr lang="zh-CN" altLang="en-US" dirty="0" smtClean="0"/>
              <a:t>基于概率的上下文无关文法。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（使用样本集训练的能够产生密码（文法）结构或者规则</a:t>
            </a:r>
            <a:r>
              <a:rPr lang="en-US" altLang="zh-CN" dirty="0" smtClean="0"/>
              <a:t>	      	   </a:t>
            </a:r>
            <a:r>
              <a:rPr lang="zh-CN" altLang="en-US" dirty="0" smtClean="0"/>
              <a:t>的自动机）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PCFC</a:t>
            </a: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） 密码样本集（</a:t>
            </a:r>
            <a:r>
              <a:rPr lang="en-US" altLang="zh-CN" dirty="0" err="1" smtClean="0">
                <a:sym typeface="Wingdings" panose="05000000000000000000" pitchFamily="2" charset="2"/>
              </a:rPr>
              <a:t>Trainning</a:t>
            </a:r>
            <a:r>
              <a:rPr lang="en-US" altLang="zh-CN" dirty="0" smtClean="0">
                <a:sym typeface="Wingdings" panose="05000000000000000000" pitchFamily="2" charset="2"/>
              </a:rPr>
              <a:t> Sets</a:t>
            </a:r>
            <a:r>
              <a:rPr lang="zh-CN" altLang="en-US" dirty="0" smtClean="0">
                <a:sym typeface="Wingdings" panose="05000000000000000000" pitchFamily="2" charset="2"/>
              </a:rPr>
              <a:t>，训练产生式规则）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	</a:t>
            </a:r>
            <a:r>
              <a:rPr lang="en-US" altLang="zh-CN" dirty="0">
                <a:sym typeface="Wingdings" panose="05000000000000000000" pitchFamily="2" charset="2"/>
              </a:rPr>
              <a:t>	 </a:t>
            </a:r>
            <a:r>
              <a:rPr lang="en-US" altLang="zh-CN" dirty="0" smtClean="0">
                <a:sym typeface="Wingdings" panose="05000000000000000000" pitchFamily="2" charset="2"/>
              </a:rPr>
              <a:t>     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）字典（破解密码时使用的字典）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      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3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date</a:t>
            </a:r>
            <a:r>
              <a:rPr lang="zh-CN" altLang="en-US" dirty="0" smtClean="0">
                <a:sym typeface="Wingdings" panose="05000000000000000000" pitchFamily="2" charset="2"/>
              </a:rPr>
              <a:t>（在密码中占有很大的比重，单独算做一</a:t>
            </a:r>
            <a:r>
              <a:rPr lang="en-US" altLang="zh-CN" dirty="0" smtClean="0">
                <a:sym typeface="Wingdings" panose="05000000000000000000" pitchFamily="2" charset="2"/>
              </a:rPr>
              <a:t>				    </a:t>
            </a:r>
            <a:r>
              <a:rPr lang="zh-CN" altLang="en-US" dirty="0" smtClean="0">
                <a:sym typeface="Wingdings" panose="05000000000000000000" pitchFamily="2" charset="2"/>
              </a:rPr>
              <a:t>个因素）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74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Guessing with </a:t>
            </a:r>
            <a:r>
              <a:rPr lang="en-US" altLang="zh-CN" dirty="0" smtClean="0"/>
              <a:t>PCFC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-Training 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RockyouTS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Only English password information  Random </a:t>
            </a:r>
            <a:r>
              <a:rPr lang="en-US" altLang="zh-CN" dirty="0"/>
              <a:t> </a:t>
            </a:r>
            <a:r>
              <a:rPr lang="en-US" altLang="zh-CN" dirty="0" smtClean="0"/>
              <a:t>from  RY				</a:t>
            </a:r>
            <a:r>
              <a:rPr lang="zh-CN" altLang="en-US" dirty="0" smtClean="0"/>
              <a:t>（英文参考量）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MRockyouTS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Random from 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follow Chinese password  				distribution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composition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RockyouDuduTS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Half </a:t>
            </a:r>
            <a:r>
              <a:rPr lang="en-US" altLang="zh-CN" dirty="0" err="1" smtClean="0"/>
              <a:t>Duduniu</a:t>
            </a:r>
            <a:r>
              <a:rPr lang="en-US" altLang="zh-CN" dirty="0" smtClean="0"/>
              <a:t> Half RY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Combined samples of C &amp;E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DuduTS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Only </a:t>
            </a:r>
            <a:r>
              <a:rPr lang="en-US" altLang="zh-CN" dirty="0" err="1" smtClean="0"/>
              <a:t>Duduniu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中文参考量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Guessing with PCFC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Dicts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EDict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 English </a:t>
            </a:r>
            <a:r>
              <a:rPr lang="en-US" altLang="zh-CN" dirty="0" err="1" smtClean="0"/>
              <a:t>Dicts</a:t>
            </a:r>
            <a:r>
              <a:rPr lang="en-US" altLang="zh-CN" dirty="0" smtClean="0"/>
              <a:t>  from password guessing websites</a:t>
            </a:r>
            <a:r>
              <a:rPr lang="en-US" altLang="zh-CN" dirty="0"/>
              <a:t> (869310)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Cdict</a:t>
            </a:r>
            <a:r>
              <a:rPr lang="en-US" altLang="zh-CN" dirty="0" smtClean="0"/>
              <a:t>:  add more 20000  most frequently used </a:t>
            </a:r>
            <a:r>
              <a:rPr lang="en-US" altLang="zh-CN" dirty="0" err="1" smtClean="0"/>
              <a:t>Pinyins</a:t>
            </a:r>
            <a:r>
              <a:rPr lang="en-US" altLang="zh-CN" dirty="0" smtClean="0"/>
              <a:t> from 5 Chinese		websites(2.3%)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Guessing with PCFC</a:t>
            </a:r>
            <a:br>
              <a:rPr lang="en-US" altLang="zh-CN" dirty="0"/>
            </a:br>
            <a:r>
              <a:rPr lang="en-US" altLang="zh-CN" dirty="0" smtClean="0"/>
              <a:t>				-Date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we </a:t>
            </a:r>
            <a:r>
              <a:rPr lang="en-US" altLang="zh-CN" sz="4000" dirty="0"/>
              <a:t>modify the rules generated by the PCFG </a:t>
            </a:r>
            <a:r>
              <a:rPr lang="en-US" altLang="zh-CN" sz="4000" dirty="0" smtClean="0"/>
              <a:t>directly.</a:t>
            </a:r>
          </a:p>
          <a:p>
            <a:pPr lvl="1"/>
            <a:r>
              <a:rPr lang="en-US" altLang="zh-CN" sz="3200" dirty="0" smtClean="0"/>
              <a:t>Add 20,000 </a:t>
            </a:r>
            <a:r>
              <a:rPr lang="en-US" altLang="zh-CN" sz="3200" dirty="0"/>
              <a:t>six-digit dates and 20,000 eight-digit dates </a:t>
            </a:r>
            <a:r>
              <a:rPr lang="en-US" altLang="zh-CN" sz="3200" dirty="0" smtClean="0"/>
              <a:t>that are </a:t>
            </a:r>
            <a:r>
              <a:rPr lang="en-US" altLang="zh-CN" sz="3200" dirty="0"/>
              <a:t>most frequently used in the Chinese websites to </a:t>
            </a:r>
            <a:r>
              <a:rPr lang="en-US" altLang="zh-CN" sz="3200" dirty="0" smtClean="0"/>
              <a:t>the  rules.</a:t>
            </a:r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These dates are assigned with the highest probabilities in the observed </a:t>
            </a:r>
            <a:r>
              <a:rPr lang="en-US" altLang="zh-CN" sz="3200" dirty="0" smtClean="0"/>
              <a:t>rules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5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Guessing with PCFC</a:t>
            </a:r>
            <a:br>
              <a:rPr lang="en-US" altLang="zh-CN" dirty="0"/>
            </a:br>
            <a:r>
              <a:rPr lang="en-US" altLang="zh-CN" dirty="0" smtClean="0"/>
              <a:t>				-Experiment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Target Website : CSDN</a:t>
            </a:r>
          </a:p>
          <a:p>
            <a:r>
              <a:rPr lang="en-US" altLang="zh-CN" sz="3600" dirty="0" smtClean="0"/>
              <a:t>Tools : above dictionaries and modified rule set</a:t>
            </a:r>
          </a:p>
          <a:p>
            <a:r>
              <a:rPr lang="en-US" altLang="zh-CN" sz="3600" dirty="0" err="1" smtClean="0"/>
              <a:t>Frequence</a:t>
            </a:r>
            <a:r>
              <a:rPr lang="en-US" altLang="zh-CN" sz="3600" dirty="0" smtClean="0"/>
              <a:t>:  10billion guesses  per experiment</a:t>
            </a:r>
          </a:p>
        </p:txBody>
      </p:sp>
    </p:spTree>
    <p:extLst>
      <p:ext uri="{BB962C8B-B14F-4D97-AF65-F5344CB8AC3E}">
        <p14:creationId xmlns:p14="http://schemas.microsoft.com/office/powerpoint/2010/main" val="10266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Guessing with </a:t>
            </a:r>
            <a:r>
              <a:rPr lang="en-US" altLang="zh-CN" dirty="0" smtClean="0"/>
              <a:t>PCFC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-Result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06" y="1757920"/>
            <a:ext cx="9879207" cy="44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文章的出发点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Little work has studied the impact of regional convention and languages on password selection utilizing a large dataset of passwords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Bonneau</a:t>
            </a:r>
            <a:r>
              <a:rPr lang="en-US" altLang="zh-CN" dirty="0" smtClean="0"/>
              <a:t> studied password strength based on  languages by performing an empirical study </a:t>
            </a:r>
            <a:r>
              <a:rPr lang="en-US" altLang="zh-CN" dirty="0" smtClean="0">
                <a:solidFill>
                  <a:srgbClr val="7030A0"/>
                </a:solidFill>
              </a:rPr>
              <a:t>on Yahoo!      </a:t>
            </a:r>
            <a:r>
              <a:rPr lang="en-US" altLang="zh-CN" dirty="0" smtClean="0">
                <a:sym typeface="Wingdings" panose="05000000000000000000" pitchFamily="2" charset="2"/>
              </a:rPr>
              <a:t>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Chinese passwords are among   the hardest ones to guess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a&gt; 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用户群的选择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----Yahoo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b&gt; 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外国人不了解中国人的设置密码的习惯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0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统计数据比较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-The Most Popular Passwords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）提高了准确度，是在什么实验样本上的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Different Characters Sets</a:t>
            </a:r>
            <a:r>
              <a:rPr lang="zh-CN" altLang="en-US" dirty="0" smtClean="0"/>
              <a:t>：  </a:t>
            </a:r>
            <a:r>
              <a:rPr lang="en-US" altLang="zh-CN" dirty="0" smtClean="0">
                <a:solidFill>
                  <a:srgbClr val="FF0000"/>
                </a:solidFill>
              </a:rPr>
              <a:t>Digits </a:t>
            </a:r>
            <a:r>
              <a:rPr lang="en-US" altLang="zh-CN" dirty="0" smtClean="0"/>
              <a:t>   or     Letters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Patterns of Languages and Dates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en-US" altLang="zh-CN" sz="2400" dirty="0"/>
              <a:t>A&gt;	Date</a:t>
            </a:r>
            <a:r>
              <a:rPr lang="en-US" altLang="zh-CN" sz="2400" dirty="0">
                <a:solidFill>
                  <a:srgbClr val="FF0000"/>
                </a:solidFill>
              </a:rPr>
              <a:t>:     YYMMDD       </a:t>
            </a:r>
            <a:r>
              <a:rPr lang="en-US" altLang="zh-CN" sz="2400" dirty="0"/>
              <a:t>or      DDMMYY ?</a:t>
            </a:r>
          </a:p>
          <a:p>
            <a:pPr marL="1828800" lvl="4" indent="0">
              <a:buNone/>
            </a:pPr>
            <a:r>
              <a:rPr lang="en-US" altLang="zh-CN" sz="2400" dirty="0"/>
              <a:t>B&gt;	</a:t>
            </a:r>
            <a:r>
              <a:rPr lang="en-US" altLang="zh-CN" sz="2400" dirty="0" err="1"/>
              <a:t>Pinyins</a:t>
            </a:r>
            <a:r>
              <a:rPr lang="en-US" altLang="zh-CN" sz="2400" dirty="0"/>
              <a:t>   or     </a:t>
            </a:r>
            <a:r>
              <a:rPr lang="en-US" altLang="zh-CN" sz="2400" dirty="0" smtClean="0"/>
              <a:t>words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>
                <a:solidFill>
                  <a:srgbClr val="FF0000"/>
                </a:solidFill>
              </a:rPr>
              <a:t>Pinyins</a:t>
            </a:r>
            <a:r>
              <a:rPr lang="en-US" altLang="zh-CN" dirty="0" smtClean="0"/>
              <a:t> or words</a:t>
            </a:r>
            <a:endParaRPr lang="en-US" altLang="zh-CN" dirty="0" smtClean="0"/>
          </a:p>
          <a:p>
            <a:pPr marL="1828800" lvl="4" indent="0">
              <a:buNone/>
            </a:pPr>
            <a:endParaRPr lang="en-US" altLang="zh-CN" sz="2400" dirty="0" smtClean="0"/>
          </a:p>
          <a:p>
            <a:pPr marL="1828800" lvl="4" indent="0" algn="r">
              <a:buNone/>
            </a:pPr>
            <a:endParaRPr lang="en-US" altLang="zh-CN" sz="2400" dirty="0"/>
          </a:p>
          <a:p>
            <a:pPr marL="1828800" lvl="4" indent="0" algn="r">
              <a:buNone/>
            </a:pPr>
            <a:endParaRPr lang="en-US" altLang="zh-CN" sz="2400" dirty="0" smtClean="0"/>
          </a:p>
          <a:p>
            <a:pPr marL="1828800" lvl="4" indent="0" algn="r">
              <a:buNone/>
            </a:pPr>
            <a:endParaRPr lang="en-US" altLang="zh-CN" sz="2400" dirty="0"/>
          </a:p>
          <a:p>
            <a:pPr marL="1828800" lvl="4" indent="0">
              <a:buNone/>
            </a:pPr>
            <a:endParaRPr lang="en-US" altLang="zh-CN" sz="2400" dirty="0" smtClean="0"/>
          </a:p>
          <a:p>
            <a:pPr marL="1828800" lvl="4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10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Directions</a:t>
            </a:r>
            <a:r>
              <a:rPr lang="zh-CN" altLang="en-US" dirty="0" smtClean="0"/>
              <a:t>。。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increasing number of  password creation policies </a:t>
            </a:r>
          </a:p>
          <a:p>
            <a:pPr marL="0" indent="0">
              <a:buNone/>
            </a:pPr>
            <a:r>
              <a:rPr lang="en-US" altLang="zh-CN" sz="3200" dirty="0" smtClean="0">
                <a:sym typeface="Wingdings" panose="05000000000000000000" pitchFamily="2" charset="2"/>
              </a:rPr>
              <a:t>			</a:t>
            </a:r>
            <a:r>
              <a:rPr lang="en-US" altLang="zh-CN" sz="3200" dirty="0">
                <a:sym typeface="Wingdings" panose="05000000000000000000" pitchFamily="2" charset="2"/>
              </a:rPr>
              <a:t>investigate the </a:t>
            </a:r>
            <a:r>
              <a:rPr lang="en-US" altLang="zh-CN" sz="3200" b="1" dirty="0"/>
              <a:t>status quo of the policies</a:t>
            </a:r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exploring the semantic meanings of Chinese passwords</a:t>
            </a:r>
            <a:endParaRPr lang="en-US" altLang="zh-CN" sz="3200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1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24" y="1825625"/>
            <a:ext cx="10112351" cy="3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2. 1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实验数据说明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）样本规模：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100million </a:t>
            </a: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）样本渠道：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leaked and publicly available passwords from several popular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Chinese websites  (CSDN ,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Tianya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,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Duduniu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, 7k7k , and 178.com )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English  websites (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RockYou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and yahoo)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3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实验数据处理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duplication:  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Tianya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 7k7k have a higher rate of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duplication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		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remove these duplicate passwords in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Tianya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.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detect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	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模式匹配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2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统计数据比较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对实验数据的以下方面做了统计比较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The Most Popular </a:t>
            </a:r>
            <a:r>
              <a:rPr lang="en-US" altLang="zh-CN" dirty="0" smtClean="0"/>
              <a:t>Passwords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按键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 Compositions and </a:t>
            </a:r>
            <a:r>
              <a:rPr lang="en-US" altLang="zh-CN" dirty="0" smtClean="0"/>
              <a:t>Structures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letter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digit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> Keyboard </a:t>
            </a:r>
            <a:r>
              <a:rPr lang="en-US" altLang="zh-CN" dirty="0" smtClean="0"/>
              <a:t>Patterns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Pinyins</a:t>
            </a:r>
            <a:r>
              <a:rPr lang="en-US" altLang="zh-CN" dirty="0"/>
              <a:t> </a:t>
            </a:r>
            <a:r>
              <a:rPr lang="en-US" altLang="zh-CN" dirty="0" smtClean="0"/>
              <a:t>    or     English </a:t>
            </a:r>
            <a:r>
              <a:rPr lang="en-US" altLang="zh-CN" dirty="0"/>
              <a:t>Words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Date </a:t>
            </a:r>
            <a:r>
              <a:rPr lang="en-US" altLang="zh-CN" dirty="0"/>
              <a:t>Patterns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3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统计数据</a:t>
            </a:r>
            <a:r>
              <a:rPr lang="zh-CN" altLang="en-US" dirty="0" smtClean="0"/>
              <a:t>比较（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-The Most Popular Passwords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16" y="1669029"/>
            <a:ext cx="8135007" cy="4212772"/>
          </a:xfrm>
        </p:spPr>
      </p:pic>
    </p:spTree>
    <p:extLst>
      <p:ext uri="{BB962C8B-B14F-4D97-AF65-F5344CB8AC3E}">
        <p14:creationId xmlns:p14="http://schemas.microsoft.com/office/powerpoint/2010/main" val="37834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统计数据</a:t>
            </a:r>
            <a:r>
              <a:rPr lang="zh-CN" altLang="en-US" dirty="0"/>
              <a:t>比较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         -</a:t>
            </a:r>
            <a:r>
              <a:rPr lang="zh-CN" altLang="en-US" dirty="0" smtClean="0"/>
              <a:t>按键分布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619948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统计数据</a:t>
            </a:r>
            <a:r>
              <a:rPr lang="zh-CN" altLang="en-US" dirty="0"/>
              <a:t>比较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-Compositions and Structures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312" y="1860330"/>
            <a:ext cx="11225853" cy="42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1721</Words>
  <Application>Microsoft Office PowerPoint</Application>
  <PresentationFormat>宽屏</PresentationFormat>
  <Paragraphs>192</Paragraphs>
  <Slides>33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宋体</vt:lpstr>
      <vt:lpstr>微软雅黑 Light</vt:lpstr>
      <vt:lpstr>Arial</vt:lpstr>
      <vt:lpstr>Calibri</vt:lpstr>
      <vt:lpstr>Calibri Light</vt:lpstr>
      <vt:lpstr>Wingdings</vt:lpstr>
      <vt:lpstr>Office 主题</vt:lpstr>
      <vt:lpstr>A Large-Scale Empirical Analysis of Chinese Web Passwords</vt:lpstr>
      <vt:lpstr>简介</vt:lpstr>
      <vt:lpstr>文章的出发点</vt:lpstr>
      <vt:lpstr>2. 1 实验数据说明</vt:lpstr>
      <vt:lpstr>2.2 实验数据处理</vt:lpstr>
      <vt:lpstr>2.3 统计数据比较</vt:lpstr>
      <vt:lpstr>2.3 统计数据比较（1）    -The Most Popular Passwords</vt:lpstr>
      <vt:lpstr>2.3 统计数据比较（2）             -按键分布</vt:lpstr>
      <vt:lpstr>2.3 统计数据比较（3）     -Compositions and Structures</vt:lpstr>
      <vt:lpstr>2.3 统计数据比较（4）     -Keyboard Patterns</vt:lpstr>
      <vt:lpstr>2.3 统计数据比较（5）    - Pinyins and English Words</vt:lpstr>
      <vt:lpstr>Top 5 letter-only passwords</vt:lpstr>
      <vt:lpstr>2.3 统计数据比较（6）           -Date Patterns</vt:lpstr>
      <vt:lpstr>     Six-digit date patterns</vt:lpstr>
      <vt:lpstr>PowerPoint 演示文稿</vt:lpstr>
      <vt:lpstr>3. 密码的强度比较</vt:lpstr>
      <vt:lpstr>3.1 Metrics to Measure  Password Sets</vt:lpstr>
      <vt:lpstr>3.2 检验方法</vt:lpstr>
      <vt:lpstr>3.2 .1    Intra-Site Guessing        -Result：</vt:lpstr>
      <vt:lpstr>PowerPoint 演示文稿</vt:lpstr>
      <vt:lpstr>3.2 .1    Intra-Site Guessing        -Result：</vt:lpstr>
      <vt:lpstr>3.2.2    Cross-Region Guessing</vt:lpstr>
      <vt:lpstr>3.2.2    Cross-Region Guessing      -Result-1</vt:lpstr>
      <vt:lpstr>3.2.2    Cross-Region Guessing      -Guessing with PCFC</vt:lpstr>
      <vt:lpstr>Guessing with PCFC     -Training Sets</vt:lpstr>
      <vt:lpstr>Guessing with PCFC     -Dicts</vt:lpstr>
      <vt:lpstr>Guessing with PCFC     -Date</vt:lpstr>
      <vt:lpstr>Guessing with PCFC     -Experiment</vt:lpstr>
      <vt:lpstr>Guessing with PCFC     -Result</vt:lpstr>
      <vt:lpstr>2.3 统计数据比较    -The Most Popular Passwords</vt:lpstr>
      <vt:lpstr>实验结论</vt:lpstr>
      <vt:lpstr>Directions。。</vt:lpstr>
      <vt:lpstr>谢谢！！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hello_12</dc:creator>
  <cp:lastModifiedBy>hello_12</cp:lastModifiedBy>
  <cp:revision>280</cp:revision>
  <dcterms:created xsi:type="dcterms:W3CDTF">2014-08-28T09:23:40Z</dcterms:created>
  <dcterms:modified xsi:type="dcterms:W3CDTF">2014-08-29T05:21:55Z</dcterms:modified>
</cp:coreProperties>
</file>