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86" r:id="rId5"/>
    <p:sldId id="283" r:id="rId6"/>
    <p:sldId id="262" r:id="rId7"/>
    <p:sldId id="284" r:id="rId8"/>
    <p:sldId id="261" r:id="rId9"/>
    <p:sldId id="263" r:id="rId10"/>
    <p:sldId id="260" r:id="rId11"/>
    <p:sldId id="264" r:id="rId12"/>
    <p:sldId id="265" r:id="rId13"/>
    <p:sldId id="266" r:id="rId14"/>
    <p:sldId id="272" r:id="rId15"/>
    <p:sldId id="273" r:id="rId16"/>
    <p:sldId id="268" r:id="rId17"/>
    <p:sldId id="271" r:id="rId18"/>
    <p:sldId id="274" r:id="rId19"/>
    <p:sldId id="275" r:id="rId20"/>
    <p:sldId id="276" r:id="rId21"/>
    <p:sldId id="279" r:id="rId22"/>
    <p:sldId id="277" r:id="rId23"/>
    <p:sldId id="278" r:id="rId24"/>
    <p:sldId id="280" r:id="rId25"/>
    <p:sldId id="281" r:id="rId26"/>
    <p:sldId id="282" r:id="rId27"/>
    <p:sldId id="28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390" autoAdjust="0"/>
  </p:normalViewPr>
  <p:slideViewPr>
    <p:cSldViewPr snapToGrid="0">
      <p:cViewPr varScale="1">
        <p:scale>
          <a:sx n="60" d="100"/>
          <a:sy n="60" d="100"/>
        </p:scale>
        <p:origin x="3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6688C-E186-4062-8012-916E068CB145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DC16-733D-455A-9BFB-E62CAEACB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2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05.htm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baidu.com/subview/32754/8048820.htm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绑定源头的证书：一种新的增强型的客户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认证方法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6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NSS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）增加了</a:t>
            </a:r>
            <a:r>
              <a:rPr lang="en-US" altLang="zh-CN" dirty="0" smtClean="0"/>
              <a:t>OBC</a:t>
            </a:r>
            <a:r>
              <a:rPr lang="zh-CN" altLang="en-US" dirty="0" smtClean="0"/>
              <a:t>扩展项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）增加了</a:t>
            </a:r>
            <a:r>
              <a:rPr lang="en-US" altLang="zh-CN" dirty="0" smtClean="0"/>
              <a:t>X509</a:t>
            </a:r>
            <a:r>
              <a:rPr lang="zh-CN" altLang="en-US" dirty="0" smtClean="0"/>
              <a:t>证书的产生功能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确保是</a:t>
            </a:r>
            <a:r>
              <a:rPr lang="en-US" altLang="zh-CN" dirty="0" smtClean="0"/>
              <a:t>OBC</a:t>
            </a:r>
            <a:r>
              <a:rPr lang="zh-CN" altLang="en-US" dirty="0" smtClean="0"/>
              <a:t>而不是</a:t>
            </a:r>
            <a:r>
              <a:rPr lang="en-US" altLang="zh-CN" dirty="0" err="1" smtClean="0"/>
              <a:t>ClientAuth</a:t>
            </a:r>
            <a:r>
              <a:rPr lang="zh-CN" altLang="en-US" dirty="0" smtClean="0"/>
              <a:t>的措施：</a:t>
            </a:r>
            <a:endParaRPr lang="en-US" altLang="zh-CN" dirty="0" smtClean="0"/>
          </a:p>
          <a:p>
            <a:r>
              <a:rPr lang="zh-CN" altLang="en-US" dirty="0" smtClean="0"/>
              <a:t>检查证书是自签名的，并且</a:t>
            </a:r>
            <a:r>
              <a:rPr lang="en-US" altLang="zh-CN" dirty="0" smtClean="0"/>
              <a:t>X509</a:t>
            </a:r>
            <a:r>
              <a:rPr lang="zh-CN" altLang="en-US" dirty="0" smtClean="0"/>
              <a:t>证书中有</a:t>
            </a:r>
            <a:r>
              <a:rPr lang="en-US" altLang="zh-CN" dirty="0" smtClean="0"/>
              <a:t>OBC</a:t>
            </a:r>
            <a:r>
              <a:rPr lang="zh-CN" altLang="en-US" dirty="0" smtClean="0"/>
              <a:t>扩展项来确认是</a:t>
            </a:r>
            <a:r>
              <a:rPr lang="en-US" altLang="zh-CN" dirty="0" smtClean="0"/>
              <a:t>OBC</a:t>
            </a:r>
            <a:r>
              <a:rPr lang="zh-CN" altLang="en-US" dirty="0" smtClean="0"/>
              <a:t>认证方式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性能测评</a:t>
            </a:r>
            <a:endParaRPr lang="en-US" altLang="zh-CN" dirty="0" smtClean="0"/>
          </a:p>
          <a:p>
            <a:r>
              <a:rPr lang="zh-CN" altLang="en-US" dirty="0" smtClean="0"/>
              <a:t>针对服务端和客户端设计了针对</a:t>
            </a:r>
            <a:r>
              <a:rPr lang="en-US" altLang="zh-CN" dirty="0" smtClean="0"/>
              <a:t>OBCs </a:t>
            </a:r>
            <a:r>
              <a:rPr lang="zh-CN" altLang="en-US" dirty="0" smtClean="0"/>
              <a:t>的测试实验，测试</a:t>
            </a:r>
            <a:r>
              <a:rPr lang="en-US" altLang="zh-CN" dirty="0" smtClean="0"/>
              <a:t>OBCs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CS</a:t>
            </a:r>
            <a:r>
              <a:rPr lang="zh-CN" altLang="en-US" dirty="0" smtClean="0"/>
              <a:t>的性能影响</a:t>
            </a:r>
            <a:endParaRPr lang="en-US" altLang="zh-CN" dirty="0" smtClean="0"/>
          </a:p>
          <a:p>
            <a:r>
              <a:rPr lang="en-US" altLang="zh-CN" dirty="0" smtClean="0"/>
              <a:t>Client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1024bit RSA OBC</a:t>
            </a:r>
            <a:r>
              <a:rPr lang="zh-CN" altLang="en-US" dirty="0" smtClean="0"/>
              <a:t>证书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97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最小化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对于实验结果的影响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开发的基于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的应用层协议，用以最小化网络延迟，提升网络速度，优化用户的网络使用体验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复用流：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允许在一个连接上无限制并发流。因为请求在一个通道上，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效率更高：更少的网络连接，发出更少更密集的数据包。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请求优先级：虽然无限的并发流解决了序列化的问题，但他们引入了另一个问题：如果带宽通道受限制， 客户端可能会因防止堵塞通道而阻止请求。为了克服这个问题，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实行请求优先级：客户端从服务器端请求它希望的项目数量，并为每个请求分配一个优先级。这可以防止在网络通道被非关键资源堵塞时，高优先级的请求被挂起。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报头压缩：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压缩请求和响应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报头，从而减少传输的数据包数量和字节数。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44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116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为了说明他们的测试考虑到了真实世界的服务器配置情况，更实际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更具有说服力。</a:t>
            </a:r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varies both response delays (forcing the TLS terminator to keep state about the HTTP connection in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duration of the 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backend’s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“processing” of the request) as well as response sizes according to a real-world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distribution. 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80%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TLS Session 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是已经建立了的，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是新建的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smtClean="0"/>
              <a:t>Mirroring real-world traffic patterns, about 80% of the HTTP requests are sent over resumed TLS sessions, while 20% of requests are sent through freshly negotiated TLS sessions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97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9 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2048-bit RSA client certs require about 12% more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whereas the 1024-bit RSA and ECDSA keys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 the memory consumption by less than 1%.</a:t>
            </a:r>
          </a:p>
          <a:p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10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observed the biggest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 in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utilization (of about 7%) in the case of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ECDSA client certificates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43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see an increase in higher-latency responses when using client-side certificates, the majority of requests are serviced in under one millisecond in all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 cases.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44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错发的证书能够为恶意的攻击者利用来在   </a:t>
            </a:r>
            <a:r>
              <a:rPr lang="en-US" altLang="zh-CN" dirty="0" smtClean="0"/>
              <a:t>TLS </a:t>
            </a:r>
            <a:r>
              <a:rPr lang="zh-CN" altLang="en-US" dirty="0" smtClean="0"/>
              <a:t>之上进行</a:t>
            </a:r>
            <a:r>
              <a:rPr lang="en-US" altLang="zh-CN" dirty="0" smtClean="0"/>
              <a:t>MTTM </a:t>
            </a:r>
            <a:r>
              <a:rPr lang="zh-CN" altLang="en-US" dirty="0" smtClean="0"/>
              <a:t>攻击，通过获取到的</a:t>
            </a:r>
            <a:endParaRPr lang="en-US" altLang="zh-CN" dirty="0" smtClean="0"/>
          </a:p>
          <a:p>
            <a:r>
              <a:rPr lang="en-US" altLang="zh-CN" dirty="0" smtClean="0"/>
              <a:t>CA</a:t>
            </a:r>
            <a:r>
              <a:rPr lang="zh-CN" altLang="en-US" dirty="0" smtClean="0"/>
              <a:t>的证书是合法的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3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Pry :</a:t>
            </a:r>
            <a:r>
              <a:rPr lang="zh-CN" altLang="en-US" dirty="0" smtClean="0"/>
              <a:t>撬动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真实世界的模型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）撬开</a:t>
            </a:r>
            <a:r>
              <a:rPr lang="en-US" altLang="zh-CN" dirty="0" smtClean="0"/>
              <a:t>TLS Session </a:t>
            </a:r>
            <a:r>
              <a:rPr lang="zh-CN" altLang="en-US" dirty="0" smtClean="0"/>
              <a:t>提取敏感信息 </a:t>
            </a:r>
            <a:r>
              <a:rPr lang="en-US" altLang="zh-CN" dirty="0" smtClean="0"/>
              <a:t>(TLS </a:t>
            </a:r>
            <a:r>
              <a:rPr lang="zh-CN" altLang="en-US" dirty="0" smtClean="0"/>
              <a:t>系统的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TLS</a:t>
            </a:r>
            <a:r>
              <a:rPr lang="zh-CN" altLang="en-US" dirty="0" smtClean="0"/>
              <a:t>证书实施</a:t>
            </a:r>
            <a:r>
              <a:rPr lang="en-US" altLang="zh-CN" dirty="0" smtClean="0"/>
              <a:t>MITM</a:t>
            </a:r>
            <a:r>
              <a:rPr lang="zh-CN" altLang="en-US" dirty="0" smtClean="0"/>
              <a:t>攻击，或者浏览器恶意软件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TLS </a:t>
            </a:r>
            <a:r>
              <a:rPr lang="zh-CN" altLang="en-US" dirty="0" smtClean="0"/>
              <a:t>握手阶段或者初始化阶段之后的</a:t>
            </a:r>
            <a:r>
              <a:rPr lang="en-US" altLang="zh-CN" dirty="0" smtClean="0"/>
              <a:t>Session </a:t>
            </a:r>
            <a:r>
              <a:rPr lang="zh-CN" altLang="en-US" dirty="0" smtClean="0"/>
              <a:t>阶段，实施</a:t>
            </a:r>
            <a:r>
              <a:rPr lang="en-US" altLang="zh-CN" dirty="0" smtClean="0"/>
              <a:t>MITM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eavesdropping </a:t>
            </a:r>
            <a:r>
              <a:rPr lang="zh-CN" altLang="en-US" dirty="0" smtClean="0"/>
              <a:t>攻击。</a:t>
            </a:r>
            <a:endParaRPr lang="en-US" altLang="zh-CN" dirty="0" smtClean="0"/>
          </a:p>
          <a:p>
            <a:r>
              <a:rPr lang="zh-CN" altLang="en-US" dirty="0" smtClean="0"/>
              <a:t>两种攻击者：</a:t>
            </a:r>
            <a:endParaRPr lang="en-US" altLang="zh-CN" dirty="0" smtClean="0"/>
          </a:p>
          <a:p>
            <a:pPr marL="228600" indent="-228600">
              <a:buAutoNum type="arabicParenBoth"/>
            </a:pPr>
            <a:r>
              <a:rPr lang="zh-CN" altLang="en-US" dirty="0" smtClean="0"/>
              <a:t>在认证初始阶段使用</a:t>
            </a:r>
            <a:r>
              <a:rPr lang="en-US" altLang="zh-CN" dirty="0" smtClean="0"/>
              <a:t>MITM</a:t>
            </a:r>
            <a:r>
              <a:rPr lang="zh-CN" altLang="en-US" dirty="0" smtClean="0"/>
              <a:t>侵入，或者在网站数据库中偷取了用户的认证凭证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太强了</a:t>
            </a:r>
            <a:endParaRPr lang="en-US" altLang="zh-CN" dirty="0" smtClean="0"/>
          </a:p>
          <a:p>
            <a:pPr marL="228600" indent="-228600">
              <a:buAutoNum type="arabicParenBoth"/>
            </a:pPr>
            <a:r>
              <a:rPr lang="zh-CN" altLang="en-US" dirty="0" smtClean="0"/>
              <a:t>在认证初始化阶段（使用用户凭证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已认证了的令牌（</a:t>
            </a:r>
            <a:r>
              <a:rPr lang="en-US" altLang="zh-CN" dirty="0" smtClean="0"/>
              <a:t>Authentication Token</a:t>
            </a:r>
            <a:r>
              <a:rPr lang="zh-CN" altLang="en-US" dirty="0" smtClean="0"/>
              <a:t>），第一次访问某个网站的时候）之后 实施</a:t>
            </a:r>
            <a:r>
              <a:rPr lang="en-US" altLang="zh-CN" dirty="0" smtClean="0"/>
              <a:t>MITM</a:t>
            </a:r>
            <a:r>
              <a:rPr lang="zh-CN" altLang="en-US" dirty="0" smtClean="0"/>
              <a:t>攻击，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本文中考虑的是第二种，第二种敌手可以获取的是用户的令牌（</a:t>
            </a:r>
            <a:r>
              <a:rPr lang="en-US" altLang="zh-CN" dirty="0" smtClean="0"/>
              <a:t>Authentication Token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Authentication</a:t>
            </a:r>
            <a:r>
              <a:rPr lang="en-US" altLang="zh-CN" baseline="0" dirty="0" smtClean="0"/>
              <a:t> Token</a:t>
            </a:r>
            <a:r>
              <a:rPr lang="zh-CN" altLang="en-US" baseline="0" dirty="0" smtClean="0"/>
              <a:t>是关键，</a:t>
            </a:r>
            <a:r>
              <a:rPr lang="en-US" altLang="zh-CN" baseline="0" dirty="0" smtClean="0"/>
              <a:t>Authentication Token </a:t>
            </a:r>
            <a:r>
              <a:rPr lang="zh-CN" altLang="en-US" baseline="0" dirty="0" smtClean="0"/>
              <a:t>是可以跨越</a:t>
            </a:r>
            <a:r>
              <a:rPr lang="en-US" altLang="zh-CN" baseline="0" dirty="0" smtClean="0"/>
              <a:t>Session </a:t>
            </a:r>
            <a:r>
              <a:rPr lang="zh-CN" altLang="en-US" baseline="0" dirty="0" smtClean="0"/>
              <a:t>进行认证的，使用在多次的连接中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7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用户是浏览器</a:t>
            </a:r>
            <a:endParaRPr lang="en-US" altLang="zh-CN" dirty="0" smtClean="0"/>
          </a:p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the same notion as TAOS [27] does, of a cryptographically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link between two nodes.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7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bearer of token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不记名的令牌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62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TLS</a:t>
            </a:r>
            <a:r>
              <a:rPr lang="zh-CN" altLang="en-US" dirty="0" smtClean="0"/>
              <a:t>扩展（在扩展空间中增加字段等），而不是</a:t>
            </a:r>
            <a:r>
              <a:rPr lang="en-US" altLang="zh-CN" dirty="0" smtClean="0"/>
              <a:t>TLS Client-</a:t>
            </a:r>
            <a:r>
              <a:rPr lang="en-US" altLang="zh-CN" dirty="0" err="1" smtClean="0"/>
              <a:t>Auth</a:t>
            </a:r>
            <a:r>
              <a:rPr lang="zh-CN" altLang="en-US" dirty="0" smtClean="0"/>
              <a:t>的形式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Client</a:t>
            </a:r>
            <a:r>
              <a:rPr lang="en-US" altLang="zh-CN" baseline="0" dirty="0" smtClean="0"/>
              <a:t> –</a:t>
            </a:r>
            <a:r>
              <a:rPr lang="en-US" altLang="zh-CN" baseline="0" dirty="0" err="1" smtClean="0"/>
              <a:t>Auth</a:t>
            </a:r>
            <a:r>
              <a:rPr lang="zh-CN" altLang="en-US" baseline="0" dirty="0" smtClean="0"/>
              <a:t>按照</a:t>
            </a:r>
            <a:r>
              <a:rPr lang="en-US" altLang="zh-CN" baseline="0" dirty="0" smtClean="0"/>
              <a:t>TLS</a:t>
            </a:r>
            <a:r>
              <a:rPr lang="zh-CN" altLang="en-US" baseline="0" dirty="0" smtClean="0"/>
              <a:t>的流程，包含用户交互等操作。（这些操作在</a:t>
            </a:r>
            <a:r>
              <a:rPr lang="en-US" altLang="zh-CN" baseline="0" dirty="0" smtClean="0"/>
              <a:t>TLS</a:t>
            </a:r>
            <a:r>
              <a:rPr lang="zh-CN" altLang="en-US" baseline="0" dirty="0" smtClean="0"/>
              <a:t>中是可选的，在</a:t>
            </a:r>
            <a:r>
              <a:rPr lang="en-US" altLang="zh-CN" baseline="0" dirty="0" smtClean="0"/>
              <a:t>Client-</a:t>
            </a:r>
            <a:r>
              <a:rPr lang="en-US" altLang="zh-CN" baseline="0" dirty="0" err="1" smtClean="0"/>
              <a:t>Auth</a:t>
            </a:r>
            <a:r>
              <a:rPr lang="zh-CN" altLang="en-US" baseline="0" dirty="0" smtClean="0"/>
              <a:t>中是必选的）</a:t>
            </a:r>
            <a:endParaRPr lang="en-US" altLang="zh-CN" baseline="0" dirty="0" smtClean="0"/>
          </a:p>
          <a:p>
            <a:r>
              <a:rPr lang="en-US" altLang="zh-CN" baseline="0" dirty="0" smtClean="0"/>
              <a:t>2.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echoes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TLS-OBC extension identifier in its 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ServerHello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message. 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95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</a:t>
            </a:r>
            <a:r>
              <a:rPr lang="zh-CN" altLang="en-US" dirty="0" smtClean="0"/>
              <a:t>是合法的。正如前文提到的证书错发等原因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58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05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Using OBCs and bound cookies to protect</a:t>
            </a:r>
            <a:br>
              <a:rPr lang="en-US" altLang="zh-CN" dirty="0" smtClean="0"/>
            </a:br>
            <a:r>
              <a:rPr lang="en-US" altLang="zh-CN" dirty="0" smtClean="0"/>
              <a:t>against MITM. The server recognizes a mismatch between the OBC to which the cookie is bound and the cert</a:t>
            </a:r>
            <a:br>
              <a:rPr lang="en-US" altLang="zh-CN" dirty="0" smtClean="0"/>
            </a:br>
            <a:r>
              <a:rPr lang="en-US" altLang="zh-CN" dirty="0" smtClean="0"/>
              <a:t>of the client (attacker) with who it is communicating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关键是对客户端进行认证时。</a:t>
            </a:r>
            <a:endParaRPr lang="en-US" altLang="zh-CN" dirty="0" smtClean="0"/>
          </a:p>
          <a:p>
            <a:r>
              <a:rPr lang="zh-CN" altLang="en-US" dirty="0" smtClean="0"/>
              <a:t>在进行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身份验证的时候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Server </a:t>
            </a:r>
            <a:r>
              <a:rPr lang="zh-CN" altLang="en-US" dirty="0" smtClean="0"/>
              <a:t>发送</a:t>
            </a:r>
            <a:r>
              <a:rPr lang="en-US" altLang="zh-CN" dirty="0" err="1" smtClean="0"/>
              <a:t>CertificateRequest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消息，攻击者返回自己的</a:t>
            </a:r>
            <a:r>
              <a:rPr lang="en-US" altLang="zh-CN" dirty="0" smtClean="0"/>
              <a:t>OBC</a:t>
            </a:r>
            <a:r>
              <a:rPr lang="zh-CN" altLang="en-US" dirty="0" smtClean="0"/>
              <a:t>证书</a:t>
            </a:r>
            <a:endParaRPr lang="en-US" altLang="zh-CN" dirty="0" smtClean="0"/>
          </a:p>
          <a:p>
            <a:r>
              <a:rPr lang="zh-CN" altLang="en-US" dirty="0" smtClean="0"/>
              <a:t>接着，为了不输入用户凭证，攻击者将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发送给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中的指纹和之前证书中的指纹不一样，拒绝认证客户，识别出中间人攻击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DC16-733D-455A-9BFB-E62CAEACB74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8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5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1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6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6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38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53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9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7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44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2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5BCA-81F5-4BDA-ABE1-6B31BCAD2806}" type="datetimeFigureOut">
              <a:rPr lang="zh-CN" altLang="en-US" smtClean="0"/>
              <a:t>2014/10/31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651C4-F0F0-4971-97CA-2776DEA9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76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Origin-Bound Certificates</a:t>
            </a:r>
            <a:r>
              <a:rPr lang="en-US" altLang="zh-CN" b="1" dirty="0" smtClean="0"/>
              <a:t>: A Fresh Approach to Strong Client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/>
              <a:t>Authentication for the Web</a:t>
            </a:r>
            <a:br>
              <a:rPr lang="en-US" altLang="zh-CN" b="1" dirty="0" smtClean="0"/>
            </a:b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2924" y="363356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12" y="2806262"/>
            <a:ext cx="10050941" cy="1510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341" y="4463927"/>
            <a:ext cx="9031718" cy="189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  OBCs (Origin-Bound Certificates)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Origin-Bound Certificates </a:t>
            </a:r>
            <a:r>
              <a:rPr lang="en-US" altLang="zh-CN" sz="4000" dirty="0"/>
              <a:t>mechanism</a:t>
            </a:r>
            <a:endParaRPr lang="en-US" altLang="zh-CN" sz="4000" dirty="0" smtClean="0"/>
          </a:p>
          <a:p>
            <a:r>
              <a:rPr lang="en-US" altLang="zh-CN" sz="4000" dirty="0" smtClean="0"/>
              <a:t>A slightly </a:t>
            </a:r>
            <a:r>
              <a:rPr lang="en-US" altLang="zh-CN" sz="4000" dirty="0"/>
              <a:t>modified version of </a:t>
            </a:r>
            <a:r>
              <a:rPr lang="en-US" altLang="zh-CN" sz="4000" dirty="0" smtClean="0"/>
              <a:t>traditional </a:t>
            </a:r>
            <a:r>
              <a:rPr lang="en-US" altLang="zh-CN" sz="4000" dirty="0" smtClean="0">
                <a:solidFill>
                  <a:srgbClr val="FF0000"/>
                </a:solidFill>
              </a:rPr>
              <a:t>TLS </a:t>
            </a:r>
            <a:r>
              <a:rPr lang="en-US" altLang="zh-CN" sz="4000" dirty="0">
                <a:solidFill>
                  <a:srgbClr val="FF0000"/>
                </a:solidFill>
              </a:rPr>
              <a:t>client </a:t>
            </a:r>
            <a:r>
              <a:rPr lang="en-US" altLang="zh-CN" sz="4000" dirty="0" smtClean="0">
                <a:solidFill>
                  <a:srgbClr val="FF0000"/>
                </a:solidFill>
              </a:rPr>
              <a:t>certificates</a:t>
            </a:r>
          </a:p>
          <a:p>
            <a:r>
              <a:rPr lang="en-US" altLang="zh-CN" sz="4000" dirty="0" smtClean="0"/>
              <a:t>Features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71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TLS</a:t>
            </a:r>
            <a:r>
              <a:rPr lang="zh-CN" altLang="en-US" dirty="0" smtClean="0"/>
              <a:t>协议的改动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改动使用</a:t>
            </a:r>
            <a:r>
              <a:rPr lang="en-US" altLang="zh-CN" dirty="0" smtClean="0"/>
              <a:t>TLS</a:t>
            </a:r>
            <a:r>
              <a:rPr lang="zh-CN" altLang="en-US" dirty="0" smtClean="0"/>
              <a:t>扩展的形式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协商使用</a:t>
            </a:r>
            <a:r>
              <a:rPr lang="en-US" altLang="zh-CN" dirty="0" smtClean="0"/>
              <a:t>TLS-OBC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 smtClean="0"/>
              <a:t>ClientHello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在增加的</a:t>
            </a:r>
            <a:r>
              <a:rPr lang="en-US" altLang="zh-CN" dirty="0" smtClean="0"/>
              <a:t>TLS-OBC</a:t>
            </a:r>
            <a:r>
              <a:rPr lang="zh-CN" altLang="en-US" dirty="0" smtClean="0"/>
              <a:t>扩展字段中宣布使用</a:t>
            </a:r>
            <a:r>
              <a:rPr lang="en-US" altLang="zh-CN" dirty="0" smtClean="0"/>
              <a:t>TLS-OBC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 smtClean="0"/>
              <a:t>ServerHello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在增加的</a:t>
            </a:r>
            <a:r>
              <a:rPr lang="en-US" altLang="zh-CN" dirty="0" smtClean="0"/>
              <a:t>TLS-OBC</a:t>
            </a:r>
            <a:r>
              <a:rPr lang="zh-CN" altLang="en-US" dirty="0" smtClean="0"/>
              <a:t>扩展字段中宣布接受使用</a:t>
            </a:r>
            <a:r>
              <a:rPr lang="en-US" altLang="zh-CN" dirty="0" smtClean="0"/>
              <a:t>TLS-OBC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证书请求</a:t>
            </a:r>
            <a:r>
              <a:rPr lang="en-US" altLang="zh-CN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CertificateRequest</a:t>
            </a:r>
            <a:r>
              <a:rPr lang="en-US" altLang="zh-CN" dirty="0" smtClean="0"/>
              <a:t> Message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Server —&gt;Client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说明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接受的</a:t>
            </a:r>
            <a:r>
              <a:rPr lang="en-US" altLang="zh-CN" dirty="0" smtClean="0"/>
              <a:t>OBC</a:t>
            </a:r>
            <a:r>
              <a:rPr lang="zh-CN" altLang="en-US" dirty="0" smtClean="0"/>
              <a:t>证书的类型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客户端将</a:t>
            </a:r>
            <a:r>
              <a:rPr lang="en-US" altLang="zh-CN" dirty="0" smtClean="0"/>
              <a:t>OBC</a:t>
            </a:r>
            <a:r>
              <a:rPr lang="zh-CN" altLang="en-US" dirty="0" smtClean="0"/>
              <a:t>发送给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这个网站的</a:t>
            </a:r>
            <a:r>
              <a:rPr lang="en-US" altLang="zh-CN" dirty="0" smtClean="0"/>
              <a:t>OBC</a:t>
            </a:r>
            <a:r>
              <a:rPr lang="zh-CN" altLang="en-US" dirty="0" smtClean="0"/>
              <a:t>已经存在，直接返回</a:t>
            </a:r>
            <a:r>
              <a:rPr lang="en-US" altLang="zh-CN" dirty="0" smtClean="0"/>
              <a:t>OBC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不存在，产生一个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50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zh-CN" dirty="0" smtClean="0"/>
              <a:t>3 TLS-OBC</a:t>
            </a:r>
            <a:r>
              <a:rPr lang="zh-CN" altLang="en-US" dirty="0" smtClean="0"/>
              <a:t>和其它认证技术的结合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Cookie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Federation Protocol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222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On-Demand Certificate Creation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Do not require any interaction with the user</a:t>
            </a:r>
          </a:p>
        </p:txBody>
      </p:sp>
    </p:spTree>
    <p:extLst>
      <p:ext uri="{BB962C8B-B14F-4D97-AF65-F5344CB8AC3E}">
        <p14:creationId xmlns:p14="http://schemas.microsoft.com/office/powerpoint/2010/main" val="281169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传统的</a:t>
            </a:r>
            <a:r>
              <a:rPr lang="en-US" altLang="zh-CN" dirty="0" smtClean="0"/>
              <a:t>TLS Handshake MITM 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99" y="1690688"/>
            <a:ext cx="8560163" cy="367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91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将</a:t>
            </a:r>
            <a:r>
              <a:rPr lang="en-US" altLang="zh-CN" dirty="0"/>
              <a:t>Cookie </a:t>
            </a:r>
            <a:r>
              <a:rPr lang="zh-CN" altLang="en-US" dirty="0"/>
              <a:t>和</a:t>
            </a:r>
            <a:r>
              <a:rPr lang="en-US" altLang="zh-CN" dirty="0"/>
              <a:t>OBC</a:t>
            </a:r>
            <a:r>
              <a:rPr lang="zh-CN" altLang="en-US" dirty="0"/>
              <a:t>进行绑定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前提：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已经认证了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并且将和</a:t>
            </a:r>
            <a:r>
              <a:rPr lang="en-US" altLang="zh-CN" dirty="0" smtClean="0"/>
              <a:t>OBC</a:t>
            </a:r>
            <a:r>
              <a:rPr lang="zh-CN" altLang="en-US" dirty="0" smtClean="0"/>
              <a:t>绑定的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发给了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攻击</a:t>
            </a:r>
            <a:r>
              <a:rPr lang="zh-CN" altLang="en-US" dirty="0" smtClean="0"/>
              <a:t>者窃取了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讨论接下来的认证情况。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824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Cookie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OBC</a:t>
            </a:r>
            <a:r>
              <a:rPr lang="zh-CN" altLang="en-US" dirty="0" smtClean="0"/>
              <a:t>进行绑定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Server</a:t>
                </a:r>
                <a:r>
                  <a:rPr lang="zh-CN" altLang="en-US" dirty="0" smtClean="0"/>
                  <a:t>产生绑定</a:t>
                </a:r>
                <a:r>
                  <a:rPr lang="en-US" altLang="zh-CN" dirty="0" smtClean="0"/>
                  <a:t>OBC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cookie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Cookie</a:t>
                </a:r>
                <a:r>
                  <a:rPr lang="zh-CN" altLang="en-US" dirty="0" smtClean="0"/>
                  <a:t>中的值采用下面的格式：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&lt;</a:t>
                </a:r>
                <a:r>
                  <a:rPr lang="en-US" altLang="zh-CN" i="1" dirty="0" smtClean="0"/>
                  <a:t>v 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𝐻𝑀𝐴𝐶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(</a:t>
                </a:r>
                <a:r>
                  <a:rPr lang="en-US" altLang="zh-CN" i="1" dirty="0" smtClean="0"/>
                  <a:t>v </a:t>
                </a:r>
                <a:r>
                  <a:rPr lang="en-US" altLang="zh-CN" dirty="0"/>
                  <a:t>+ </a:t>
                </a:r>
                <a:r>
                  <a:rPr lang="en-US" altLang="zh-CN" i="1" dirty="0"/>
                  <a:t>f</a:t>
                </a:r>
                <a:r>
                  <a:rPr lang="en-US" altLang="zh-CN" dirty="0" smtClean="0"/>
                  <a:t>)&gt;</a:t>
                </a:r>
              </a:p>
              <a:p>
                <a:r>
                  <a:rPr lang="en-US" altLang="zh-CN" dirty="0" smtClean="0"/>
                  <a:t>v: cookie</a:t>
                </a:r>
                <a:r>
                  <a:rPr lang="zh-CN" altLang="en-US" dirty="0" smtClean="0"/>
                  <a:t>中的值</a:t>
                </a:r>
                <a:endParaRPr lang="en-US" altLang="zh-CN" dirty="0"/>
              </a:p>
              <a:p>
                <a:r>
                  <a:rPr lang="en-US" altLang="zh-CN" dirty="0" smtClean="0"/>
                  <a:t>f:OBC</a:t>
                </a:r>
                <a:r>
                  <a:rPr lang="zh-CN" altLang="en-US" dirty="0" smtClean="0"/>
                  <a:t>的证书指纹（</a:t>
                </a:r>
                <a:r>
                  <a:rPr lang="en-US" altLang="zh-CN" dirty="0" smtClean="0"/>
                  <a:t>fingerprint</a:t>
                </a:r>
                <a:r>
                  <a:rPr lang="zh-CN" altLang="en-US" dirty="0" smtClean="0"/>
                  <a:t>）</a:t>
                </a:r>
                <a:endParaRPr lang="en-US" altLang="zh-CN" dirty="0"/>
              </a:p>
              <a:p>
                <a:r>
                  <a:rPr lang="en-US" altLang="zh-CN" dirty="0" smtClean="0"/>
                  <a:t>k:</a:t>
                </a:r>
                <a:r>
                  <a:rPr lang="zh-CN" altLang="en-US" dirty="0" smtClean="0"/>
                  <a:t>只有</a:t>
                </a:r>
                <a:r>
                  <a:rPr lang="en-US" altLang="zh-CN" dirty="0" smtClean="0"/>
                  <a:t>Server</a:t>
                </a:r>
                <a:r>
                  <a:rPr lang="zh-CN" altLang="en-US" dirty="0" smtClean="0"/>
                  <a:t>知道的秘钥</a:t>
                </a:r>
                <a:endParaRPr lang="en-US" altLang="zh-CN" dirty="0"/>
              </a:p>
              <a:p>
                <a:r>
                  <a:rPr lang="zh-CN" altLang="en-US" dirty="0" smtClean="0"/>
                  <a:t>使用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作为密码对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的连接字符串求</a:t>
                </a:r>
                <a:r>
                  <a:rPr lang="en-US" altLang="zh-CN" dirty="0" smtClean="0"/>
                  <a:t>HMAC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045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4657" y="3915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3.1 </a:t>
            </a:r>
            <a:r>
              <a:rPr lang="zh-CN" altLang="en-US" dirty="0"/>
              <a:t>将</a:t>
            </a:r>
            <a:r>
              <a:rPr lang="en-US" altLang="zh-CN" dirty="0"/>
              <a:t>Cookie </a:t>
            </a:r>
            <a:r>
              <a:rPr lang="zh-CN" altLang="en-US" dirty="0"/>
              <a:t>和</a:t>
            </a:r>
            <a:r>
              <a:rPr lang="en-US" altLang="zh-CN" dirty="0"/>
              <a:t>OBC</a:t>
            </a:r>
            <a:r>
              <a:rPr lang="zh-CN" altLang="en-US" dirty="0"/>
              <a:t>进行绑定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4800" y="1717108"/>
            <a:ext cx="6008915" cy="420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Implementation-</a:t>
            </a:r>
            <a:r>
              <a:rPr lang="en-US" altLang="zh-CN" b="1" dirty="0" smtClean="0"/>
              <a:t>TLS </a:t>
            </a:r>
            <a:r>
              <a:rPr lang="en-US" altLang="zh-CN" b="1" dirty="0" smtClean="0"/>
              <a:t>Extension Support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NSS </a:t>
            </a:r>
            <a:r>
              <a:rPr lang="en-US" altLang="zh-CN" b="1" dirty="0"/>
              <a:t>Client </a:t>
            </a:r>
            <a:r>
              <a:rPr lang="en-US" altLang="zh-CN" b="1" dirty="0" smtClean="0"/>
              <a:t>Modifications</a:t>
            </a:r>
          </a:p>
          <a:p>
            <a:pPr lvl="1"/>
            <a:r>
              <a:rPr lang="en-US" altLang="zh-CN" dirty="0"/>
              <a:t>acceptance of the TLS-OBC extension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X509 certificate generation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Result:</a:t>
            </a:r>
            <a:r>
              <a:rPr lang="en-US" altLang="zh-CN" dirty="0">
                <a:solidFill>
                  <a:srgbClr val="FF0000"/>
                </a:solidFill>
              </a:rPr>
              <a:t> 108 modified or added lines across 6 files in </a:t>
            </a:r>
            <a:r>
              <a:rPr lang="en-US" altLang="zh-CN" dirty="0" smtClean="0">
                <a:solidFill>
                  <a:srgbClr val="FF0000"/>
                </a:solidFill>
              </a:rPr>
              <a:t>the NSS </a:t>
            </a:r>
            <a:r>
              <a:rPr lang="en-US" altLang="zh-CN" dirty="0">
                <a:solidFill>
                  <a:srgbClr val="FF0000"/>
                </a:solidFill>
              </a:rPr>
              <a:t>source code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err="1"/>
              <a:t>OpenSSL</a:t>
            </a:r>
            <a:r>
              <a:rPr lang="en-US" altLang="zh-CN" b="1" dirty="0"/>
              <a:t> Server </a:t>
            </a:r>
            <a:r>
              <a:rPr lang="en-US" altLang="zh-CN" b="1" dirty="0" smtClean="0"/>
              <a:t>Modifications</a:t>
            </a:r>
          </a:p>
          <a:p>
            <a:pPr lvl="1"/>
            <a:r>
              <a:rPr lang="en-US" altLang="zh-CN" sz="2600" dirty="0" smtClean="0"/>
              <a:t>acceptance of the </a:t>
            </a:r>
            <a:r>
              <a:rPr lang="en-US" altLang="zh-CN" sz="2600" dirty="0"/>
              <a:t>TLS-OBC extension in its </a:t>
            </a:r>
            <a:r>
              <a:rPr lang="en-US" altLang="zh-CN" sz="2600" dirty="0" err="1"/>
              <a:t>ServerHello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message</a:t>
            </a:r>
          </a:p>
          <a:p>
            <a:pPr lvl="1"/>
            <a:r>
              <a:rPr lang="en-US" altLang="zh-CN" sz="2800" dirty="0"/>
              <a:t>checking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the certificate </a:t>
            </a:r>
            <a:r>
              <a:rPr lang="en-US" altLang="zh-CN" sz="2800" dirty="0" smtClean="0"/>
              <a:t>is self-signed </a:t>
            </a:r>
            <a:r>
              <a:rPr lang="en-US" altLang="zh-CN" sz="2800" dirty="0"/>
              <a:t>and 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the presence of the </a:t>
            </a:r>
            <a:r>
              <a:rPr lang="en-US" altLang="zh-CN" sz="2800" dirty="0" smtClean="0"/>
              <a:t>X509  OBC extension </a:t>
            </a:r>
            <a:endParaRPr lang="en-US" altLang="zh-CN" sz="2600" dirty="0" smtClean="0"/>
          </a:p>
          <a:p>
            <a:pPr lvl="1"/>
            <a:r>
              <a:rPr lang="en-US" altLang="zh-CN" dirty="0"/>
              <a:t>upstream patch of these changes is pending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Result : 316 </a:t>
            </a:r>
            <a:r>
              <a:rPr lang="en-US" altLang="zh-CN" dirty="0">
                <a:solidFill>
                  <a:srgbClr val="FF0000"/>
                </a:solidFill>
              </a:rPr>
              <a:t>lines </a:t>
            </a:r>
            <a:r>
              <a:rPr lang="en-US" altLang="zh-CN" dirty="0" smtClean="0">
                <a:solidFill>
                  <a:srgbClr val="FF0000"/>
                </a:solidFill>
              </a:rPr>
              <a:t>of modification </a:t>
            </a:r>
            <a:r>
              <a:rPr lang="en-US" altLang="zh-CN" dirty="0">
                <a:solidFill>
                  <a:srgbClr val="FF0000"/>
                </a:solidFill>
              </a:rPr>
              <a:t>to the </a:t>
            </a:r>
            <a:r>
              <a:rPr lang="en-US" altLang="zh-CN" dirty="0" err="1">
                <a:solidFill>
                  <a:srgbClr val="FF0000"/>
                </a:solidFill>
              </a:rPr>
              <a:t>OpenSSL</a:t>
            </a:r>
            <a:r>
              <a:rPr lang="en-US" altLang="zh-CN" dirty="0">
                <a:solidFill>
                  <a:srgbClr val="FF0000"/>
                </a:solidFill>
              </a:rPr>
              <a:t> source </a:t>
            </a:r>
            <a:r>
              <a:rPr lang="en-US" altLang="zh-CN" dirty="0" smtClean="0">
                <a:solidFill>
                  <a:srgbClr val="FF0000"/>
                </a:solidFill>
              </a:rPr>
              <a:t>code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106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Implementation-</a:t>
            </a:r>
            <a:r>
              <a:rPr lang="en-US" altLang="zh-CN" dirty="0" smtClean="0"/>
              <a:t>-</a:t>
            </a:r>
            <a:r>
              <a:rPr lang="en-US" altLang="zh-CN" b="1" dirty="0" smtClean="0"/>
              <a:t>Browser Modifications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Modifiy</a:t>
            </a:r>
            <a:r>
              <a:rPr lang="en-US" altLang="zh-CN" dirty="0" smtClean="0"/>
              <a:t> the Chromium’s cookie storage infrastructure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Result : an additional 1,164 lines added across 15 files</a:t>
            </a:r>
            <a:r>
              <a:rPr lang="en-US" altLang="zh-CN" dirty="0" smtClean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88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背景资料（以往的客户端认证的缺点）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OBCs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OBCs </a:t>
            </a:r>
            <a:r>
              <a:rPr lang="zh-CN" altLang="en-US" dirty="0" smtClean="0"/>
              <a:t>和认证技术的结合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OBCs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OBCs</a:t>
            </a:r>
            <a:r>
              <a:rPr lang="zh-CN" altLang="en-US" dirty="0"/>
              <a:t> </a:t>
            </a:r>
            <a:r>
              <a:rPr lang="zh-CN" altLang="en-US" dirty="0" smtClean="0"/>
              <a:t>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8095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Performance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Conducted </a:t>
            </a:r>
            <a:r>
              <a:rPr lang="en-US" altLang="zh-CN" dirty="0"/>
              <a:t>extensive testing of </a:t>
            </a:r>
            <a:r>
              <a:rPr lang="en-US" altLang="zh-CN" dirty="0" smtClean="0"/>
              <a:t>their </a:t>
            </a:r>
            <a:r>
              <a:rPr lang="en-US" altLang="zh-CN" dirty="0"/>
              <a:t>modifications to TLS </a:t>
            </a:r>
            <a:endParaRPr lang="en-US" altLang="zh-CN" dirty="0" smtClean="0"/>
          </a:p>
          <a:p>
            <a:r>
              <a:rPr lang="en-US" altLang="zh-CN" b="1" dirty="0" smtClean="0"/>
              <a:t>1. Chromium </a:t>
            </a:r>
            <a:r>
              <a:rPr lang="en-US" altLang="zh-CN" b="1" dirty="0"/>
              <a:t>TLS-OBC </a:t>
            </a:r>
            <a:r>
              <a:rPr lang="en-US" altLang="zh-CN" b="1" dirty="0" smtClean="0"/>
              <a:t>Performance</a:t>
            </a:r>
          </a:p>
          <a:p>
            <a:r>
              <a:rPr lang="en-US" altLang="zh-CN" b="1" dirty="0" smtClean="0"/>
              <a:t>2. </a:t>
            </a:r>
            <a:r>
              <a:rPr lang="en-US" altLang="zh-CN" b="1" dirty="0"/>
              <a:t>Server Performance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 smtClean="0"/>
              <a:t>实验变量</a:t>
            </a:r>
            <a:r>
              <a:rPr lang="zh-CN" altLang="en-US" dirty="0" smtClean="0"/>
              <a:t>：是否是初始化（产生</a:t>
            </a:r>
            <a:r>
              <a:rPr lang="en-US" altLang="zh-CN" dirty="0" smtClean="0"/>
              <a:t>OBC</a:t>
            </a:r>
            <a:r>
              <a:rPr lang="zh-CN" altLang="en-US" dirty="0" smtClean="0"/>
              <a:t>证书），产生证书的算法和秘钥长度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测评考察包括：认证耗时，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</a:t>
            </a:r>
            <a:r>
              <a:rPr lang="zh-CN" altLang="en-US" dirty="0" smtClean="0"/>
              <a:t>率，内存使用率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87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Chromium TLS-OBC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All experiments were performed with Chromium </a:t>
            </a:r>
            <a:r>
              <a:rPr lang="en-US" altLang="zh-CN" dirty="0" smtClean="0"/>
              <a:t>version 19.0.1040.0 </a:t>
            </a:r>
            <a:r>
              <a:rPr lang="en-US" altLang="zh-CN" dirty="0"/>
              <a:t>running on an Ubuntu (version 10.04) </a:t>
            </a:r>
            <a:r>
              <a:rPr lang="en-US" altLang="zh-CN" dirty="0" smtClean="0"/>
              <a:t>Linux  system </a:t>
            </a:r>
            <a:r>
              <a:rPr lang="en-US" altLang="zh-CN" dirty="0"/>
              <a:t>with a 2.0GHz Core 2 Duo CPU and 4GB </a:t>
            </a:r>
            <a:r>
              <a:rPr lang="en-US" altLang="zh-CN" dirty="0" smtClean="0"/>
              <a:t>of RAM.</a:t>
            </a:r>
          </a:p>
          <a:p>
            <a:r>
              <a:rPr lang="en-US" altLang="zh-CN" dirty="0" smtClean="0"/>
              <a:t>All </a:t>
            </a:r>
            <a:r>
              <a:rPr lang="en-US" altLang="zh-CN" dirty="0"/>
              <a:t>tests were performed against the TLS secured</a:t>
            </a:r>
            <a:br>
              <a:rPr lang="en-US" altLang="zh-CN" dirty="0"/>
            </a:br>
            <a:r>
              <a:rPr lang="en-US" altLang="zh-CN" dirty="0"/>
              <a:t>version of a Google’s home page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During the </a:t>
            </a:r>
            <a:r>
              <a:rPr lang="en-US" altLang="zh-CN" dirty="0" smtClean="0"/>
              <a:t>tests JavaScript </a:t>
            </a:r>
            <a:r>
              <a:rPr lang="en-US" altLang="zh-CN" dirty="0"/>
              <a:t>was </a:t>
            </a:r>
            <a:r>
              <a:rPr lang="en-US" altLang="zh-CN" dirty="0" smtClean="0"/>
              <a:t>disabled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SPDY </a:t>
            </a:r>
            <a:r>
              <a:rPr lang="en-US" altLang="zh-CN" dirty="0"/>
              <a:t>connection pooling was </a:t>
            </a:r>
            <a:r>
              <a:rPr lang="en-US" altLang="zh-CN" dirty="0" smtClean="0"/>
              <a:t>disabled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267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客户端测试数据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54176"/>
            <a:ext cx="5099050" cy="42185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250" y="1690688"/>
            <a:ext cx="5129214" cy="42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5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结论：</a:t>
            </a:r>
            <a:r>
              <a:rPr lang="en-US" altLang="zh-CN" smtClean="0"/>
              <a:t>Client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5376403" cy="46375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14603" y="2031999"/>
            <a:ext cx="46856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最后得出结论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OBCs</a:t>
            </a:r>
            <a:r>
              <a:rPr lang="zh-CN" altLang="en-US" dirty="0" smtClean="0"/>
              <a:t>方案，在客户端的时间影响因素主要是第一次访问网站时的证书产生。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OBCs</a:t>
            </a:r>
            <a:r>
              <a:rPr lang="zh-CN" altLang="en-US" dirty="0" smtClean="0"/>
              <a:t>对于随后的访问影响很小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公钥算法的位数对于初次连接（产生证书那次）有很明显的影响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改进措施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的空闲时间产生证书，进行</a:t>
            </a:r>
            <a:endParaRPr lang="en-US" altLang="zh-CN" dirty="0" smtClean="0"/>
          </a:p>
          <a:p>
            <a:r>
              <a:rPr lang="zh-CN" altLang="en-US" dirty="0" smtClean="0"/>
              <a:t>加速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917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Server </a:t>
            </a:r>
            <a:r>
              <a:rPr lang="en-US" altLang="zh-CN" dirty="0" err="1" smtClean="0"/>
              <a:t>Perfomance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measured the impact of TLS-OBC on </a:t>
            </a:r>
            <a:r>
              <a:rPr lang="en-US" altLang="zh-CN" dirty="0" smtClean="0"/>
              <a:t>Google’s high-performance </a:t>
            </a:r>
            <a:r>
              <a:rPr lang="en-US" altLang="zh-CN" dirty="0"/>
              <a:t>TLS terminator used inside the datacenter of our large-scale web </a:t>
            </a:r>
            <a:r>
              <a:rPr lang="en-US" altLang="zh-CN" dirty="0" smtClean="0"/>
              <a:t>service</a:t>
            </a:r>
          </a:p>
          <a:p>
            <a:r>
              <a:rPr lang="en-US" altLang="zh-CN" dirty="0"/>
              <a:t>use a corpus of HTTP requests that model </a:t>
            </a:r>
            <a:r>
              <a:rPr lang="en-US" altLang="zh-CN" dirty="0" smtClean="0"/>
              <a:t>real-world </a:t>
            </a:r>
            <a:r>
              <a:rPr lang="en-US" altLang="zh-CN" dirty="0"/>
              <a:t>traffic and send that traffic through a TLS terminator to a backend that simulates real-world </a:t>
            </a:r>
            <a:r>
              <a:rPr lang="en-US" altLang="zh-CN" dirty="0" smtClean="0"/>
              <a:t>responses.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subjected the TLS terminator to 5 minutes </a:t>
            </a:r>
            <a:r>
              <a:rPr lang="en-US" altLang="zh-CN" dirty="0" smtClean="0"/>
              <a:t>of 3000 </a:t>
            </a:r>
            <a:r>
              <a:rPr lang="en-US" altLang="zh-CN" dirty="0"/>
              <a:t>requests-per-second TLS-only </a:t>
            </a:r>
            <a:r>
              <a:rPr lang="en-US" altLang="zh-CN" dirty="0" smtClean="0"/>
              <a:t>traffic. </a:t>
            </a:r>
          </a:p>
          <a:p>
            <a:r>
              <a:rPr lang="zh-CN" altLang="en-US" dirty="0" smtClean="0"/>
              <a:t>记录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和内存占用率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9136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08585"/>
            <a:ext cx="5238138" cy="4176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08584"/>
            <a:ext cx="5214307" cy="41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5754"/>
            <a:ext cx="9469779" cy="68637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69779" y="2061567"/>
            <a:ext cx="2492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）在每种情况下</a:t>
            </a:r>
            <a:endParaRPr lang="en-US" altLang="zh-CN" dirty="0" smtClean="0"/>
          </a:p>
          <a:p>
            <a:r>
              <a:rPr lang="en-US" altLang="zh-CN" dirty="0" smtClean="0"/>
              <a:t>0-1ms</a:t>
            </a:r>
            <a:r>
              <a:rPr lang="zh-CN" altLang="en-US" dirty="0" smtClean="0"/>
              <a:t>请求都占最大</a:t>
            </a:r>
            <a:endParaRPr lang="en-US" altLang="zh-CN" dirty="0" smtClean="0"/>
          </a:p>
          <a:p>
            <a:r>
              <a:rPr lang="zh-CN" altLang="en-US" dirty="0" smtClean="0"/>
              <a:t>比重</a:t>
            </a:r>
            <a:r>
              <a:rPr lang="en-US" altLang="zh-CN" dirty="0" smtClean="0"/>
              <a:t>(&gt;=50)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）随着算法位数</a:t>
            </a:r>
            <a:endParaRPr lang="en-US" altLang="zh-CN" dirty="0" smtClean="0"/>
          </a:p>
          <a:p>
            <a:r>
              <a:rPr lang="zh-CN" altLang="en-US" dirty="0" smtClean="0"/>
              <a:t>上升会请求会增加延时</a:t>
            </a:r>
            <a:endParaRPr lang="en-US" altLang="zh-CN" dirty="0" smtClean="0"/>
          </a:p>
          <a:p>
            <a:r>
              <a:rPr lang="zh-CN" altLang="en-US" dirty="0" smtClean="0"/>
              <a:t>但是都小于</a:t>
            </a:r>
            <a:r>
              <a:rPr lang="en-US" altLang="zh-CN" dirty="0" smtClean="0"/>
              <a:t>32ms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97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9600" dirty="0" smtClean="0"/>
          </a:p>
          <a:p>
            <a:pPr marL="0" indent="0" algn="ctr">
              <a:buNone/>
            </a:pPr>
            <a:r>
              <a:rPr lang="zh-CN" altLang="en-US" sz="9600" dirty="0" smtClean="0"/>
              <a:t>完，谢谢！</a:t>
            </a:r>
            <a:endParaRPr lang="en-US" altLang="zh-CN" sz="9600" dirty="0" smtClean="0"/>
          </a:p>
        </p:txBody>
      </p:sp>
    </p:spTree>
    <p:extLst>
      <p:ext uri="{BB962C8B-B14F-4D97-AF65-F5344CB8AC3E}">
        <p14:creationId xmlns:p14="http://schemas.microsoft.com/office/powerpoint/2010/main" val="364325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背景资料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荷兰</a:t>
            </a:r>
            <a:r>
              <a:rPr lang="en-US" altLang="zh-CN" dirty="0" smtClean="0"/>
              <a:t>CA</a:t>
            </a:r>
            <a:r>
              <a:rPr lang="zh-CN" altLang="en-US" dirty="0" smtClean="0"/>
              <a:t>错发证书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2011 The Dutch certification authority </a:t>
            </a:r>
            <a:r>
              <a:rPr lang="en-US" altLang="zh-CN" dirty="0" err="1" smtClean="0"/>
              <a:t>DigiNotar</a:t>
            </a:r>
            <a:r>
              <a:rPr lang="en-US" altLang="zh-CN" dirty="0" smtClean="0"/>
              <a:t> had apparently issued certificates for </a:t>
            </a:r>
            <a:r>
              <a:rPr lang="en-US" altLang="zh-CN" i="1" dirty="0" smtClean="0"/>
              <a:t>google.com </a:t>
            </a:r>
            <a:r>
              <a:rPr lang="en-US" altLang="zh-CN" dirty="0" smtClean="0"/>
              <a:t>and other websites to entities not</a:t>
            </a:r>
            <a:br>
              <a:rPr lang="en-US" altLang="zh-CN" dirty="0" smtClean="0"/>
            </a:br>
            <a:r>
              <a:rPr lang="en-US" altLang="zh-CN" dirty="0" smtClean="0"/>
              <a:t>affiliated with the rightful owners of the domains</a:t>
            </a:r>
          </a:p>
          <a:p>
            <a:r>
              <a:rPr lang="en-US" altLang="zh-CN" dirty="0" smtClean="0"/>
              <a:t>2.</a:t>
            </a:r>
            <a:r>
              <a:rPr lang="en-US" altLang="zh-CN" dirty="0"/>
              <a:t> </a:t>
            </a:r>
            <a:r>
              <a:rPr lang="en-US" altLang="zh-CN" dirty="0" smtClean="0"/>
              <a:t>pose </a:t>
            </a:r>
            <a:r>
              <a:rPr lang="en-US" altLang="zh-CN" dirty="0"/>
              <a:t>as </a:t>
            </a:r>
            <a:r>
              <a:rPr lang="en-US" altLang="zh-CN" dirty="0" smtClean="0"/>
              <a:t>Google, eavesdrop </a:t>
            </a:r>
            <a:r>
              <a:rPr lang="en-US" altLang="zh-CN" dirty="0"/>
              <a:t>on the communication between users’ web browsers and the </a:t>
            </a:r>
            <a:r>
              <a:rPr lang="en-US" altLang="zh-CN" dirty="0" smtClean="0"/>
              <a:t>websites</a:t>
            </a:r>
          </a:p>
          <a:p>
            <a:r>
              <a:rPr lang="en-US" altLang="zh-CN" dirty="0" smtClean="0"/>
              <a:t>3. </a:t>
            </a:r>
            <a:r>
              <a:rPr lang="en-US" altLang="zh-CN" i="1" dirty="0" smtClean="0"/>
              <a:t>authentication cookies</a:t>
            </a:r>
            <a:r>
              <a:rPr lang="en-US" altLang="zh-CN" dirty="0"/>
              <a:t> </a:t>
            </a:r>
            <a:r>
              <a:rPr lang="en-US" altLang="zh-CN" dirty="0" smtClean="0"/>
              <a:t>may leaked out, meaning </a:t>
            </a:r>
            <a:r>
              <a:rPr lang="en-US" altLang="zh-CN" dirty="0"/>
              <a:t>that the </a:t>
            </a:r>
            <a:r>
              <a:rPr lang="en-US" altLang="zh-CN" dirty="0" smtClean="0"/>
              <a:t>man-in-the-middle attack at the user.</a:t>
            </a:r>
          </a:p>
        </p:txBody>
      </p:sp>
    </p:spTree>
    <p:extLst>
      <p:ext uri="{BB962C8B-B14F-4D97-AF65-F5344CB8AC3E}">
        <p14:creationId xmlns:p14="http://schemas.microsoft.com/office/powerpoint/2010/main" val="312846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800" y="1944878"/>
            <a:ext cx="7475751" cy="321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54814" y="2175641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现在的</a:t>
            </a:r>
            <a:r>
              <a:rPr lang="en-US" altLang="zh-CN" dirty="0" smtClean="0"/>
              <a:t>TLS</a:t>
            </a:r>
            <a:r>
              <a:rPr lang="zh-CN" altLang="en-US" dirty="0" smtClean="0"/>
              <a:t>认证一般只对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端进行认证，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2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敌手模型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Pry :</a:t>
            </a:r>
            <a:r>
              <a:rPr lang="zh-CN" altLang="en-US" dirty="0"/>
              <a:t>撬动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/>
              <a:t>撬开</a:t>
            </a:r>
            <a:r>
              <a:rPr lang="en-US" altLang="zh-CN" dirty="0"/>
              <a:t>TLS Session </a:t>
            </a:r>
            <a:r>
              <a:rPr lang="zh-CN" altLang="en-US" dirty="0"/>
              <a:t>提取敏感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</a:t>
            </a:r>
            <a:r>
              <a:rPr lang="en-US" altLang="zh-CN" dirty="0" smtClean="0"/>
              <a:t>TLS </a:t>
            </a:r>
            <a:r>
              <a:rPr lang="zh-CN" altLang="en-US" dirty="0" smtClean="0"/>
              <a:t>握手阶段或者实施</a:t>
            </a:r>
            <a:r>
              <a:rPr lang="en-US" altLang="zh-CN" dirty="0" smtClean="0"/>
              <a:t>MITM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eavesdropping 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两种</a:t>
            </a:r>
            <a:r>
              <a:rPr lang="zh-CN" altLang="en-US" dirty="0"/>
              <a:t>攻击者：</a:t>
            </a:r>
            <a:endParaRPr lang="en-US" altLang="zh-CN" dirty="0"/>
          </a:p>
          <a:p>
            <a:pPr lvl="1">
              <a:buAutoNum type="arabicParenBoth"/>
            </a:pPr>
            <a:r>
              <a:rPr lang="zh-CN" altLang="en-US" dirty="0"/>
              <a:t>在认证初始阶段使用</a:t>
            </a:r>
            <a:r>
              <a:rPr lang="en-US" altLang="zh-CN" dirty="0"/>
              <a:t>MITM</a:t>
            </a:r>
            <a:r>
              <a:rPr lang="zh-CN" altLang="en-US" dirty="0"/>
              <a:t>侵入，或者在网站数据库中偷取了用户的认证凭证</a:t>
            </a:r>
            <a:r>
              <a:rPr lang="en-US" altLang="zh-CN" dirty="0"/>
              <a:t>-----</a:t>
            </a:r>
            <a:r>
              <a:rPr lang="zh-CN" altLang="en-US" dirty="0"/>
              <a:t>太强了</a:t>
            </a:r>
            <a:endParaRPr lang="en-US" altLang="zh-CN" dirty="0"/>
          </a:p>
          <a:p>
            <a:pPr lvl="1">
              <a:buAutoNum type="arabicParenBoth"/>
            </a:pPr>
            <a:r>
              <a:rPr lang="zh-CN" altLang="en-US" dirty="0"/>
              <a:t>在认证初始化阶段（使用用户凭证</a:t>
            </a:r>
            <a:r>
              <a:rPr lang="en-US" altLang="zh-CN" dirty="0"/>
              <a:t>-&gt;</a:t>
            </a:r>
            <a:r>
              <a:rPr lang="zh-CN" altLang="en-US" dirty="0"/>
              <a:t>已认证了的令牌（</a:t>
            </a:r>
            <a:r>
              <a:rPr lang="en-US" altLang="zh-CN" dirty="0"/>
              <a:t>Authentication Token</a:t>
            </a:r>
            <a:r>
              <a:rPr lang="zh-CN" altLang="en-US" dirty="0" smtClean="0"/>
              <a:t>），第一次</a:t>
            </a:r>
            <a:r>
              <a:rPr lang="zh-CN" altLang="en-US" dirty="0"/>
              <a:t>访问某个</a:t>
            </a:r>
            <a:r>
              <a:rPr lang="zh-CN" altLang="en-US" dirty="0" smtClean="0"/>
              <a:t>网站的</a:t>
            </a:r>
            <a:r>
              <a:rPr lang="zh-CN" altLang="en-US" dirty="0"/>
              <a:t>时候）之后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实施</a:t>
            </a:r>
            <a:r>
              <a:rPr lang="en-US" altLang="zh-CN" dirty="0"/>
              <a:t>MITM</a:t>
            </a:r>
            <a:r>
              <a:rPr lang="zh-CN" altLang="en-US" dirty="0"/>
              <a:t>攻击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37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OBC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Origin-Bound Certificates</a:t>
            </a:r>
            <a:r>
              <a:rPr lang="zh-CN" altLang="en-US" dirty="0" smtClean="0"/>
              <a:t>。在用户（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）第一次访问网站时为每个网站建立一个自签名的证书（</a:t>
            </a:r>
            <a:r>
              <a:rPr lang="en-US" altLang="zh-CN" dirty="0" smtClean="0"/>
              <a:t>OBC</a:t>
            </a:r>
            <a:r>
              <a:rPr lang="zh-CN" altLang="en-US" dirty="0" smtClean="0"/>
              <a:t>）。将来用</a:t>
            </a:r>
            <a:r>
              <a:rPr lang="en-US" altLang="zh-CN" dirty="0" smtClean="0"/>
              <a:t>OBC</a:t>
            </a:r>
            <a:r>
              <a:rPr lang="zh-CN" altLang="en-US" dirty="0" smtClean="0"/>
              <a:t>证明对于某个特定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（网站）的</a:t>
            </a:r>
            <a:r>
              <a:rPr lang="en-US" altLang="zh-CN" dirty="0" smtClean="0"/>
              <a:t>TLS session </a:t>
            </a:r>
            <a:r>
              <a:rPr lang="zh-CN" altLang="en-US" dirty="0" smtClean="0"/>
              <a:t>都是来自（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）的。从而建立跨越多个</a:t>
            </a:r>
            <a:r>
              <a:rPr lang="en-US" altLang="zh-CN" dirty="0" smtClean="0"/>
              <a:t>TLS Session </a:t>
            </a:r>
            <a:r>
              <a:rPr lang="zh-CN" altLang="en-US" dirty="0" smtClean="0"/>
              <a:t>来建立持续的</a:t>
            </a:r>
            <a:r>
              <a:rPr lang="en-US" altLang="zh-CN" dirty="0" smtClean="0"/>
              <a:t>TLS channel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自签名的证书用来执行</a:t>
            </a:r>
            <a:r>
              <a:rPr lang="en-US" altLang="zh-CN" dirty="0" smtClean="0"/>
              <a:t>TLS </a:t>
            </a:r>
            <a:r>
              <a:rPr lang="zh-CN" altLang="en-US" dirty="0"/>
              <a:t> </a:t>
            </a:r>
            <a:r>
              <a:rPr lang="en-US" altLang="zh-CN" dirty="0" smtClean="0"/>
              <a:t>Client-</a:t>
            </a:r>
            <a:r>
              <a:rPr lang="en-US" altLang="zh-CN" dirty="0" err="1" smtClean="0"/>
              <a:t>Auth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对</a:t>
            </a:r>
            <a:r>
              <a:rPr lang="en-US" altLang="zh-CN" dirty="0" smtClean="0"/>
              <a:t>TLS</a:t>
            </a:r>
            <a:r>
              <a:rPr lang="zh-CN" altLang="en-US" dirty="0" smtClean="0"/>
              <a:t>的执行过程进行了轻微的修改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跨越多个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</a:t>
            </a:r>
            <a:r>
              <a:rPr lang="en-US" altLang="zh-CN" dirty="0"/>
              <a:t>	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08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本文的重点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关注</a:t>
            </a:r>
            <a:r>
              <a:rPr lang="en-US" altLang="zh-CN" dirty="0" smtClean="0"/>
              <a:t>TLS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层的协议</a:t>
            </a:r>
            <a:endParaRPr lang="en-US" altLang="zh-CN" dirty="0" smtClean="0"/>
          </a:p>
          <a:p>
            <a:r>
              <a:rPr lang="zh-CN" altLang="en-US" dirty="0" smtClean="0"/>
              <a:t>保护认证令牌（</a:t>
            </a:r>
            <a:r>
              <a:rPr lang="en-US" altLang="zh-CN" dirty="0"/>
              <a:t>authentication </a:t>
            </a:r>
            <a:r>
              <a:rPr lang="en-US" altLang="zh-CN" dirty="0" smtClean="0"/>
              <a:t>tokens</a:t>
            </a:r>
            <a:r>
              <a:rPr lang="zh-CN" altLang="en-US" dirty="0" smtClean="0"/>
              <a:t>），主要是</a:t>
            </a:r>
            <a:r>
              <a:rPr lang="en-US" altLang="zh-CN" dirty="0" smtClean="0"/>
              <a:t>Http Cookies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43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OBC</a:t>
            </a:r>
            <a:r>
              <a:rPr lang="zh-CN" altLang="en-US" dirty="0" smtClean="0"/>
              <a:t>证书包含什么内容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(1)  </a:t>
            </a:r>
            <a:r>
              <a:rPr lang="zh-CN" altLang="en-US" dirty="0" smtClean="0"/>
              <a:t>有什么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common and distinguished names set to “</a:t>
            </a:r>
            <a:r>
              <a:rPr lang="en-US" altLang="zh-CN" dirty="0" err="1" smtClean="0"/>
              <a:t>anonymous.invalid</a:t>
            </a:r>
            <a:r>
              <a:rPr lang="en-US" altLang="zh-CN" dirty="0" smtClean="0"/>
              <a:t>” 	and an X509 extension that specifies the origin for which </a:t>
            </a:r>
            <a:r>
              <a:rPr lang="en-US" altLang="zh-CN" dirty="0" err="1" smtClean="0"/>
              <a:t>theOBC</a:t>
            </a:r>
            <a:r>
              <a:rPr lang="en-US" altLang="zh-CN" dirty="0" smtClean="0"/>
              <a:t> was generated.</a:t>
            </a:r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(2) </a:t>
            </a:r>
            <a:r>
              <a:rPr lang="zh-CN" altLang="en-US" dirty="0" smtClean="0"/>
              <a:t>没有什么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User </a:t>
            </a:r>
            <a:r>
              <a:rPr lang="en-US" altLang="zh-CN" dirty="0" err="1" smtClean="0"/>
              <a:t>authtifying</a:t>
            </a:r>
            <a:r>
              <a:rPr lang="en-US" altLang="zh-CN" dirty="0" smtClean="0"/>
              <a:t> information(e.g. name or email)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482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TLS</a:t>
            </a:r>
            <a:r>
              <a:rPr lang="zh-CN" altLang="en-US" dirty="0" smtClean="0"/>
              <a:t>协议的改动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516" y="1690688"/>
            <a:ext cx="54998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4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1487</Words>
  <Application>Microsoft Office PowerPoint</Application>
  <PresentationFormat>宽屏</PresentationFormat>
  <Paragraphs>184</Paragraphs>
  <Slides>27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Cambria Math</vt:lpstr>
      <vt:lpstr>Office 主题</vt:lpstr>
      <vt:lpstr>Origin-Bound Certificates: A Fresh Approach to Strong Client Authentication for the Web  </vt:lpstr>
      <vt:lpstr>概要</vt:lpstr>
      <vt:lpstr>1. 背景资料—荷兰CA错发证书</vt:lpstr>
      <vt:lpstr>PowerPoint 演示文稿</vt:lpstr>
      <vt:lpstr>敌手模型</vt:lpstr>
      <vt:lpstr>2.1 什么是OBC</vt:lpstr>
      <vt:lpstr>本文的重点</vt:lpstr>
      <vt:lpstr>OBC证书包含什么内容?</vt:lpstr>
      <vt:lpstr>2.2 对TLS协议的改动</vt:lpstr>
      <vt:lpstr>2  OBCs (Origin-Bound Certificates)</vt:lpstr>
      <vt:lpstr> 对TLS协议的改动</vt:lpstr>
      <vt:lpstr>3 TLS-OBC和其它认证技术的结合</vt:lpstr>
      <vt:lpstr>2.3 Features</vt:lpstr>
      <vt:lpstr>传统的TLS Handshake MITM 攻击</vt:lpstr>
      <vt:lpstr>3.1 将Cookie 和OBC进行绑定</vt:lpstr>
      <vt:lpstr>3.1 将Cookie 和OBC进行绑定</vt:lpstr>
      <vt:lpstr> 3.1 将Cookie 和OBC进行绑定 </vt:lpstr>
      <vt:lpstr>4. Implementation-TLS Extension Support</vt:lpstr>
      <vt:lpstr>4. Implementation--Browser Modifications</vt:lpstr>
      <vt:lpstr>5. Performance Evaluation</vt:lpstr>
      <vt:lpstr>Chromium TLS-OBC Performance</vt:lpstr>
      <vt:lpstr>客户端测试数据</vt:lpstr>
      <vt:lpstr>结论：Client</vt:lpstr>
      <vt:lpstr>Server Perfomance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Origin-Bound Certificates: A Fresh Approach to Strong Client Authentication for the Web</dc:title>
  <dc:creator>nan zhou</dc:creator>
  <cp:lastModifiedBy>nan zhou</cp:lastModifiedBy>
  <cp:revision>219</cp:revision>
  <dcterms:created xsi:type="dcterms:W3CDTF">2014-10-30T00:55:35Z</dcterms:created>
  <dcterms:modified xsi:type="dcterms:W3CDTF">2014-10-31T03:20:40Z</dcterms:modified>
</cp:coreProperties>
</file>