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372" r:id="rId42"/>
    <p:sldId id="373" r:id="rId43"/>
    <p:sldId id="374" r:id="rId44"/>
    <p:sldId id="375" r:id="rId45"/>
    <p:sldId id="376" r:id="rId46"/>
    <p:sldId id="297" r:id="rId4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1600"/>
      </a:spcBef>
      <a:spcAft>
        <a:spcPts val="0"/>
      </a:spcAft>
      <a:buClrTx/>
      <a:buSzTx/>
      <a:buFontTx/>
      <a:buNone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914400" rtl="0" fontAlgn="auto" latinLnBrk="0" hangingPunct="0">
      <a:lnSpc>
        <a:spcPct val="120000"/>
      </a:lnSpc>
      <a:spcBef>
        <a:spcPts val="1600"/>
      </a:spcBef>
      <a:spcAft>
        <a:spcPts val="0"/>
      </a:spcAft>
      <a:buClrTx/>
      <a:buSzTx/>
      <a:buFontTx/>
      <a:buNone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914400" rtl="0" fontAlgn="auto" latinLnBrk="0" hangingPunct="0">
      <a:lnSpc>
        <a:spcPct val="120000"/>
      </a:lnSpc>
      <a:spcBef>
        <a:spcPts val="1600"/>
      </a:spcBef>
      <a:spcAft>
        <a:spcPts val="0"/>
      </a:spcAft>
      <a:buClrTx/>
      <a:buSzTx/>
      <a:buFontTx/>
      <a:buNone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914400" rtl="0" fontAlgn="auto" latinLnBrk="0" hangingPunct="0">
      <a:lnSpc>
        <a:spcPct val="120000"/>
      </a:lnSpc>
      <a:spcBef>
        <a:spcPts val="1600"/>
      </a:spcBef>
      <a:spcAft>
        <a:spcPts val="0"/>
      </a:spcAft>
      <a:buClrTx/>
      <a:buSzTx/>
      <a:buFontTx/>
      <a:buNone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914400" rtl="0" fontAlgn="auto" latinLnBrk="0" hangingPunct="0">
      <a:lnSpc>
        <a:spcPct val="120000"/>
      </a:lnSpc>
      <a:spcBef>
        <a:spcPts val="1600"/>
      </a:spcBef>
      <a:spcAft>
        <a:spcPts val="0"/>
      </a:spcAft>
      <a:buClrTx/>
      <a:buSzTx/>
      <a:buFontTx/>
      <a:buNone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2286000" algn="l" defTabSz="914400" rtl="0" fontAlgn="auto" latinLnBrk="0" hangingPunct="0">
      <a:lnSpc>
        <a:spcPct val="120000"/>
      </a:lnSpc>
      <a:spcBef>
        <a:spcPts val="1600"/>
      </a:spcBef>
      <a:spcAft>
        <a:spcPts val="0"/>
      </a:spcAft>
      <a:buClrTx/>
      <a:buSzTx/>
      <a:buFontTx/>
      <a:buNone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2743200" algn="l" defTabSz="914400" rtl="0" fontAlgn="auto" latinLnBrk="0" hangingPunct="0">
      <a:lnSpc>
        <a:spcPct val="120000"/>
      </a:lnSpc>
      <a:spcBef>
        <a:spcPts val="1600"/>
      </a:spcBef>
      <a:spcAft>
        <a:spcPts val="0"/>
      </a:spcAft>
      <a:buClrTx/>
      <a:buSzTx/>
      <a:buFontTx/>
      <a:buNone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3200400" algn="l" defTabSz="914400" rtl="0" fontAlgn="auto" latinLnBrk="0" hangingPunct="0">
      <a:lnSpc>
        <a:spcPct val="120000"/>
      </a:lnSpc>
      <a:spcBef>
        <a:spcPts val="1600"/>
      </a:spcBef>
      <a:spcAft>
        <a:spcPts val="0"/>
      </a:spcAft>
      <a:buClrTx/>
      <a:buSzTx/>
      <a:buFontTx/>
      <a:buNone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3657600" algn="l" defTabSz="914400" rtl="0" fontAlgn="auto" latinLnBrk="0" hangingPunct="0">
      <a:lnSpc>
        <a:spcPct val="120000"/>
      </a:lnSpc>
      <a:spcBef>
        <a:spcPts val="1600"/>
      </a:spcBef>
      <a:spcAft>
        <a:spcPts val="0"/>
      </a:spcAft>
      <a:buClrTx/>
      <a:buSzTx/>
      <a:buFontTx/>
      <a:buNone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50000"/>
  </p:normalViewPr>
  <p:slideViewPr>
    <p:cSldViewPr snapToGrid="0" snapToObjects="1">
      <p:cViewPr varScale="1">
        <p:scale>
          <a:sx n="51" d="100"/>
          <a:sy n="51" d="100"/>
        </p:scale>
        <p:origin x="116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 hasCustomPrompt="1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 hasCustomPrompt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 hasCustomPrompt="1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 hasCustomPrompt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 hasCustomPrompt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 hasCustomPrompt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9115" indent="-196215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Shape 84"/>
          <p:cNvSpPr>
            <a:spLocks noGrp="1"/>
          </p:cNvSpPr>
          <p:nvPr>
            <p:ph type="body" sz="quarter" idx="1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19913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23342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26771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30200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20000"/>
        </a:lnSpc>
        <a:spcBef>
          <a:spcPts val="500"/>
        </a:spcBef>
        <a:spcAft>
          <a:spcPts val="0"/>
        </a:spcAft>
        <a:buClrTx/>
        <a:buSzTx/>
        <a:buFontTx/>
        <a:buNone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20000"/>
        </a:lnSpc>
        <a:spcBef>
          <a:spcPts val="500"/>
        </a:spcBef>
        <a:spcAft>
          <a:spcPts val="0"/>
        </a:spcAft>
        <a:buClrTx/>
        <a:buSzTx/>
        <a:buFontTx/>
        <a:buNone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20000"/>
        </a:lnSpc>
        <a:spcBef>
          <a:spcPts val="500"/>
        </a:spcBef>
        <a:spcAft>
          <a:spcPts val="0"/>
        </a:spcAft>
        <a:buClrTx/>
        <a:buSzTx/>
        <a:buFontTx/>
        <a:buNone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20000"/>
        </a:lnSpc>
        <a:spcBef>
          <a:spcPts val="500"/>
        </a:spcBef>
        <a:spcAft>
          <a:spcPts val="0"/>
        </a:spcAft>
        <a:buClrTx/>
        <a:buSzTx/>
        <a:buFontTx/>
        <a:buNone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20000"/>
        </a:lnSpc>
        <a:spcBef>
          <a:spcPts val="500"/>
        </a:spcBef>
        <a:spcAft>
          <a:spcPts val="0"/>
        </a:spcAft>
        <a:buClrTx/>
        <a:buSzTx/>
        <a:buFontTx/>
        <a:buNone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20000"/>
        </a:lnSpc>
        <a:spcBef>
          <a:spcPts val="500"/>
        </a:spcBef>
        <a:spcAft>
          <a:spcPts val="0"/>
        </a:spcAft>
        <a:buClrTx/>
        <a:buSzTx/>
        <a:buFontTx/>
        <a:buNone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20000"/>
        </a:lnSpc>
        <a:spcBef>
          <a:spcPts val="500"/>
        </a:spcBef>
        <a:spcAft>
          <a:spcPts val="0"/>
        </a:spcAft>
        <a:buClrTx/>
        <a:buSzTx/>
        <a:buFontTx/>
        <a:buNone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20000"/>
        </a:lnSpc>
        <a:spcBef>
          <a:spcPts val="500"/>
        </a:spcBef>
        <a:spcAft>
          <a:spcPts val="0"/>
        </a:spcAft>
        <a:buClrTx/>
        <a:buSzTx/>
        <a:buFontTx/>
        <a:buNone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20000"/>
        </a:lnSpc>
        <a:spcBef>
          <a:spcPts val="500"/>
        </a:spcBef>
        <a:spcAft>
          <a:spcPts val="0"/>
        </a:spcAft>
        <a:buClrTx/>
        <a:buSzTx/>
        <a:buFontTx/>
        <a:buNone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C++程序设计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Lecture 4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xfrm>
            <a:off x="8354059" y="6432121"/>
            <a:ext cx="16129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447800" y="1752600"/>
            <a:ext cx="5867400" cy="21229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900"/>
              </a:spcBef>
              <a:defRPr sz="32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输出： </a:t>
            </a:r>
            <a:r>
              <a:t>* * * * * * * * * * *</a:t>
            </a:r>
          </a:p>
          <a:p>
            <a:pPr>
              <a:lnSpc>
                <a:spcPct val="110000"/>
              </a:lnSpc>
              <a:spcBef>
                <a:spcPts val="1900"/>
              </a:spcBef>
              <a:defRPr sz="32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         How do you do!</a:t>
            </a:r>
          </a:p>
          <a:p>
            <a:pPr>
              <a:lnSpc>
                <a:spcPct val="110000"/>
              </a:lnSpc>
              <a:spcBef>
                <a:spcPts val="1900"/>
              </a:spcBef>
              <a:defRPr sz="32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       * * * * * * * * * * *       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xfrm>
            <a:off x="8303216" y="6432121"/>
            <a:ext cx="212134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0" y="228599"/>
            <a:ext cx="9144000" cy="6566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2100"/>
              </a:spcBef>
              <a:defRPr sz="3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二、有参函数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0" y="1066800"/>
            <a:ext cx="9144000" cy="2307600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30000"/>
              </a:lnSpc>
              <a:spcBef>
                <a:spcPts val="2100"/>
              </a:spcBef>
              <a:defRPr sz="36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主调函数和被调函数之间有数据传递</a:t>
            </a:r>
            <a:r>
              <a:rPr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。主调函数可以将参数传递给被调函数，被调函数中的结果也可以带回主调函数。</a:t>
            </a:r>
            <a:endParaRPr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228600" y="4114800"/>
            <a:ext cx="8915400" cy="1656521"/>
          </a:xfrm>
          <a:prstGeom prst="rect">
            <a:avLst/>
          </a:prstGeom>
          <a:ln w="12700">
            <a:solidFill>
              <a:srgbClr val="44546A"/>
            </a:solidFill>
            <a:miter/>
          </a:ln>
        </p:spPr>
        <p:txBody>
          <a:bodyPr lIns="18000" tIns="18000" rIns="18000" bIns="18000">
            <a:spAutoFit/>
          </a:bodyPr>
          <a:lstStyle/>
          <a:p>
            <a:pPr algn="ctr">
              <a:lnSpc>
                <a:spcPct val="110000"/>
              </a:lnSpc>
              <a:spcBef>
                <a:spcPts val="2100"/>
              </a:spcBef>
              <a:defRPr sz="36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类型说明      函数名（</a:t>
            </a:r>
            <a:r>
              <a:rPr b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形式参数列表说明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）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100"/>
              </a:spcBef>
              <a:defRPr sz="36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       ｛   函数体   ｝  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1" animBg="1" advAuto="0"/>
      <p:bldP spid="216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133600" y="304800"/>
            <a:ext cx="4648200" cy="2757998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90000"/>
              </a:lnSpc>
              <a:spcBef>
                <a:spcPts val="11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int  max (int x,int y)</a:t>
            </a:r>
          </a:p>
          <a:p>
            <a:pPr>
              <a:lnSpc>
                <a:spcPct val="90000"/>
              </a:lnSpc>
              <a:spcBef>
                <a:spcPts val="11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int  z;</a:t>
            </a:r>
          </a:p>
          <a:p>
            <a:pPr>
              <a:lnSpc>
                <a:spcPct val="90000"/>
              </a:lnSpc>
              <a:spcBef>
                <a:spcPts val="11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z=(x&gt;y)? x : y ;</a:t>
            </a:r>
          </a:p>
          <a:p>
            <a:pPr>
              <a:lnSpc>
                <a:spcPct val="90000"/>
              </a:lnSpc>
              <a:spcBef>
                <a:spcPts val="11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return  z;</a:t>
            </a:r>
          </a:p>
          <a:p>
            <a:pPr>
              <a:lnSpc>
                <a:spcPct val="90000"/>
              </a:lnSpc>
              <a:spcBef>
                <a:spcPts val="11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  </a:t>
            </a:r>
          </a:p>
        </p:txBody>
      </p:sp>
      <p:sp>
        <p:nvSpPr>
          <p:cNvPr id="220" name="Shape 220"/>
          <p:cNvSpPr/>
          <p:nvPr/>
        </p:nvSpPr>
        <p:spPr>
          <a:xfrm>
            <a:off x="381000" y="2886075"/>
            <a:ext cx="6400800" cy="378157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1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main (void )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 int   a,b,c;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cin&gt;&gt;a&gt;&gt;b;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c=</a:t>
            </a:r>
            <a:r>
              <a:rPr>
                <a:solidFill>
                  <a:srgbClr val="0000CC"/>
                </a:solidFill>
              </a:rPr>
              <a:t>max (a , b)</a:t>
            </a:r>
            <a:r>
              <a:t> ;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cout&lt;&lt;“The max is”&lt;&lt; c&lt;&lt;endl;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  </a:t>
            </a:r>
          </a:p>
        </p:txBody>
      </p:sp>
      <p:grpSp>
        <p:nvGrpSpPr>
          <p:cNvPr id="223" name="Group 223"/>
          <p:cNvGrpSpPr/>
          <p:nvPr/>
        </p:nvGrpSpPr>
        <p:grpSpPr>
          <a:xfrm>
            <a:off x="3370234" y="2819400"/>
            <a:ext cx="2192366" cy="609600"/>
            <a:chOff x="0" y="0"/>
            <a:chExt cx="2192365" cy="609600"/>
          </a:xfrm>
        </p:grpSpPr>
        <p:sp>
          <p:nvSpPr>
            <p:cNvPr id="221" name="Shape 221"/>
            <p:cNvSpPr/>
            <p:nvPr/>
          </p:nvSpPr>
          <p:spPr>
            <a:xfrm>
              <a:off x="0" y="0"/>
              <a:ext cx="2192366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82" y="3600"/>
                  </a:moveTo>
                  <a:cubicBezTo>
                    <a:pt x="3582" y="1612"/>
                    <a:pt x="4030" y="0"/>
                    <a:pt x="4583" y="0"/>
                  </a:cubicBezTo>
                  <a:lnTo>
                    <a:pt x="6585" y="0"/>
                  </a:lnTo>
                  <a:lnTo>
                    <a:pt x="20599" y="0"/>
                  </a:lnTo>
                  <a:cubicBezTo>
                    <a:pt x="21152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52" y="21600"/>
                    <a:pt x="20599" y="21600"/>
                  </a:cubicBezTo>
                  <a:lnTo>
                    <a:pt x="4583" y="21600"/>
                  </a:lnTo>
                  <a:cubicBezTo>
                    <a:pt x="4030" y="21600"/>
                    <a:pt x="3582" y="19988"/>
                    <a:pt x="3582" y="18000"/>
                  </a:cubicBezTo>
                  <a:lnTo>
                    <a:pt x="3582" y="18000"/>
                  </a:lnTo>
                  <a:lnTo>
                    <a:pt x="0" y="16369"/>
                  </a:lnTo>
                  <a:lnTo>
                    <a:pt x="3582" y="12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93322" y="29757"/>
              <a:ext cx="1769286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主调函数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26" name="Group 226"/>
          <p:cNvGrpSpPr/>
          <p:nvPr/>
        </p:nvGrpSpPr>
        <p:grpSpPr>
          <a:xfrm>
            <a:off x="3048000" y="4419600"/>
            <a:ext cx="1828800" cy="735005"/>
            <a:chOff x="0" y="0"/>
            <a:chExt cx="1828800" cy="735004"/>
          </a:xfrm>
        </p:grpSpPr>
        <p:sp>
          <p:nvSpPr>
            <p:cNvPr id="224" name="Shape 224"/>
            <p:cNvSpPr/>
            <p:nvPr/>
          </p:nvSpPr>
          <p:spPr>
            <a:xfrm>
              <a:off x="0" y="0"/>
              <a:ext cx="1828800" cy="735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13"/>
                  </a:moveTo>
                  <a:cubicBezTo>
                    <a:pt x="0" y="1170"/>
                    <a:pt x="470" y="0"/>
                    <a:pt x="1050" y="0"/>
                  </a:cubicBezTo>
                  <a:lnTo>
                    <a:pt x="3600" y="0"/>
                  </a:lnTo>
                  <a:lnTo>
                    <a:pt x="20550" y="0"/>
                  </a:lnTo>
                  <a:cubicBezTo>
                    <a:pt x="21130" y="0"/>
                    <a:pt x="21600" y="1170"/>
                    <a:pt x="21600" y="2613"/>
                  </a:cubicBezTo>
                  <a:lnTo>
                    <a:pt x="21600" y="13063"/>
                  </a:lnTo>
                  <a:cubicBezTo>
                    <a:pt x="21600" y="14506"/>
                    <a:pt x="21130" y="15675"/>
                    <a:pt x="20550" y="15675"/>
                  </a:cubicBezTo>
                  <a:lnTo>
                    <a:pt x="9000" y="15675"/>
                  </a:lnTo>
                  <a:lnTo>
                    <a:pt x="2794" y="21600"/>
                  </a:lnTo>
                  <a:lnTo>
                    <a:pt x="3600" y="15675"/>
                  </a:lnTo>
                  <a:lnTo>
                    <a:pt x="1050" y="15675"/>
                  </a:lnTo>
                  <a:cubicBezTo>
                    <a:pt x="470" y="15675"/>
                    <a:pt x="0" y="14506"/>
                    <a:pt x="0" y="13063"/>
                  </a:cubicBezTo>
                  <a:lnTo>
                    <a:pt x="0" y="13063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225" name="Shape 225"/>
            <p:cNvSpPr/>
            <p:nvPr/>
          </p:nvSpPr>
          <p:spPr>
            <a:xfrm>
              <a:off x="26037" y="26038"/>
              <a:ext cx="1776726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调用函数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29" name="Group 229"/>
          <p:cNvGrpSpPr/>
          <p:nvPr/>
        </p:nvGrpSpPr>
        <p:grpSpPr>
          <a:xfrm>
            <a:off x="-1" y="304800"/>
            <a:ext cx="2070117" cy="555638"/>
            <a:chOff x="0" y="0"/>
            <a:chExt cx="2070115" cy="555637"/>
          </a:xfrm>
        </p:grpSpPr>
        <p:sp>
          <p:nvSpPr>
            <p:cNvPr id="227" name="Shape 227"/>
            <p:cNvSpPr/>
            <p:nvPr/>
          </p:nvSpPr>
          <p:spPr>
            <a:xfrm>
              <a:off x="0" y="0"/>
              <a:ext cx="2070116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15" y="0"/>
                    <a:pt x="928" y="0"/>
                  </a:cubicBezTo>
                  <a:lnTo>
                    <a:pt x="9740" y="0"/>
                  </a:lnTo>
                  <a:lnTo>
                    <a:pt x="15769" y="0"/>
                  </a:lnTo>
                  <a:cubicBezTo>
                    <a:pt x="16282" y="0"/>
                    <a:pt x="16697" y="1612"/>
                    <a:pt x="16697" y="3600"/>
                  </a:cubicBezTo>
                  <a:lnTo>
                    <a:pt x="16697" y="3600"/>
                  </a:lnTo>
                  <a:lnTo>
                    <a:pt x="21600" y="8614"/>
                  </a:lnTo>
                  <a:lnTo>
                    <a:pt x="16697" y="9000"/>
                  </a:lnTo>
                  <a:lnTo>
                    <a:pt x="16697" y="18000"/>
                  </a:lnTo>
                  <a:cubicBezTo>
                    <a:pt x="16697" y="19988"/>
                    <a:pt x="16282" y="21600"/>
                    <a:pt x="15769" y="21600"/>
                  </a:cubicBezTo>
                  <a:lnTo>
                    <a:pt x="928" y="21600"/>
                  </a:lnTo>
                  <a:cubicBezTo>
                    <a:pt x="415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>
              <a:off x="26038" y="26037"/>
              <a:ext cx="1548125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函数类型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32" name="Group 232"/>
          <p:cNvGrpSpPr/>
          <p:nvPr/>
        </p:nvGrpSpPr>
        <p:grpSpPr>
          <a:xfrm>
            <a:off x="3602056" y="781056"/>
            <a:ext cx="1808144" cy="612782"/>
            <a:chOff x="0" y="0"/>
            <a:chExt cx="1808143" cy="612781"/>
          </a:xfrm>
        </p:grpSpPr>
        <p:sp>
          <p:nvSpPr>
            <p:cNvPr id="230" name="Shape 230"/>
            <p:cNvSpPr/>
            <p:nvPr/>
          </p:nvSpPr>
          <p:spPr>
            <a:xfrm>
              <a:off x="0" y="0"/>
              <a:ext cx="1808144" cy="590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05" y="5342"/>
                  </a:moveTo>
                  <a:cubicBezTo>
                    <a:pt x="4305" y="3546"/>
                    <a:pt x="4780" y="2090"/>
                    <a:pt x="5367" y="2090"/>
                  </a:cubicBezTo>
                  <a:lnTo>
                    <a:pt x="7187" y="2090"/>
                  </a:lnTo>
                  <a:lnTo>
                    <a:pt x="20538" y="2090"/>
                  </a:lnTo>
                  <a:cubicBezTo>
                    <a:pt x="21125" y="2090"/>
                    <a:pt x="21600" y="3546"/>
                    <a:pt x="21600" y="5342"/>
                  </a:cubicBezTo>
                  <a:lnTo>
                    <a:pt x="21600" y="5342"/>
                  </a:lnTo>
                  <a:lnTo>
                    <a:pt x="21600" y="18348"/>
                  </a:lnTo>
                  <a:cubicBezTo>
                    <a:pt x="21600" y="20144"/>
                    <a:pt x="21125" y="21600"/>
                    <a:pt x="20538" y="21600"/>
                  </a:cubicBezTo>
                  <a:lnTo>
                    <a:pt x="5367" y="21600"/>
                  </a:lnTo>
                  <a:cubicBezTo>
                    <a:pt x="4780" y="21600"/>
                    <a:pt x="4305" y="20144"/>
                    <a:pt x="4305" y="18348"/>
                  </a:cubicBezTo>
                  <a:lnTo>
                    <a:pt x="4305" y="10219"/>
                  </a:lnTo>
                  <a:lnTo>
                    <a:pt x="0" y="0"/>
                  </a:lnTo>
                  <a:lnTo>
                    <a:pt x="4305" y="5342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231" name="Shape 231"/>
            <p:cNvSpPr/>
            <p:nvPr/>
          </p:nvSpPr>
          <p:spPr>
            <a:xfrm>
              <a:off x="386381" y="83181"/>
              <a:ext cx="1395725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函数名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35" name="Group 235"/>
          <p:cNvGrpSpPr/>
          <p:nvPr/>
        </p:nvGrpSpPr>
        <p:grpSpPr>
          <a:xfrm>
            <a:off x="381000" y="1447800"/>
            <a:ext cx="2071692" cy="555638"/>
            <a:chOff x="0" y="0"/>
            <a:chExt cx="2071691" cy="555637"/>
          </a:xfrm>
        </p:grpSpPr>
        <p:sp>
          <p:nvSpPr>
            <p:cNvPr id="233" name="Shape 233"/>
            <p:cNvSpPr/>
            <p:nvPr/>
          </p:nvSpPr>
          <p:spPr>
            <a:xfrm>
              <a:off x="0" y="0"/>
              <a:ext cx="2071692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15" y="0"/>
                    <a:pt x="927" y="0"/>
                  </a:cubicBezTo>
                  <a:lnTo>
                    <a:pt x="8342" y="0"/>
                  </a:lnTo>
                  <a:lnTo>
                    <a:pt x="13374" y="0"/>
                  </a:lnTo>
                  <a:cubicBezTo>
                    <a:pt x="13886" y="0"/>
                    <a:pt x="14301" y="1612"/>
                    <a:pt x="14301" y="3600"/>
                  </a:cubicBezTo>
                  <a:lnTo>
                    <a:pt x="14301" y="12600"/>
                  </a:lnTo>
                  <a:lnTo>
                    <a:pt x="21600" y="15879"/>
                  </a:lnTo>
                  <a:lnTo>
                    <a:pt x="14301" y="18000"/>
                  </a:lnTo>
                  <a:lnTo>
                    <a:pt x="14301" y="18000"/>
                  </a:lnTo>
                  <a:cubicBezTo>
                    <a:pt x="14301" y="19988"/>
                    <a:pt x="13886" y="21600"/>
                    <a:pt x="13374" y="21600"/>
                  </a:cubicBezTo>
                  <a:lnTo>
                    <a:pt x="927" y="21600"/>
                  </a:lnTo>
                  <a:cubicBezTo>
                    <a:pt x="415" y="21600"/>
                    <a:pt x="0" y="19988"/>
                    <a:pt x="0" y="18000"/>
                  </a:cubicBezTo>
                  <a:lnTo>
                    <a:pt x="0" y="180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234" name="Shape 234"/>
            <p:cNvSpPr/>
            <p:nvPr/>
          </p:nvSpPr>
          <p:spPr>
            <a:xfrm>
              <a:off x="26037" y="26037"/>
              <a:ext cx="1319525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函数体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38" name="Group 238"/>
          <p:cNvGrpSpPr/>
          <p:nvPr/>
        </p:nvGrpSpPr>
        <p:grpSpPr>
          <a:xfrm>
            <a:off x="5592733" y="0"/>
            <a:ext cx="2484467" cy="611186"/>
            <a:chOff x="0" y="0"/>
            <a:chExt cx="2484466" cy="611185"/>
          </a:xfrm>
        </p:grpSpPr>
        <p:sp>
          <p:nvSpPr>
            <p:cNvPr id="236" name="Shape 236"/>
            <p:cNvSpPr/>
            <p:nvPr/>
          </p:nvSpPr>
          <p:spPr>
            <a:xfrm>
              <a:off x="0" y="0"/>
              <a:ext cx="2484467" cy="611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3" y="3142"/>
                  </a:moveTo>
                  <a:cubicBezTo>
                    <a:pt x="1063" y="1407"/>
                    <a:pt x="1409" y="0"/>
                    <a:pt x="1836" y="0"/>
                  </a:cubicBezTo>
                  <a:lnTo>
                    <a:pt x="4486" y="0"/>
                  </a:lnTo>
                  <a:lnTo>
                    <a:pt x="20827" y="0"/>
                  </a:lnTo>
                  <a:cubicBezTo>
                    <a:pt x="21254" y="0"/>
                    <a:pt x="21600" y="1407"/>
                    <a:pt x="21600" y="3142"/>
                  </a:cubicBezTo>
                  <a:lnTo>
                    <a:pt x="21600" y="15709"/>
                  </a:lnTo>
                  <a:cubicBezTo>
                    <a:pt x="21600" y="17444"/>
                    <a:pt x="21254" y="18851"/>
                    <a:pt x="20827" y="18851"/>
                  </a:cubicBezTo>
                  <a:lnTo>
                    <a:pt x="9620" y="18851"/>
                  </a:lnTo>
                  <a:lnTo>
                    <a:pt x="0" y="21600"/>
                  </a:lnTo>
                  <a:lnTo>
                    <a:pt x="4486" y="18851"/>
                  </a:lnTo>
                  <a:lnTo>
                    <a:pt x="1836" y="18851"/>
                  </a:lnTo>
                  <a:cubicBezTo>
                    <a:pt x="1409" y="18851"/>
                    <a:pt x="1063" y="17444"/>
                    <a:pt x="1063" y="15709"/>
                  </a:cubicBezTo>
                  <a:lnTo>
                    <a:pt x="1063" y="15709"/>
                  </a:lnTo>
                  <a:lnTo>
                    <a:pt x="1063" y="10996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48304" y="26037"/>
              <a:ext cx="2310126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形参列表说明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41" name="Group 241"/>
          <p:cNvGrpSpPr/>
          <p:nvPr/>
        </p:nvGrpSpPr>
        <p:grpSpPr>
          <a:xfrm>
            <a:off x="4262399" y="1981200"/>
            <a:ext cx="1833602" cy="555638"/>
            <a:chOff x="0" y="0"/>
            <a:chExt cx="1833601" cy="555637"/>
          </a:xfrm>
        </p:grpSpPr>
        <p:sp>
          <p:nvSpPr>
            <p:cNvPr id="239" name="Shape 239"/>
            <p:cNvSpPr/>
            <p:nvPr/>
          </p:nvSpPr>
          <p:spPr>
            <a:xfrm>
              <a:off x="0" y="0"/>
              <a:ext cx="1833602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47" y="3600"/>
                  </a:moveTo>
                  <a:cubicBezTo>
                    <a:pt x="3647" y="1612"/>
                    <a:pt x="4116" y="0"/>
                    <a:pt x="4694" y="0"/>
                  </a:cubicBezTo>
                  <a:lnTo>
                    <a:pt x="6639" y="0"/>
                  </a:lnTo>
                  <a:lnTo>
                    <a:pt x="20553" y="0"/>
                  </a:lnTo>
                  <a:cubicBezTo>
                    <a:pt x="2113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31" y="21600"/>
                    <a:pt x="20553" y="21600"/>
                  </a:cubicBezTo>
                  <a:lnTo>
                    <a:pt x="4694" y="21600"/>
                  </a:lnTo>
                  <a:cubicBezTo>
                    <a:pt x="4116" y="21600"/>
                    <a:pt x="3647" y="19988"/>
                    <a:pt x="3647" y="18000"/>
                  </a:cubicBezTo>
                  <a:lnTo>
                    <a:pt x="3647" y="18000"/>
                  </a:lnTo>
                  <a:lnTo>
                    <a:pt x="0" y="13757"/>
                  </a:lnTo>
                  <a:lnTo>
                    <a:pt x="3647" y="12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240" name="Shape 240"/>
            <p:cNvSpPr/>
            <p:nvPr/>
          </p:nvSpPr>
          <p:spPr>
            <a:xfrm>
              <a:off x="335639" y="26037"/>
              <a:ext cx="1471925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函数值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44" name="Group 244"/>
          <p:cNvGrpSpPr/>
          <p:nvPr/>
        </p:nvGrpSpPr>
        <p:grpSpPr>
          <a:xfrm>
            <a:off x="869474" y="5410199"/>
            <a:ext cx="1492727" cy="381002"/>
            <a:chOff x="0" y="0"/>
            <a:chExt cx="1492725" cy="381000"/>
          </a:xfrm>
        </p:grpSpPr>
        <p:sp>
          <p:nvSpPr>
            <p:cNvPr id="242" name="Shape 242"/>
            <p:cNvSpPr/>
            <p:nvPr/>
          </p:nvSpPr>
          <p:spPr>
            <a:xfrm rot="10800000">
              <a:off x="-1" y="0"/>
              <a:ext cx="1492727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42" y="21600"/>
                  </a:moveTo>
                  <a:lnTo>
                    <a:pt x="12779" y="14490"/>
                  </a:lnTo>
                  <a:lnTo>
                    <a:pt x="15789" y="14490"/>
                  </a:lnTo>
                  <a:lnTo>
                    <a:pt x="15789" y="14490"/>
                  </a:lnTo>
                  <a:cubicBezTo>
                    <a:pt x="14652" y="5813"/>
                    <a:pt x="11575" y="0"/>
                    <a:pt x="8121" y="0"/>
                  </a:cubicBezTo>
                  <a:lnTo>
                    <a:pt x="10922" y="0"/>
                  </a:lnTo>
                  <a:cubicBezTo>
                    <a:pt x="14377" y="0"/>
                    <a:pt x="17453" y="5813"/>
                    <a:pt x="18590" y="14490"/>
                  </a:cubicBezTo>
                  <a:lnTo>
                    <a:pt x="21600" y="14490"/>
                  </a:lnTo>
                  <a:close/>
                  <a:moveTo>
                    <a:pt x="9521" y="324"/>
                  </a:moveTo>
                  <a:lnTo>
                    <a:pt x="9521" y="324"/>
                  </a:lnTo>
                  <a:cubicBezTo>
                    <a:pt x="5636" y="2134"/>
                    <a:pt x="2801" y="11108"/>
                    <a:pt x="2801" y="21600"/>
                  </a:cubicBezTo>
                  <a:lnTo>
                    <a:pt x="0" y="21600"/>
                  </a:lnTo>
                  <a:cubicBezTo>
                    <a:pt x="0" y="9671"/>
                    <a:pt x="3636" y="0"/>
                    <a:pt x="8121" y="0"/>
                  </a:cubicBezTo>
                  <a:cubicBezTo>
                    <a:pt x="8590" y="0"/>
                    <a:pt x="9059" y="108"/>
                    <a:pt x="9521" y="324"/>
                  </a:cubicBez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243" name="Shape 243"/>
            <p:cNvSpPr/>
            <p:nvPr/>
          </p:nvSpPr>
          <p:spPr>
            <a:xfrm rot="10800000">
              <a:off x="834723" y="0"/>
              <a:ext cx="658002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24"/>
                  </a:moveTo>
                  <a:lnTo>
                    <a:pt x="21600" y="324"/>
                  </a:lnTo>
                  <a:cubicBezTo>
                    <a:pt x="12786" y="2134"/>
                    <a:pt x="6355" y="11108"/>
                    <a:pt x="6355" y="21600"/>
                  </a:cubicBezTo>
                  <a:lnTo>
                    <a:pt x="0" y="21600"/>
                  </a:lnTo>
                  <a:cubicBezTo>
                    <a:pt x="0" y="9671"/>
                    <a:pt x="8248" y="0"/>
                    <a:pt x="18422" y="0"/>
                  </a:cubicBezTo>
                  <a:cubicBezTo>
                    <a:pt x="19488" y="0"/>
                    <a:pt x="20551" y="108"/>
                    <a:pt x="21600" y="32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</p:grpSp>
      <p:grpSp>
        <p:nvGrpSpPr>
          <p:cNvPr id="247" name="Group 247"/>
          <p:cNvGrpSpPr/>
          <p:nvPr/>
        </p:nvGrpSpPr>
        <p:grpSpPr>
          <a:xfrm>
            <a:off x="2998781" y="5181600"/>
            <a:ext cx="2259019" cy="555638"/>
            <a:chOff x="0" y="0"/>
            <a:chExt cx="2259018" cy="555637"/>
          </a:xfrm>
        </p:grpSpPr>
        <p:sp>
          <p:nvSpPr>
            <p:cNvPr id="245" name="Shape 245"/>
            <p:cNvSpPr/>
            <p:nvPr/>
          </p:nvSpPr>
          <p:spPr>
            <a:xfrm>
              <a:off x="0" y="0"/>
              <a:ext cx="2259019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99" y="3600"/>
                  </a:moveTo>
                  <a:cubicBezTo>
                    <a:pt x="6299" y="1612"/>
                    <a:pt x="6680" y="0"/>
                    <a:pt x="7149" y="0"/>
                  </a:cubicBezTo>
                  <a:lnTo>
                    <a:pt x="8850" y="0"/>
                  </a:lnTo>
                  <a:lnTo>
                    <a:pt x="20750" y="0"/>
                  </a:lnTo>
                  <a:cubicBezTo>
                    <a:pt x="21219" y="0"/>
                    <a:pt x="21600" y="1612"/>
                    <a:pt x="21600" y="3600"/>
                  </a:cubicBezTo>
                  <a:lnTo>
                    <a:pt x="21600" y="3600"/>
                  </a:lnTo>
                  <a:lnTo>
                    <a:pt x="21600" y="18000"/>
                  </a:lnTo>
                  <a:cubicBezTo>
                    <a:pt x="21600" y="19988"/>
                    <a:pt x="21219" y="21600"/>
                    <a:pt x="20750" y="21600"/>
                  </a:cubicBezTo>
                  <a:lnTo>
                    <a:pt x="7149" y="21600"/>
                  </a:lnTo>
                  <a:cubicBezTo>
                    <a:pt x="6680" y="21600"/>
                    <a:pt x="6299" y="19988"/>
                    <a:pt x="6299" y="18000"/>
                  </a:cubicBezTo>
                  <a:lnTo>
                    <a:pt x="6299" y="9000"/>
                  </a:lnTo>
                  <a:lnTo>
                    <a:pt x="0" y="10671"/>
                  </a:lnTo>
                  <a:lnTo>
                    <a:pt x="6299" y="3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246" name="Shape 246"/>
            <p:cNvSpPr/>
            <p:nvPr/>
          </p:nvSpPr>
          <p:spPr>
            <a:xfrm>
              <a:off x="684856" y="26037"/>
              <a:ext cx="1548125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实际参数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48" name="Shape 248"/>
          <p:cNvSpPr/>
          <p:nvPr/>
        </p:nvSpPr>
        <p:spPr>
          <a:xfrm>
            <a:off x="5638800" y="2971800"/>
            <a:ext cx="3276600" cy="2783444"/>
          </a:xfrm>
          <a:prstGeom prst="rect">
            <a:avLst/>
          </a:prstGeom>
          <a:ln w="28575">
            <a:solidFill>
              <a:srgbClr val="000099"/>
            </a:solidFill>
            <a:miter/>
          </a:ln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将实际值</a:t>
            </a:r>
            <a:r>
              <a:rPr>
                <a:solidFill>
                  <a:srgbClr val="000099"/>
                </a:solidFill>
              </a:rPr>
              <a:t>a,b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传给被调函数的参数</a:t>
            </a:r>
            <a:r>
              <a:rPr>
                <a:solidFill>
                  <a:srgbClr val="FF0000"/>
                </a:solidFill>
              </a:rPr>
              <a:t>x,y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，计算后得到函数值</a:t>
            </a:r>
            <a:r>
              <a:rPr>
                <a:solidFill>
                  <a:srgbClr val="FF0000"/>
                </a:solidFill>
              </a:rPr>
              <a:t>z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返回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1" animBg="1" advAuto="0"/>
      <p:bldP spid="223" grpId="2" animBg="1" advAuto="0"/>
      <p:bldP spid="226" grpId="3" animBg="1" advAuto="0"/>
      <p:bldP spid="229" grpId="5" animBg="1" advAuto="0"/>
      <p:bldP spid="232" grpId="6" animBg="1" advAuto="0"/>
      <p:bldP spid="235" grpId="8" animBg="1" advAuto="0"/>
      <p:bldP spid="238" grpId="7" animBg="1" advAuto="0"/>
      <p:bldP spid="241" grpId="9" animBg="1" advAuto="0"/>
      <p:bldP spid="244" grpId="10" animBg="1" advAuto="0"/>
      <p:bldP spid="247" grpId="4" animBg="1" advAuto="0"/>
      <p:bldP spid="248" grpId="1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304800" y="152400"/>
            <a:ext cx="4648200" cy="2757998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90000"/>
              </a:lnSpc>
              <a:spcBef>
                <a:spcPts val="11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int  max (int x,int y)</a:t>
            </a:r>
          </a:p>
          <a:p>
            <a:pPr>
              <a:lnSpc>
                <a:spcPct val="90000"/>
              </a:lnSpc>
              <a:spcBef>
                <a:spcPts val="11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int  z;</a:t>
            </a:r>
          </a:p>
          <a:p>
            <a:pPr>
              <a:lnSpc>
                <a:spcPct val="90000"/>
              </a:lnSpc>
              <a:spcBef>
                <a:spcPts val="11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z=(x&gt;y)? x : y ;</a:t>
            </a:r>
          </a:p>
          <a:p>
            <a:pPr>
              <a:lnSpc>
                <a:spcPct val="90000"/>
              </a:lnSpc>
              <a:spcBef>
                <a:spcPts val="11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return  z;</a:t>
            </a:r>
          </a:p>
          <a:p>
            <a:pPr>
              <a:lnSpc>
                <a:spcPct val="90000"/>
              </a:lnSpc>
              <a:spcBef>
                <a:spcPts val="11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  </a:t>
            </a:r>
          </a:p>
        </p:txBody>
      </p:sp>
      <p:sp>
        <p:nvSpPr>
          <p:cNvPr id="252" name="Shape 252"/>
          <p:cNvSpPr/>
          <p:nvPr/>
        </p:nvSpPr>
        <p:spPr>
          <a:xfrm>
            <a:off x="381000" y="2879725"/>
            <a:ext cx="6400800" cy="378157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1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main (void )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 int   a,b,c;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cin&gt;&gt;a&gt;&gt;b;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c=</a:t>
            </a:r>
            <a:r>
              <a:rPr>
                <a:solidFill>
                  <a:srgbClr val="0000CC"/>
                </a:solidFill>
              </a:rPr>
              <a:t>max (a , b)</a:t>
            </a:r>
            <a:r>
              <a:t> ;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cout&lt;&lt;“The max is”&lt;&lt; c&lt;&lt;endl;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  </a:t>
            </a:r>
          </a:p>
        </p:txBody>
      </p:sp>
      <p:sp>
        <p:nvSpPr>
          <p:cNvPr id="253" name="Shape 253"/>
          <p:cNvSpPr/>
          <p:nvPr/>
        </p:nvSpPr>
        <p:spPr>
          <a:xfrm>
            <a:off x="4114800" y="4267200"/>
            <a:ext cx="685800" cy="587375"/>
          </a:xfrm>
          <a:prstGeom prst="rect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110000"/>
              </a:lnSpc>
              <a:defRPr sz="32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4267200" y="48006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a</a:t>
            </a:r>
          </a:p>
        </p:txBody>
      </p:sp>
      <p:sp>
        <p:nvSpPr>
          <p:cNvPr id="255" name="Shape 255"/>
          <p:cNvSpPr/>
          <p:nvPr/>
        </p:nvSpPr>
        <p:spPr>
          <a:xfrm>
            <a:off x="5562600" y="4267200"/>
            <a:ext cx="685800" cy="587375"/>
          </a:xfrm>
          <a:prstGeom prst="rect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110000"/>
              </a:lnSpc>
              <a:defRPr sz="32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5715000" y="48006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b</a:t>
            </a:r>
          </a:p>
        </p:txBody>
      </p:sp>
      <p:sp>
        <p:nvSpPr>
          <p:cNvPr id="257" name="Shape 257"/>
          <p:cNvSpPr/>
          <p:nvPr/>
        </p:nvSpPr>
        <p:spPr>
          <a:xfrm>
            <a:off x="4267200" y="43434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2</a:t>
            </a:r>
          </a:p>
        </p:txBody>
      </p:sp>
      <p:sp>
        <p:nvSpPr>
          <p:cNvPr id="258" name="Shape 258"/>
          <p:cNvSpPr/>
          <p:nvPr/>
        </p:nvSpPr>
        <p:spPr>
          <a:xfrm>
            <a:off x="5715000" y="43434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3</a:t>
            </a:r>
          </a:p>
        </p:txBody>
      </p:sp>
      <p:sp>
        <p:nvSpPr>
          <p:cNvPr id="259" name="Shape 259"/>
          <p:cNvSpPr/>
          <p:nvPr/>
        </p:nvSpPr>
        <p:spPr>
          <a:xfrm>
            <a:off x="7010400" y="4267200"/>
            <a:ext cx="685800" cy="587375"/>
          </a:xfrm>
          <a:prstGeom prst="rect">
            <a:avLst/>
          </a:prstGeom>
          <a:ln w="28575">
            <a:solidFill>
              <a:srgbClr val="000099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110000"/>
              </a:lnSpc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7162800" y="47244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c</a:t>
            </a:r>
          </a:p>
        </p:txBody>
      </p:sp>
      <p:sp>
        <p:nvSpPr>
          <p:cNvPr id="261" name="Shape 261"/>
          <p:cNvSpPr/>
          <p:nvPr/>
        </p:nvSpPr>
        <p:spPr>
          <a:xfrm>
            <a:off x="7086600" y="19050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3</a:t>
            </a:r>
          </a:p>
        </p:txBody>
      </p:sp>
      <p:sp>
        <p:nvSpPr>
          <p:cNvPr id="262" name="Shape 262"/>
          <p:cNvSpPr/>
          <p:nvPr/>
        </p:nvSpPr>
        <p:spPr>
          <a:xfrm>
            <a:off x="4191000" y="1752600"/>
            <a:ext cx="685800" cy="587375"/>
          </a:xfrm>
          <a:prstGeom prst="rect">
            <a:avLst/>
          </a:prstGeom>
          <a:ln w="28575">
            <a:solidFill>
              <a:srgbClr val="FF0000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110000"/>
              </a:lnSpc>
              <a:defRPr sz="320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4343400" y="12192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x</a:t>
            </a:r>
          </a:p>
        </p:txBody>
      </p:sp>
      <p:sp>
        <p:nvSpPr>
          <p:cNvPr id="264" name="Shape 264"/>
          <p:cNvSpPr/>
          <p:nvPr/>
        </p:nvSpPr>
        <p:spPr>
          <a:xfrm>
            <a:off x="5638800" y="1752600"/>
            <a:ext cx="685800" cy="587375"/>
          </a:xfrm>
          <a:prstGeom prst="rect">
            <a:avLst/>
          </a:prstGeom>
          <a:ln w="28575">
            <a:solidFill>
              <a:srgbClr val="FF0000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110000"/>
              </a:lnSpc>
              <a:defRPr sz="320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5791200" y="12192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y</a:t>
            </a:r>
          </a:p>
        </p:txBody>
      </p:sp>
      <p:sp>
        <p:nvSpPr>
          <p:cNvPr id="266" name="Shape 266"/>
          <p:cNvSpPr/>
          <p:nvPr/>
        </p:nvSpPr>
        <p:spPr>
          <a:xfrm>
            <a:off x="4343400" y="18288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2</a:t>
            </a:r>
          </a:p>
        </p:txBody>
      </p:sp>
      <p:sp>
        <p:nvSpPr>
          <p:cNvPr id="267" name="Shape 267"/>
          <p:cNvSpPr/>
          <p:nvPr/>
        </p:nvSpPr>
        <p:spPr>
          <a:xfrm>
            <a:off x="5791200" y="18288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3</a:t>
            </a:r>
          </a:p>
        </p:txBody>
      </p:sp>
      <p:sp>
        <p:nvSpPr>
          <p:cNvPr id="268" name="Shape 268"/>
          <p:cNvSpPr/>
          <p:nvPr/>
        </p:nvSpPr>
        <p:spPr>
          <a:xfrm flipV="1">
            <a:off x="4495800" y="2362200"/>
            <a:ext cx="0" cy="1905000"/>
          </a:xfrm>
          <a:prstGeom prst="line">
            <a:avLst/>
          </a:prstGeom>
          <a:ln w="762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69" name="Shape 269"/>
          <p:cNvSpPr/>
          <p:nvPr/>
        </p:nvSpPr>
        <p:spPr>
          <a:xfrm flipV="1">
            <a:off x="5943600" y="2362200"/>
            <a:ext cx="0" cy="1905000"/>
          </a:xfrm>
          <a:prstGeom prst="line">
            <a:avLst/>
          </a:prstGeom>
          <a:ln w="762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70" name="Shape 270"/>
          <p:cNvSpPr/>
          <p:nvPr/>
        </p:nvSpPr>
        <p:spPr>
          <a:xfrm>
            <a:off x="6934200" y="1828800"/>
            <a:ext cx="685800" cy="587375"/>
          </a:xfrm>
          <a:prstGeom prst="rect">
            <a:avLst/>
          </a:prstGeom>
          <a:ln w="28575">
            <a:solidFill>
              <a:srgbClr val="FF0000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110000"/>
              </a:lnSpc>
              <a:defRPr sz="320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7162800" y="12954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z</a:t>
            </a:r>
          </a:p>
        </p:txBody>
      </p:sp>
      <p:sp>
        <p:nvSpPr>
          <p:cNvPr id="272" name="Shape 272"/>
          <p:cNvSpPr/>
          <p:nvPr/>
        </p:nvSpPr>
        <p:spPr>
          <a:xfrm>
            <a:off x="7315200" y="2438400"/>
            <a:ext cx="0" cy="1828800"/>
          </a:xfrm>
          <a:prstGeom prst="line">
            <a:avLst/>
          </a:prstGeom>
          <a:ln w="76200">
            <a:solidFill>
              <a:srgbClr val="000099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73" name="Shape 273"/>
          <p:cNvSpPr/>
          <p:nvPr/>
        </p:nvSpPr>
        <p:spPr>
          <a:xfrm>
            <a:off x="7162800" y="43434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3</a:t>
            </a:r>
          </a:p>
        </p:txBody>
      </p:sp>
      <p:grpSp>
        <p:nvGrpSpPr>
          <p:cNvPr id="276" name="Group 276"/>
          <p:cNvGrpSpPr/>
          <p:nvPr/>
        </p:nvGrpSpPr>
        <p:grpSpPr>
          <a:xfrm>
            <a:off x="945674" y="5410199"/>
            <a:ext cx="1492727" cy="381002"/>
            <a:chOff x="0" y="0"/>
            <a:chExt cx="1492725" cy="381000"/>
          </a:xfrm>
        </p:grpSpPr>
        <p:sp>
          <p:nvSpPr>
            <p:cNvPr id="274" name="Shape 274"/>
            <p:cNvSpPr/>
            <p:nvPr/>
          </p:nvSpPr>
          <p:spPr>
            <a:xfrm rot="10800000">
              <a:off x="-1" y="0"/>
              <a:ext cx="1492727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42" y="21600"/>
                  </a:moveTo>
                  <a:lnTo>
                    <a:pt x="12779" y="14490"/>
                  </a:lnTo>
                  <a:lnTo>
                    <a:pt x="15789" y="14490"/>
                  </a:lnTo>
                  <a:lnTo>
                    <a:pt x="15789" y="14490"/>
                  </a:lnTo>
                  <a:cubicBezTo>
                    <a:pt x="14652" y="5813"/>
                    <a:pt x="11575" y="0"/>
                    <a:pt x="8121" y="0"/>
                  </a:cubicBezTo>
                  <a:lnTo>
                    <a:pt x="10922" y="0"/>
                  </a:lnTo>
                  <a:cubicBezTo>
                    <a:pt x="14377" y="0"/>
                    <a:pt x="17453" y="5813"/>
                    <a:pt x="18590" y="14490"/>
                  </a:cubicBezTo>
                  <a:lnTo>
                    <a:pt x="21600" y="14490"/>
                  </a:lnTo>
                  <a:close/>
                  <a:moveTo>
                    <a:pt x="9521" y="324"/>
                  </a:moveTo>
                  <a:lnTo>
                    <a:pt x="9521" y="324"/>
                  </a:lnTo>
                  <a:cubicBezTo>
                    <a:pt x="5636" y="2134"/>
                    <a:pt x="2801" y="11108"/>
                    <a:pt x="2801" y="21600"/>
                  </a:cubicBezTo>
                  <a:lnTo>
                    <a:pt x="0" y="21600"/>
                  </a:lnTo>
                  <a:cubicBezTo>
                    <a:pt x="0" y="9671"/>
                    <a:pt x="3636" y="0"/>
                    <a:pt x="8121" y="0"/>
                  </a:cubicBezTo>
                  <a:cubicBezTo>
                    <a:pt x="8590" y="0"/>
                    <a:pt x="9059" y="108"/>
                    <a:pt x="9521" y="324"/>
                  </a:cubicBez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275" name="Shape 275"/>
            <p:cNvSpPr/>
            <p:nvPr/>
          </p:nvSpPr>
          <p:spPr>
            <a:xfrm rot="10800000">
              <a:off x="834723" y="0"/>
              <a:ext cx="658002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24"/>
                  </a:moveTo>
                  <a:lnTo>
                    <a:pt x="21600" y="324"/>
                  </a:lnTo>
                  <a:cubicBezTo>
                    <a:pt x="12786" y="2134"/>
                    <a:pt x="6355" y="11108"/>
                    <a:pt x="6355" y="21600"/>
                  </a:cubicBezTo>
                  <a:lnTo>
                    <a:pt x="0" y="21600"/>
                  </a:lnTo>
                  <a:cubicBezTo>
                    <a:pt x="0" y="9671"/>
                    <a:pt x="8248" y="0"/>
                    <a:pt x="18422" y="0"/>
                  </a:cubicBezTo>
                  <a:cubicBezTo>
                    <a:pt x="19488" y="0"/>
                    <a:pt x="20551" y="108"/>
                    <a:pt x="21600" y="32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</p:grpSp>
      <p:sp>
        <p:nvSpPr>
          <p:cNvPr id="277" name="Shape 277"/>
          <p:cNvSpPr/>
          <p:nvPr/>
        </p:nvSpPr>
        <p:spPr>
          <a:xfrm>
            <a:off x="3810000" y="838200"/>
            <a:ext cx="4572000" cy="3352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1" animBg="1" advAuto="0"/>
      <p:bldP spid="254" grpId="2" animBg="1" advAuto="0"/>
      <p:bldP spid="255" grpId="3" animBg="1" advAuto="0"/>
      <p:bldP spid="256" grpId="4" animBg="1" advAuto="0"/>
      <p:bldP spid="257" grpId="7" animBg="1" advAuto="0"/>
      <p:bldP spid="258" grpId="8" animBg="1" advAuto="0"/>
      <p:bldP spid="259" grpId="5" animBg="1" advAuto="0"/>
      <p:bldP spid="260" grpId="6" animBg="1" advAuto="0"/>
      <p:bldP spid="261" grpId="19" animBg="1" advAuto="0"/>
      <p:bldP spid="262" grpId="9" animBg="1" advAuto="0"/>
      <p:bldP spid="263" grpId="10" animBg="1" advAuto="0"/>
      <p:bldP spid="264" grpId="11" animBg="1" advAuto="0"/>
      <p:bldP spid="265" grpId="12" animBg="1" advAuto="0"/>
      <p:bldP spid="266" grpId="14" animBg="1" advAuto="0"/>
      <p:bldP spid="267" grpId="16" animBg="1" advAuto="0"/>
      <p:bldP spid="268" grpId="13" animBg="1" advAuto="0"/>
      <p:bldP spid="269" grpId="15" animBg="1" advAuto="0"/>
      <p:bldP spid="270" grpId="17" animBg="1" advAuto="0"/>
      <p:bldP spid="271" grpId="18" animBg="1" advAuto="0"/>
      <p:bldP spid="272" grpId="20" animBg="1" advAuto="0"/>
      <p:bldP spid="273" grpId="21" animBg="1" advAuto="0"/>
      <p:bldP spid="276" grpId="22" animBg="1" advAuto="0"/>
      <p:bldP spid="277" grpId="2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0" y="-1"/>
            <a:ext cx="4218941" cy="726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100"/>
              </a:spcBef>
              <a:defRPr sz="3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函数参数和函数的值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152400" y="838200"/>
            <a:ext cx="8991600" cy="29426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spcBef>
                <a:spcPts val="2100"/>
              </a:spcBef>
              <a:defRPr sz="36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形参是被调函数中的变量；实参是主调函数赋给被调函数的特定值</a:t>
            </a:r>
            <a:r>
              <a:rPr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。实参可以是常量、变量或复杂的表达式，不管是哪种情况，</a:t>
            </a: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在调用时实参必须是一个确定的值</a:t>
            </a:r>
            <a:r>
              <a:rPr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0" y="3581400"/>
            <a:ext cx="8305800" cy="6566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spcBef>
                <a:spcPts val="2100"/>
              </a:spcBef>
              <a:defRPr sz="3600" b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形参与实参类型相同，一一对应。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0" y="4343400"/>
            <a:ext cx="9144000" cy="21806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spcBef>
                <a:spcPts val="2100"/>
              </a:spcBef>
              <a:defRPr sz="360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形参必须要定义类型</a:t>
            </a:r>
            <a:r>
              <a:rPr b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，因为在定义被调函数时，不知道具体要操作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什么数</a:t>
            </a:r>
            <a:r>
              <a:rPr b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，而定义的是要操作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什么类型</a:t>
            </a:r>
            <a:r>
              <a:rPr b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的数。</a:t>
            </a:r>
            <a:endParaRPr b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1" animBg="1" advAuto="0"/>
      <p:bldP spid="282" grpId="2" animBg="1" advAuto="0"/>
      <p:bldP spid="283" grpId="3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914400" y="304800"/>
            <a:ext cx="6324600" cy="2707076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int  max (int x,int y)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int  z;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z=(x&gt;y)? x : y 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return  z;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  </a:t>
            </a:r>
          </a:p>
        </p:txBody>
      </p:sp>
      <p:sp>
        <p:nvSpPr>
          <p:cNvPr id="287" name="Shape 287"/>
          <p:cNvSpPr/>
          <p:nvPr/>
        </p:nvSpPr>
        <p:spPr>
          <a:xfrm>
            <a:off x="685800" y="3124200"/>
            <a:ext cx="6400800" cy="328062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main (void )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 int   a,b,c;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cin&gt;&gt;a&gt;&gt;b;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c=max (</a:t>
            </a:r>
            <a:r>
              <a:rPr>
                <a:solidFill>
                  <a:srgbClr val="44546A"/>
                </a:solidFill>
              </a:rPr>
              <a:t>a+b</a:t>
            </a:r>
            <a:r>
              <a:t> , </a:t>
            </a:r>
            <a:r>
              <a:rPr>
                <a:solidFill>
                  <a:srgbClr val="44546A"/>
                </a:solidFill>
              </a:rPr>
              <a:t>a*b</a:t>
            </a:r>
            <a:r>
              <a:t>) 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cout&lt;&lt;“The max is”&lt;&lt;c&lt;&lt;endl;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  </a:t>
            </a:r>
          </a:p>
        </p:txBody>
      </p:sp>
      <p:grpSp>
        <p:nvGrpSpPr>
          <p:cNvPr id="290" name="Group 290"/>
          <p:cNvGrpSpPr/>
          <p:nvPr/>
        </p:nvGrpSpPr>
        <p:grpSpPr>
          <a:xfrm>
            <a:off x="3919513" y="4191000"/>
            <a:ext cx="2452713" cy="1136758"/>
            <a:chOff x="0" y="0"/>
            <a:chExt cx="2452712" cy="1136757"/>
          </a:xfrm>
        </p:grpSpPr>
        <p:sp>
          <p:nvSpPr>
            <p:cNvPr id="288" name="Shape 288"/>
            <p:cNvSpPr/>
            <p:nvPr/>
          </p:nvSpPr>
          <p:spPr>
            <a:xfrm>
              <a:off x="0" y="0"/>
              <a:ext cx="2452713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04" y="3600"/>
                  </a:moveTo>
                  <a:cubicBezTo>
                    <a:pt x="4404" y="1612"/>
                    <a:pt x="5055" y="0"/>
                    <a:pt x="5858" y="0"/>
                  </a:cubicBezTo>
                  <a:lnTo>
                    <a:pt x="7270" y="0"/>
                  </a:lnTo>
                  <a:lnTo>
                    <a:pt x="20146" y="0"/>
                  </a:lnTo>
                  <a:cubicBezTo>
                    <a:pt x="20949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49" y="21600"/>
                    <a:pt x="20146" y="21600"/>
                  </a:cubicBezTo>
                  <a:lnTo>
                    <a:pt x="5858" y="21600"/>
                  </a:lnTo>
                  <a:cubicBezTo>
                    <a:pt x="5055" y="21600"/>
                    <a:pt x="4404" y="19988"/>
                    <a:pt x="4404" y="18000"/>
                  </a:cubicBezTo>
                  <a:lnTo>
                    <a:pt x="4404" y="18000"/>
                  </a:lnTo>
                  <a:lnTo>
                    <a:pt x="0" y="20008"/>
                  </a:lnTo>
                  <a:lnTo>
                    <a:pt x="4404" y="12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48444" y="48356"/>
              <a:ext cx="1855912" cy="108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先计算，后赋值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91" name="Shape 291"/>
          <p:cNvSpPr/>
          <p:nvPr/>
        </p:nvSpPr>
        <p:spPr>
          <a:xfrm>
            <a:off x="4419600" y="1676400"/>
            <a:ext cx="4267200" cy="2097644"/>
          </a:xfrm>
          <a:prstGeom prst="rect">
            <a:avLst/>
          </a:prstGeom>
          <a:ln w="28575">
            <a:solidFill>
              <a:srgbClr val="000099"/>
            </a:solidFill>
            <a:miter/>
          </a:ln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t>a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为</a:t>
            </a:r>
            <a:r>
              <a:t>3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t>b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为</a:t>
            </a:r>
            <a:r>
              <a:t>5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，则实参为</a:t>
            </a:r>
            <a:r>
              <a:rPr>
                <a:solidFill>
                  <a:srgbClr val="000099"/>
                </a:solidFill>
              </a:rPr>
              <a:t>8, 15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，分别送给形参</a:t>
            </a:r>
            <a:r>
              <a:rPr>
                <a:solidFill>
                  <a:srgbClr val="FF0000"/>
                </a:solidFill>
              </a:rPr>
              <a:t>x</a:t>
            </a: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>
                <a:solidFill>
                  <a:srgbClr val="FF0000"/>
                </a:solidFill>
              </a:rPr>
              <a:t>y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1" animBg="1" advAuto="0"/>
      <p:bldP spid="291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0" y="0"/>
            <a:ext cx="6629400" cy="5296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def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说明：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533400"/>
            <a:ext cx="9144000" cy="166230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1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、在未出现函数调用时，形参并不占内存的存储单元，</a:t>
            </a:r>
            <a:r>
              <a:rPr b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只有在函数开始调用时，形参才被分配内存单元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。调用结束后，形参所占用的内存单元被释放。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0" y="2209800"/>
            <a:ext cx="9144000" cy="110350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2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、实参对形参变量的传递是</a:t>
            </a:r>
            <a:r>
              <a:t>“</a:t>
            </a:r>
            <a:r>
              <a:rPr b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值传递</a:t>
            </a:r>
            <a:r>
              <a:t>”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，即单向传递。</a:t>
            </a:r>
            <a:r>
              <a:rPr b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在内存中实参、形参分占不同的单元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0" y="3276600"/>
            <a:ext cx="9144000" cy="110350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3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、形参只作用于被调函数，可以在别的函数中使用相同的变量名。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00" name="Group 300"/>
          <p:cNvGrpSpPr/>
          <p:nvPr/>
        </p:nvGrpSpPr>
        <p:grpSpPr>
          <a:xfrm>
            <a:off x="3429000" y="4724400"/>
            <a:ext cx="1295400" cy="1066800"/>
            <a:chOff x="0" y="0"/>
            <a:chExt cx="1295400" cy="1066800"/>
          </a:xfrm>
        </p:grpSpPr>
        <p:sp>
          <p:nvSpPr>
            <p:cNvPr id="298" name="Shape 298"/>
            <p:cNvSpPr/>
            <p:nvPr/>
          </p:nvSpPr>
          <p:spPr>
            <a:xfrm>
              <a:off x="76200" y="838200"/>
              <a:ext cx="1219200" cy="228600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0" y="0"/>
              <a:ext cx="1219200" cy="228600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609600" y="4572000"/>
            <a:ext cx="2514600" cy="1339994"/>
            <a:chOff x="0" y="0"/>
            <a:chExt cx="2514600" cy="1339993"/>
          </a:xfrm>
        </p:grpSpPr>
        <p:sp>
          <p:nvSpPr>
            <p:cNvPr id="301" name="Shape 301"/>
            <p:cNvSpPr/>
            <p:nvPr/>
          </p:nvSpPr>
          <p:spPr>
            <a:xfrm>
              <a:off x="1905000" y="0"/>
              <a:ext cx="609600" cy="42559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371600" y="0"/>
              <a:ext cx="457200" cy="41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1905000" y="914400"/>
              <a:ext cx="609600" cy="42559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1371600" y="914400"/>
              <a:ext cx="457200" cy="41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838200" y="228600"/>
              <a:ext cx="457200" cy="106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0" y="533400"/>
              <a:ext cx="838200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实参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4800600" y="4572000"/>
            <a:ext cx="2819400" cy="1419225"/>
            <a:chOff x="0" y="0"/>
            <a:chExt cx="2819400" cy="1419225"/>
          </a:xfrm>
        </p:grpSpPr>
        <p:sp>
          <p:nvSpPr>
            <p:cNvPr id="308" name="Shape 308"/>
            <p:cNvSpPr/>
            <p:nvPr/>
          </p:nvSpPr>
          <p:spPr>
            <a:xfrm>
              <a:off x="533400" y="0"/>
              <a:ext cx="609600" cy="50482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309" name="Shape 309"/>
            <p:cNvSpPr/>
            <p:nvPr/>
          </p:nvSpPr>
          <p:spPr>
            <a:xfrm>
              <a:off x="0" y="0"/>
              <a:ext cx="457200" cy="41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533400" y="914400"/>
              <a:ext cx="609600" cy="50482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311" name="Shape 311"/>
            <p:cNvSpPr/>
            <p:nvPr/>
          </p:nvSpPr>
          <p:spPr>
            <a:xfrm>
              <a:off x="0" y="914400"/>
              <a:ext cx="457200" cy="41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1524000" y="152400"/>
              <a:ext cx="3810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981200" y="457200"/>
              <a:ext cx="838200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形参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5410200" y="4572000"/>
            <a:ext cx="457200" cy="1327294"/>
            <a:chOff x="0" y="0"/>
            <a:chExt cx="457200" cy="1327293"/>
          </a:xfrm>
        </p:grpSpPr>
        <p:sp>
          <p:nvSpPr>
            <p:cNvPr id="315" name="Shape 315"/>
            <p:cNvSpPr/>
            <p:nvPr/>
          </p:nvSpPr>
          <p:spPr>
            <a:xfrm>
              <a:off x="0" y="0"/>
              <a:ext cx="457200" cy="41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0" y="914400"/>
              <a:ext cx="457200" cy="41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8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1" animBg="1" advAuto="0"/>
      <p:bldP spid="296" grpId="2" animBg="1" advAuto="0"/>
      <p:bldP spid="297" grpId="7" animBg="1" advAuto="0"/>
      <p:bldP spid="300" grpId="5" animBg="1" advAuto="0"/>
      <p:bldP spid="307" grpId="3" animBg="1" advAuto="0"/>
      <p:bldP spid="314" grpId="4" animBg="1" advAuto="0"/>
      <p:bldP spid="317" grpId="6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28600" y="152400"/>
            <a:ext cx="4800600" cy="6342899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fun(int a, int b)</a:t>
            </a:r>
          </a:p>
          <a:p>
            <a:pPr>
              <a:lnSpc>
                <a:spcPct val="110000"/>
              </a:lnSpc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 a=a*10;</a:t>
            </a:r>
          </a:p>
          <a:p>
            <a:pPr>
              <a:lnSpc>
                <a:spcPct val="110000"/>
              </a:lnSpc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b=b+a;</a:t>
            </a:r>
          </a:p>
          <a:p>
            <a:pPr>
              <a:lnSpc>
                <a:spcPct val="110000"/>
              </a:lnSpc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cout&lt;&lt;a&lt;&lt;‘\t’&lt;&lt;b&lt;&lt;endl;</a:t>
            </a:r>
          </a:p>
          <a:p>
            <a:pPr>
              <a:lnSpc>
                <a:spcPct val="110000"/>
              </a:lnSpc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</a:t>
            </a:r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main(void)</a:t>
            </a:r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int a=2, b=3;</a:t>
            </a:r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</a:t>
            </a:r>
            <a:r>
              <a:rPr>
                <a:solidFill>
                  <a:srgbClr val="0000CC"/>
                </a:solidFill>
              </a:rPr>
              <a:t>fun(a,b)</a:t>
            </a:r>
            <a:r>
              <a:t>;</a:t>
            </a:r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cout&lt;&lt;a&lt;&lt;‘\t’&lt;&lt;b&lt;&lt;endl;</a:t>
            </a:r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</a:t>
            </a:r>
          </a:p>
        </p:txBody>
      </p:sp>
      <p:sp>
        <p:nvSpPr>
          <p:cNvPr id="321" name="Shape 321"/>
          <p:cNvSpPr/>
          <p:nvPr/>
        </p:nvSpPr>
        <p:spPr>
          <a:xfrm>
            <a:off x="5867400" y="3733800"/>
            <a:ext cx="685800" cy="587375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110000"/>
              </a:lnSpc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6019800" y="42672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a</a:t>
            </a:r>
          </a:p>
        </p:txBody>
      </p:sp>
      <p:sp>
        <p:nvSpPr>
          <p:cNvPr id="323" name="Shape 323"/>
          <p:cNvSpPr/>
          <p:nvPr/>
        </p:nvSpPr>
        <p:spPr>
          <a:xfrm>
            <a:off x="7315200" y="3733800"/>
            <a:ext cx="762000" cy="587375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110000"/>
              </a:lnSpc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7467600" y="42672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b</a:t>
            </a:r>
          </a:p>
        </p:txBody>
      </p:sp>
      <p:sp>
        <p:nvSpPr>
          <p:cNvPr id="325" name="Shape 325"/>
          <p:cNvSpPr/>
          <p:nvPr/>
        </p:nvSpPr>
        <p:spPr>
          <a:xfrm>
            <a:off x="6019800" y="38100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2</a:t>
            </a:r>
          </a:p>
        </p:txBody>
      </p:sp>
      <p:sp>
        <p:nvSpPr>
          <p:cNvPr id="326" name="Shape 326"/>
          <p:cNvSpPr/>
          <p:nvPr/>
        </p:nvSpPr>
        <p:spPr>
          <a:xfrm>
            <a:off x="7467600" y="38100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3</a:t>
            </a:r>
          </a:p>
        </p:txBody>
      </p:sp>
      <p:sp>
        <p:nvSpPr>
          <p:cNvPr id="327" name="Shape 327"/>
          <p:cNvSpPr/>
          <p:nvPr/>
        </p:nvSpPr>
        <p:spPr>
          <a:xfrm>
            <a:off x="5867400" y="1447800"/>
            <a:ext cx="762000" cy="587375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110000"/>
              </a:lnSpc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6019800" y="9906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a</a:t>
            </a:r>
          </a:p>
        </p:txBody>
      </p:sp>
      <p:sp>
        <p:nvSpPr>
          <p:cNvPr id="329" name="Shape 329"/>
          <p:cNvSpPr/>
          <p:nvPr/>
        </p:nvSpPr>
        <p:spPr>
          <a:xfrm>
            <a:off x="7239000" y="1447800"/>
            <a:ext cx="762000" cy="587375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110000"/>
              </a:lnSpc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7467600" y="9906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b</a:t>
            </a:r>
          </a:p>
        </p:txBody>
      </p:sp>
      <p:sp>
        <p:nvSpPr>
          <p:cNvPr id="331" name="Shape 331"/>
          <p:cNvSpPr/>
          <p:nvPr/>
        </p:nvSpPr>
        <p:spPr>
          <a:xfrm flipV="1">
            <a:off x="6248400" y="2133600"/>
            <a:ext cx="0" cy="1600200"/>
          </a:xfrm>
          <a:prstGeom prst="line">
            <a:avLst/>
          </a:prstGeom>
          <a:ln w="762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32" name="Shape 332"/>
          <p:cNvSpPr/>
          <p:nvPr/>
        </p:nvSpPr>
        <p:spPr>
          <a:xfrm>
            <a:off x="6019800" y="16002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CC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2</a:t>
            </a:r>
          </a:p>
        </p:txBody>
      </p:sp>
      <p:sp>
        <p:nvSpPr>
          <p:cNvPr id="333" name="Shape 333"/>
          <p:cNvSpPr/>
          <p:nvPr/>
        </p:nvSpPr>
        <p:spPr>
          <a:xfrm flipV="1">
            <a:off x="7620000" y="2133600"/>
            <a:ext cx="0" cy="1600200"/>
          </a:xfrm>
          <a:prstGeom prst="line">
            <a:avLst/>
          </a:prstGeom>
          <a:ln w="762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34" name="Shape 334"/>
          <p:cNvSpPr/>
          <p:nvPr/>
        </p:nvSpPr>
        <p:spPr>
          <a:xfrm>
            <a:off x="7467600" y="16002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CC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3</a:t>
            </a:r>
          </a:p>
        </p:txBody>
      </p:sp>
      <p:sp>
        <p:nvSpPr>
          <p:cNvPr id="335" name="Shape 335"/>
          <p:cNvSpPr/>
          <p:nvPr/>
        </p:nvSpPr>
        <p:spPr>
          <a:xfrm>
            <a:off x="5943600" y="1524000"/>
            <a:ext cx="533400" cy="4128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20</a:t>
            </a:r>
          </a:p>
        </p:txBody>
      </p:sp>
      <p:sp>
        <p:nvSpPr>
          <p:cNvPr id="336" name="Shape 336"/>
          <p:cNvSpPr/>
          <p:nvPr/>
        </p:nvSpPr>
        <p:spPr>
          <a:xfrm>
            <a:off x="7391400" y="1524000"/>
            <a:ext cx="533400" cy="4128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23</a:t>
            </a:r>
          </a:p>
        </p:txBody>
      </p:sp>
      <p:sp>
        <p:nvSpPr>
          <p:cNvPr id="337" name="Shape 337"/>
          <p:cNvSpPr/>
          <p:nvPr/>
        </p:nvSpPr>
        <p:spPr>
          <a:xfrm>
            <a:off x="4876800" y="4876800"/>
            <a:ext cx="4038600" cy="41289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20             23</a:t>
            </a:r>
          </a:p>
        </p:txBody>
      </p:sp>
      <p:sp>
        <p:nvSpPr>
          <p:cNvPr id="338" name="Shape 338"/>
          <p:cNvSpPr/>
          <p:nvPr/>
        </p:nvSpPr>
        <p:spPr>
          <a:xfrm>
            <a:off x="4876800" y="5334000"/>
            <a:ext cx="4038600" cy="41289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2               3</a:t>
            </a:r>
          </a:p>
        </p:txBody>
      </p:sp>
      <p:sp>
        <p:nvSpPr>
          <p:cNvPr id="339" name="Shape 339"/>
          <p:cNvSpPr/>
          <p:nvPr/>
        </p:nvSpPr>
        <p:spPr>
          <a:xfrm>
            <a:off x="5181600" y="609600"/>
            <a:ext cx="3505200" cy="23336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1" animBg="1" advAuto="0"/>
      <p:bldP spid="322" grpId="2" animBg="1" advAuto="0"/>
      <p:bldP spid="323" grpId="3" animBg="1" advAuto="0"/>
      <p:bldP spid="324" grpId="4" animBg="1" advAuto="0"/>
      <p:bldP spid="325" grpId="5" animBg="1" advAuto="0"/>
      <p:bldP spid="326" grpId="6" animBg="1" advAuto="0"/>
      <p:bldP spid="327" grpId="7" animBg="1" advAuto="0"/>
      <p:bldP spid="328" grpId="8" animBg="1" advAuto="0"/>
      <p:bldP spid="329" grpId="9" animBg="1" advAuto="0"/>
      <p:bldP spid="330" grpId="10" animBg="1" advAuto="0"/>
      <p:bldP spid="331" grpId="11" animBg="1" advAuto="0"/>
      <p:bldP spid="332" grpId="12" animBg="1" advAuto="0"/>
      <p:bldP spid="333" grpId="13" animBg="1" advAuto="0"/>
      <p:bldP spid="334" grpId="14" animBg="1" advAuto="0"/>
      <p:bldP spid="335" grpId="15" animBg="1" advAuto="0"/>
      <p:bldP spid="336" grpId="16" animBg="1" advAuto="0"/>
      <p:bldP spid="337" grpId="17" animBg="1" advAuto="0"/>
      <p:bldP spid="338" grpId="19" animBg="1" advAuto="0"/>
      <p:bldP spid="339" grpId="18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28600" y="152400"/>
            <a:ext cx="4800600" cy="6342899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fun(int x, int y)</a:t>
            </a:r>
          </a:p>
          <a:p>
            <a:pPr>
              <a:lnSpc>
                <a:spcPct val="110000"/>
              </a:lnSpc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 x=x*10;</a:t>
            </a:r>
          </a:p>
          <a:p>
            <a:pPr>
              <a:lnSpc>
                <a:spcPct val="110000"/>
              </a:lnSpc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y=y+x;</a:t>
            </a:r>
          </a:p>
          <a:p>
            <a:pPr>
              <a:lnSpc>
                <a:spcPct val="110000"/>
              </a:lnSpc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cout&lt;&lt;x&lt;&lt;‘\t’&lt;&lt;y&lt;&lt;endl;</a:t>
            </a:r>
          </a:p>
          <a:p>
            <a:pPr>
              <a:lnSpc>
                <a:spcPct val="110000"/>
              </a:lnSpc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</a:t>
            </a:r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main(void)</a:t>
            </a:r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int a=2, b=3;</a:t>
            </a:r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</a:t>
            </a:r>
            <a:r>
              <a:rPr>
                <a:solidFill>
                  <a:srgbClr val="0000CC"/>
                </a:solidFill>
              </a:rPr>
              <a:t>fun(a+b,a*b)</a:t>
            </a:r>
            <a:r>
              <a:t>;</a:t>
            </a:r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cout&lt;&lt;a&lt;&lt;‘\t’&lt;&lt;b&lt;&lt;endl;</a:t>
            </a:r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</a:t>
            </a:r>
          </a:p>
        </p:txBody>
      </p:sp>
      <p:sp>
        <p:nvSpPr>
          <p:cNvPr id="343" name="Shape 343"/>
          <p:cNvSpPr/>
          <p:nvPr/>
        </p:nvSpPr>
        <p:spPr>
          <a:xfrm>
            <a:off x="5715000" y="3276600"/>
            <a:ext cx="685800" cy="587375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110000"/>
              </a:lnSpc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344" name="Shape 344"/>
          <p:cNvSpPr/>
          <p:nvPr/>
        </p:nvSpPr>
        <p:spPr>
          <a:xfrm>
            <a:off x="5867400" y="38100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a</a:t>
            </a:r>
          </a:p>
        </p:txBody>
      </p:sp>
      <p:sp>
        <p:nvSpPr>
          <p:cNvPr id="345" name="Shape 345"/>
          <p:cNvSpPr/>
          <p:nvPr/>
        </p:nvSpPr>
        <p:spPr>
          <a:xfrm>
            <a:off x="7162800" y="3276600"/>
            <a:ext cx="762000" cy="587375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110000"/>
              </a:lnSpc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7315200" y="38100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b</a:t>
            </a:r>
          </a:p>
        </p:txBody>
      </p:sp>
      <p:sp>
        <p:nvSpPr>
          <p:cNvPr id="347" name="Shape 347"/>
          <p:cNvSpPr/>
          <p:nvPr/>
        </p:nvSpPr>
        <p:spPr>
          <a:xfrm>
            <a:off x="5867400" y="33528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2</a:t>
            </a:r>
          </a:p>
        </p:txBody>
      </p:sp>
      <p:sp>
        <p:nvSpPr>
          <p:cNvPr id="348" name="Shape 348"/>
          <p:cNvSpPr/>
          <p:nvPr/>
        </p:nvSpPr>
        <p:spPr>
          <a:xfrm>
            <a:off x="7315200" y="33528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3</a:t>
            </a:r>
          </a:p>
        </p:txBody>
      </p:sp>
      <p:sp>
        <p:nvSpPr>
          <p:cNvPr id="349" name="Shape 349"/>
          <p:cNvSpPr/>
          <p:nvPr/>
        </p:nvSpPr>
        <p:spPr>
          <a:xfrm>
            <a:off x="5715000" y="990600"/>
            <a:ext cx="762000" cy="587375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110000"/>
              </a:lnSpc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5867400" y="5334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x</a:t>
            </a:r>
          </a:p>
        </p:txBody>
      </p:sp>
      <p:sp>
        <p:nvSpPr>
          <p:cNvPr id="351" name="Shape 351"/>
          <p:cNvSpPr/>
          <p:nvPr/>
        </p:nvSpPr>
        <p:spPr>
          <a:xfrm>
            <a:off x="7086600" y="990600"/>
            <a:ext cx="762000" cy="587375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110000"/>
              </a:lnSpc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352" name="Shape 352"/>
          <p:cNvSpPr/>
          <p:nvPr/>
        </p:nvSpPr>
        <p:spPr>
          <a:xfrm>
            <a:off x="7315200" y="5334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y</a:t>
            </a:r>
          </a:p>
        </p:txBody>
      </p:sp>
      <p:sp>
        <p:nvSpPr>
          <p:cNvPr id="353" name="Shape 353"/>
          <p:cNvSpPr/>
          <p:nvPr/>
        </p:nvSpPr>
        <p:spPr>
          <a:xfrm flipV="1">
            <a:off x="6097270" y="1676400"/>
            <a:ext cx="1" cy="1066800"/>
          </a:xfrm>
          <a:prstGeom prst="line">
            <a:avLst/>
          </a:prstGeom>
          <a:ln w="762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54" name="Shape 354"/>
          <p:cNvSpPr/>
          <p:nvPr/>
        </p:nvSpPr>
        <p:spPr>
          <a:xfrm>
            <a:off x="5867400" y="10668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CC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5</a:t>
            </a:r>
          </a:p>
        </p:txBody>
      </p:sp>
      <p:sp>
        <p:nvSpPr>
          <p:cNvPr id="355" name="Shape 355"/>
          <p:cNvSpPr/>
          <p:nvPr/>
        </p:nvSpPr>
        <p:spPr>
          <a:xfrm flipV="1">
            <a:off x="7467600" y="1676400"/>
            <a:ext cx="0" cy="1066800"/>
          </a:xfrm>
          <a:prstGeom prst="line">
            <a:avLst/>
          </a:prstGeom>
          <a:ln w="762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56" name="Shape 356"/>
          <p:cNvSpPr/>
          <p:nvPr/>
        </p:nvSpPr>
        <p:spPr>
          <a:xfrm>
            <a:off x="7315200" y="10668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CC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6</a:t>
            </a:r>
          </a:p>
        </p:txBody>
      </p:sp>
      <p:sp>
        <p:nvSpPr>
          <p:cNvPr id="357" name="Shape 357"/>
          <p:cNvSpPr/>
          <p:nvPr/>
        </p:nvSpPr>
        <p:spPr>
          <a:xfrm>
            <a:off x="5791200" y="1066800"/>
            <a:ext cx="533400" cy="4128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50</a:t>
            </a:r>
          </a:p>
        </p:txBody>
      </p:sp>
      <p:sp>
        <p:nvSpPr>
          <p:cNvPr id="358" name="Shape 358"/>
          <p:cNvSpPr/>
          <p:nvPr/>
        </p:nvSpPr>
        <p:spPr>
          <a:xfrm>
            <a:off x="7239000" y="1066800"/>
            <a:ext cx="533400" cy="4128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56</a:t>
            </a:r>
          </a:p>
        </p:txBody>
      </p:sp>
      <p:sp>
        <p:nvSpPr>
          <p:cNvPr id="359" name="Shape 359"/>
          <p:cNvSpPr/>
          <p:nvPr/>
        </p:nvSpPr>
        <p:spPr>
          <a:xfrm>
            <a:off x="4724400" y="4419600"/>
            <a:ext cx="4038600" cy="41289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50             56</a:t>
            </a:r>
          </a:p>
        </p:txBody>
      </p:sp>
      <p:sp>
        <p:nvSpPr>
          <p:cNvPr id="360" name="Shape 360"/>
          <p:cNvSpPr/>
          <p:nvPr/>
        </p:nvSpPr>
        <p:spPr>
          <a:xfrm>
            <a:off x="4724400" y="4876800"/>
            <a:ext cx="4038600" cy="41289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2               3</a:t>
            </a:r>
          </a:p>
        </p:txBody>
      </p:sp>
      <p:sp>
        <p:nvSpPr>
          <p:cNvPr id="361" name="Shape 361"/>
          <p:cNvSpPr/>
          <p:nvPr/>
        </p:nvSpPr>
        <p:spPr>
          <a:xfrm>
            <a:off x="2743200" y="6019800"/>
            <a:ext cx="6019800" cy="6566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2100"/>
              </a:spcBef>
              <a:defRPr sz="360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隶书" panose="02010509060101010101" charset="-122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隶书" panose="02010509060101010101" charset="-122"/>
              </a:rPr>
              <a:t>形参实参类型相等，一一对应</a:t>
            </a:r>
            <a:endParaRPr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隶书" panose="02010509060101010101" charset="-122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4953000" y="304800"/>
            <a:ext cx="3657600" cy="23336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5867400" y="28194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5</a:t>
            </a:r>
          </a:p>
        </p:txBody>
      </p:sp>
      <p:sp>
        <p:nvSpPr>
          <p:cNvPr id="364" name="Shape 364"/>
          <p:cNvSpPr/>
          <p:nvPr/>
        </p:nvSpPr>
        <p:spPr>
          <a:xfrm>
            <a:off x="7315200" y="2819400"/>
            <a:ext cx="381000" cy="41289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1" animBg="1" advAuto="0"/>
      <p:bldP spid="344" grpId="2" animBg="1" advAuto="0"/>
      <p:bldP spid="345" grpId="3" animBg="1" advAuto="0"/>
      <p:bldP spid="346" grpId="4" animBg="1" advAuto="0"/>
      <p:bldP spid="347" grpId="5" animBg="1" advAuto="0"/>
      <p:bldP spid="348" grpId="6" animBg="1" advAuto="0"/>
      <p:bldP spid="349" grpId="7" animBg="1" advAuto="0"/>
      <p:bldP spid="350" grpId="8" animBg="1" advAuto="0"/>
      <p:bldP spid="351" grpId="9" animBg="1" advAuto="0"/>
      <p:bldP spid="352" grpId="10" animBg="1" advAuto="0"/>
      <p:bldP spid="353" grpId="12" animBg="1" advAuto="0"/>
      <p:bldP spid="354" grpId="13" animBg="1" advAuto="0"/>
      <p:bldP spid="355" grpId="15" animBg="1" advAuto="0"/>
      <p:bldP spid="356" grpId="16" animBg="1" advAuto="0"/>
      <p:bldP spid="357" grpId="17" animBg="1" advAuto="0"/>
      <p:bldP spid="358" grpId="18" animBg="1" advAuto="0"/>
      <p:bldP spid="359" grpId="19" animBg="1" advAuto="0"/>
      <p:bldP spid="360" grpId="21" animBg="1" advAuto="0"/>
      <p:bldP spid="361" grpId="22" animBg="1" advAuto="0"/>
      <p:bldP spid="362" grpId="20" animBg="1" advAuto="0"/>
      <p:bldP spid="363" grpId="11" animBg="1" advAuto="0"/>
      <p:bldP spid="364" grpId="14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0" y="-1"/>
            <a:ext cx="9144000" cy="6566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spcBef>
                <a:spcPts val="2100"/>
              </a:spcBef>
              <a:defRPr sz="360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-25400" y="1185988"/>
            <a:ext cx="8991600" cy="448602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spcBef>
                <a:spcPts val="2100"/>
              </a:spcBef>
              <a:defRPr sz="36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形参是被调函数中的变量；</a:t>
            </a: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实参是主调函数赋给被调函数的特定值</a:t>
            </a:r>
            <a:r>
              <a:rPr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。在函数调用语句中，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实参不必定义数据类型</a:t>
            </a:r>
            <a:r>
              <a:rPr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因为实参传递的是一个具体的值</a:t>
            </a:r>
            <a:r>
              <a:rPr>
                <a:solidFill>
                  <a:srgbClr val="FF0000"/>
                </a:solidFill>
              </a:rPr>
              <a:t>(</a:t>
            </a: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常量</a:t>
            </a:r>
            <a:r>
              <a:rPr>
                <a:solidFill>
                  <a:srgbClr val="FF0000"/>
                </a:solidFill>
              </a:rPr>
              <a:t>)</a:t>
            </a:r>
            <a:r>
              <a:rPr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，程序可依据这个数值的表面形式来判断其类型，并将其赋值到对应的形参变量中。</a:t>
            </a:r>
            <a:endParaRPr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354060" y="6432121"/>
            <a:ext cx="161290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85800" y="2514600"/>
            <a:ext cx="7772400" cy="9423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00000"/>
              </a:lnSpc>
              <a:spcBef>
                <a:spcPts val="2800"/>
              </a:spcBef>
              <a:defRPr sz="4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第五章    函数与编译预处理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152400" y="-1"/>
            <a:ext cx="8991600" cy="6566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2100"/>
              </a:spcBef>
              <a:defRPr sz="3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函数的返回值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152400" y="685800"/>
            <a:ext cx="8991600" cy="1374523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2100"/>
              </a:spcBef>
              <a:defRPr sz="36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函数的返回值通过</a:t>
            </a:r>
            <a:r>
              <a:t>return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语句获得。</a:t>
            </a:r>
            <a:r>
              <a:rPr b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函数只能有唯一的返回值。</a:t>
            </a:r>
            <a:endParaRPr b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142875" y="1981200"/>
            <a:ext cx="8467725" cy="6566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2100"/>
              </a:spcBef>
              <a:defRPr sz="36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函数返回值的类型就是函数的类型。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152400" y="2743200"/>
            <a:ext cx="8991600" cy="1374523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2100"/>
              </a:spcBef>
              <a:defRPr sz="36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return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语句可以是一个表达式，函数先计算表达式后再返回值。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152400" y="4114800"/>
            <a:ext cx="8991600" cy="1374523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2100"/>
              </a:spcBef>
              <a:defRPr sz="36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return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语句还可以终止函数，并将控制返回到主调函数。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152400" y="5410200"/>
            <a:ext cx="8991600" cy="13660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3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t>一个函数中可以有一个以上的</a:t>
            </a:r>
            <a:r>
              <a:rPr b="1">
                <a:latin typeface="+mn-lt"/>
                <a:ea typeface="+mn-ea"/>
                <a:cs typeface="+mn-cs"/>
                <a:sym typeface="Times New Roman" panose="02020603050405020304"/>
              </a:rPr>
              <a:t>return</a:t>
            </a:r>
            <a:r>
              <a:t>语句，执行到哪一个</a:t>
            </a:r>
            <a:r>
              <a:rPr b="1">
                <a:latin typeface="+mn-lt"/>
                <a:ea typeface="+mn-ea"/>
                <a:cs typeface="+mn-cs"/>
                <a:sym typeface="Times New Roman" panose="02020603050405020304"/>
              </a:rPr>
              <a:t>return</a:t>
            </a:r>
            <a:r>
              <a:t>语句，哪一个语句起作用。</a:t>
            </a:r>
            <a:r>
              <a:rPr b="1">
                <a:latin typeface="+mn-lt"/>
                <a:ea typeface="+mn-ea"/>
                <a:cs typeface="+mn-cs"/>
                <a:sym typeface="Times New Roman" panose="02020603050405020304"/>
              </a:rPr>
              <a:t> </a:t>
            </a:r>
            <a:endParaRPr b="1"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1" animBg="1" advAuto="0"/>
      <p:bldP spid="373" grpId="2" animBg="1" advAuto="0"/>
      <p:bldP spid="374" grpId="3" animBg="1" advAuto="0"/>
      <p:bldP spid="375" grpId="4" animBg="1" advAuto="0"/>
      <p:bldP spid="376" grpId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81000" y="304799"/>
            <a:ext cx="3505200" cy="238956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int </a:t>
            </a:r>
            <a:r>
              <a:rPr>
                <a:solidFill>
                  <a:srgbClr val="44546A"/>
                </a:solidFill>
              </a:rPr>
              <a:t>add ( </a:t>
            </a:r>
            <a:r>
              <a:t>int  a, int b</a:t>
            </a:r>
            <a:r>
              <a:rPr>
                <a:solidFill>
                  <a:srgbClr val="44546A"/>
                </a:solidFill>
              </a:rPr>
              <a:t>)</a:t>
            </a:r>
            <a:endParaRPr>
              <a:solidFill>
                <a:srgbClr val="44546A"/>
              </a:solidFill>
            </a:endParaRPr>
          </a:p>
          <a:p>
            <a:pPr>
              <a:lnSpc>
                <a:spcPct val="110000"/>
              </a:lnSpc>
              <a:defRPr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 </a:t>
            </a:r>
          </a:p>
          <a:p>
            <a:pPr>
              <a:lnSpc>
                <a:spcPct val="110000"/>
              </a:lnSpc>
              <a:defRPr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return </a:t>
            </a:r>
            <a:r>
              <a:rPr>
                <a:solidFill>
                  <a:schemeClr val="accent2"/>
                </a:solidFill>
              </a:rPr>
              <a:t>(a+b)</a:t>
            </a:r>
            <a:r>
              <a:t>;</a:t>
            </a:r>
          </a:p>
          <a:p>
            <a:pPr>
              <a:lnSpc>
                <a:spcPct val="110000"/>
              </a:lnSpc>
              <a:defRPr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 </a:t>
            </a:r>
          </a:p>
        </p:txBody>
      </p:sp>
      <p:sp>
        <p:nvSpPr>
          <p:cNvPr id="380" name="Shape 380"/>
          <p:cNvSpPr/>
          <p:nvPr/>
        </p:nvSpPr>
        <p:spPr>
          <a:xfrm>
            <a:off x="381000" y="3048000"/>
            <a:ext cx="3886200" cy="328062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max ( </a:t>
            </a:r>
            <a:r>
              <a:t>int a, int b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 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if (x&gt;y)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   return   x 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else  return  y;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 </a:t>
            </a:r>
          </a:p>
        </p:txBody>
      </p:sp>
      <p:sp>
        <p:nvSpPr>
          <p:cNvPr id="381" name="Shape 381"/>
          <p:cNvSpPr/>
          <p:nvPr/>
        </p:nvSpPr>
        <p:spPr>
          <a:xfrm>
            <a:off x="3962400" y="2819400"/>
            <a:ext cx="4724400" cy="2524890"/>
          </a:xfrm>
          <a:prstGeom prst="rect">
            <a:avLst/>
          </a:prstGeom>
          <a:ln w="28575">
            <a:solidFill>
              <a:srgbClr val="000099"/>
            </a:solidFill>
            <a:miter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若函数体内没有</a:t>
            </a:r>
            <a:r>
              <a:t>return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语句，就一直执行到函数体的末尾，然后返回到主调函数的调用处。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84" name="Group 384"/>
          <p:cNvGrpSpPr/>
          <p:nvPr/>
        </p:nvGrpSpPr>
        <p:grpSpPr>
          <a:xfrm>
            <a:off x="2133600" y="1066800"/>
            <a:ext cx="2895600" cy="698510"/>
            <a:chOff x="0" y="0"/>
            <a:chExt cx="2895600" cy="698509"/>
          </a:xfrm>
        </p:grpSpPr>
        <p:sp>
          <p:nvSpPr>
            <p:cNvPr id="382" name="Shape 382"/>
            <p:cNvSpPr/>
            <p:nvPr/>
          </p:nvSpPr>
          <p:spPr>
            <a:xfrm>
              <a:off x="0" y="0"/>
              <a:ext cx="2895600" cy="69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49"/>
                  </a:moveTo>
                  <a:cubicBezTo>
                    <a:pt x="0" y="1231"/>
                    <a:pt x="297" y="0"/>
                    <a:pt x="663" y="0"/>
                  </a:cubicBezTo>
                  <a:lnTo>
                    <a:pt x="3600" y="0"/>
                  </a:lnTo>
                  <a:lnTo>
                    <a:pt x="20937" y="0"/>
                  </a:lnTo>
                  <a:cubicBezTo>
                    <a:pt x="21303" y="0"/>
                    <a:pt x="21600" y="1231"/>
                    <a:pt x="21600" y="2749"/>
                  </a:cubicBezTo>
                  <a:lnTo>
                    <a:pt x="21600" y="13745"/>
                  </a:lnTo>
                  <a:cubicBezTo>
                    <a:pt x="21600" y="15264"/>
                    <a:pt x="21303" y="16494"/>
                    <a:pt x="20937" y="16494"/>
                  </a:cubicBezTo>
                  <a:lnTo>
                    <a:pt x="9000" y="16494"/>
                  </a:lnTo>
                  <a:lnTo>
                    <a:pt x="2807" y="21600"/>
                  </a:lnTo>
                  <a:lnTo>
                    <a:pt x="3600" y="16494"/>
                  </a:lnTo>
                  <a:lnTo>
                    <a:pt x="663" y="16494"/>
                  </a:lnTo>
                  <a:cubicBezTo>
                    <a:pt x="297" y="16494"/>
                    <a:pt x="0" y="15264"/>
                    <a:pt x="0" y="13745"/>
                  </a:cubicBezTo>
                  <a:lnTo>
                    <a:pt x="0" y="13745"/>
                  </a:lnTo>
                  <a:lnTo>
                    <a:pt x="0" y="9622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6037" y="26037"/>
              <a:ext cx="2843526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先计算，后返回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87" name="Group 387"/>
          <p:cNvGrpSpPr/>
          <p:nvPr/>
        </p:nvGrpSpPr>
        <p:grpSpPr>
          <a:xfrm>
            <a:off x="3082925" y="5486400"/>
            <a:ext cx="4308476" cy="555638"/>
            <a:chOff x="0" y="0"/>
            <a:chExt cx="4308474" cy="555637"/>
          </a:xfrm>
        </p:grpSpPr>
        <p:sp>
          <p:nvSpPr>
            <p:cNvPr id="385" name="Shape 385"/>
            <p:cNvSpPr/>
            <p:nvPr/>
          </p:nvSpPr>
          <p:spPr>
            <a:xfrm>
              <a:off x="0" y="0"/>
              <a:ext cx="4308475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" y="3600"/>
                  </a:moveTo>
                  <a:cubicBezTo>
                    <a:pt x="2117" y="1612"/>
                    <a:pt x="2317" y="0"/>
                    <a:pt x="2563" y="0"/>
                  </a:cubicBezTo>
                  <a:lnTo>
                    <a:pt x="5364" y="0"/>
                  </a:lnTo>
                  <a:lnTo>
                    <a:pt x="21154" y="0"/>
                  </a:lnTo>
                  <a:cubicBezTo>
                    <a:pt x="21400" y="0"/>
                    <a:pt x="21600" y="1612"/>
                    <a:pt x="21600" y="3600"/>
                  </a:cubicBezTo>
                  <a:lnTo>
                    <a:pt x="21600" y="3600"/>
                  </a:lnTo>
                  <a:lnTo>
                    <a:pt x="21600" y="18000"/>
                  </a:lnTo>
                  <a:cubicBezTo>
                    <a:pt x="21600" y="19988"/>
                    <a:pt x="21400" y="21600"/>
                    <a:pt x="21154" y="21600"/>
                  </a:cubicBezTo>
                  <a:lnTo>
                    <a:pt x="2563" y="21600"/>
                  </a:lnTo>
                  <a:cubicBezTo>
                    <a:pt x="2317" y="21600"/>
                    <a:pt x="2117" y="19988"/>
                    <a:pt x="2117" y="18000"/>
                  </a:cubicBezTo>
                  <a:lnTo>
                    <a:pt x="2117" y="9000"/>
                  </a:lnTo>
                  <a:lnTo>
                    <a:pt x="0" y="10350"/>
                  </a:lnTo>
                  <a:lnTo>
                    <a:pt x="2117" y="3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386" name="Shape 386"/>
            <p:cNvSpPr/>
            <p:nvPr/>
          </p:nvSpPr>
          <p:spPr>
            <a:xfrm>
              <a:off x="448312" y="26037"/>
              <a:ext cx="3834125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/>
            <a:p>
              <a:pPr algn="ctr">
                <a:lnSpc>
                  <a:spcPct val="110000"/>
                </a:lnSpc>
                <a:defRPr>
                  <a:solidFill>
                    <a:srgbClr val="FFFF00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可以有多个</a:t>
              </a:r>
              <a:r>
                <a:t>return</a:t>
              </a: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语句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3" animBg="1" advAuto="0"/>
      <p:bldP spid="384" grpId="1" animBg="1" advAuto="0"/>
      <p:bldP spid="387" grpId="2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28600" y="2743200"/>
            <a:ext cx="7086600" cy="593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不带返回值的函数可说明为</a:t>
            </a:r>
            <a:r>
              <a:t>void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型。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0" y="3429000"/>
            <a:ext cx="9144000" cy="593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spcBef>
                <a:spcPts val="1900"/>
              </a:spcBef>
              <a:defRPr sz="3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函数的类型与函数参数的类型没有关系。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304800" y="4114800"/>
            <a:ext cx="6019800" cy="474236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spcBef>
                <a:spcPts val="19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double</a:t>
            </a:r>
            <a:r>
              <a:rPr>
                <a:solidFill>
                  <a:srgbClr val="000000"/>
                </a:solidFill>
              </a:rPr>
              <a:t>   blink ( int a,  int b)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228600" y="4876800"/>
            <a:ext cx="8915400" cy="1981965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如果函数的类型和</a:t>
            </a:r>
            <a:r>
              <a:t>return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表达式中的类型不一致，则以函数的类型为准。</a:t>
            </a: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函数的类型决定返回值的类型。</a:t>
            </a:r>
            <a:r>
              <a:rPr b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对数值型数据，可以自动进行类型转换。</a:t>
            </a:r>
            <a:r>
              <a:rPr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0" y="0"/>
            <a:ext cx="9144000" cy="1348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3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t>既然函数有返回值，这个值当然应属于某一个确定的类型，应当在定义函数时指定函数值的类型。</a:t>
            </a:r>
            <a:r>
              <a:rPr b="1">
                <a:latin typeface="+mn-lt"/>
                <a:ea typeface="+mn-ea"/>
                <a:cs typeface="+mn-cs"/>
                <a:sym typeface="Times New Roman" panose="02020603050405020304"/>
              </a:rPr>
              <a:t> </a:t>
            </a:r>
            <a:endParaRPr b="1"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762000" y="1295400"/>
            <a:ext cx="8382000" cy="593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spcBef>
                <a:spcPts val="19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  max (float a,  float  b) </a:t>
            </a:r>
            <a:r>
              <a:rPr>
                <a:solidFill>
                  <a:srgbClr val="000099"/>
                </a:solidFill>
              </a:rPr>
              <a:t>// </a:t>
            </a:r>
            <a:r>
              <a:rPr b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函数值为整型</a:t>
            </a:r>
            <a:r>
              <a:rPr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398" name="Group 398"/>
          <p:cNvGrpSpPr/>
          <p:nvPr/>
        </p:nvGrpSpPr>
        <p:grpSpPr>
          <a:xfrm>
            <a:off x="0" y="1768473"/>
            <a:ext cx="6324600" cy="844566"/>
            <a:chOff x="0" y="0"/>
            <a:chExt cx="6324600" cy="844564"/>
          </a:xfrm>
        </p:grpSpPr>
        <p:sp>
          <p:nvSpPr>
            <p:cNvPr id="396" name="Shape 396"/>
            <p:cNvSpPr/>
            <p:nvPr/>
          </p:nvSpPr>
          <p:spPr>
            <a:xfrm>
              <a:off x="0" y="0"/>
              <a:ext cx="6324600" cy="822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924"/>
                  </a:moveTo>
                  <a:cubicBezTo>
                    <a:pt x="0" y="8635"/>
                    <a:pt x="136" y="7589"/>
                    <a:pt x="304" y="7589"/>
                  </a:cubicBezTo>
                  <a:lnTo>
                    <a:pt x="3600" y="7589"/>
                  </a:lnTo>
                  <a:lnTo>
                    <a:pt x="3562" y="0"/>
                  </a:lnTo>
                  <a:lnTo>
                    <a:pt x="9000" y="7589"/>
                  </a:lnTo>
                  <a:lnTo>
                    <a:pt x="21296" y="7589"/>
                  </a:lnTo>
                  <a:cubicBezTo>
                    <a:pt x="21464" y="7589"/>
                    <a:pt x="21600" y="8635"/>
                    <a:pt x="21600" y="9924"/>
                  </a:cubicBezTo>
                  <a:lnTo>
                    <a:pt x="21600" y="9924"/>
                  </a:lnTo>
                  <a:lnTo>
                    <a:pt x="21600" y="19265"/>
                  </a:lnTo>
                  <a:cubicBezTo>
                    <a:pt x="21600" y="20555"/>
                    <a:pt x="21464" y="21600"/>
                    <a:pt x="21296" y="21600"/>
                  </a:cubicBezTo>
                  <a:lnTo>
                    <a:pt x="304" y="21600"/>
                  </a:lnTo>
                  <a:cubicBezTo>
                    <a:pt x="136" y="21600"/>
                    <a:pt x="0" y="20555"/>
                    <a:pt x="0" y="19265"/>
                  </a:cubicBezTo>
                  <a:lnTo>
                    <a:pt x="0" y="9924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397" name="Shape 397"/>
            <p:cNvSpPr/>
            <p:nvPr/>
          </p:nvSpPr>
          <p:spPr>
            <a:xfrm>
              <a:off x="26037" y="314965"/>
              <a:ext cx="6272526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函数返回值的类型，也是函数的类型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3" animBg="1" advAuto="0"/>
      <p:bldP spid="391" grpId="4" animBg="1" advAuto="0"/>
      <p:bldP spid="392" grpId="5" animBg="1" advAuto="0"/>
      <p:bldP spid="393" grpId="6" animBg="1" advAuto="0"/>
      <p:bldP spid="395" grpId="1" animBg="1" advAuto="0"/>
      <p:bldP spid="398" grpId="2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403" name="Group 403"/>
          <p:cNvGrpSpPr/>
          <p:nvPr/>
        </p:nvGrpSpPr>
        <p:grpSpPr>
          <a:xfrm>
            <a:off x="914400" y="5029199"/>
            <a:ext cx="2438400" cy="914401"/>
            <a:chOff x="0" y="0"/>
            <a:chExt cx="2438400" cy="914400"/>
          </a:xfrm>
        </p:grpSpPr>
        <p:sp>
          <p:nvSpPr>
            <p:cNvPr id="401" name="Shape 401"/>
            <p:cNvSpPr/>
            <p:nvPr/>
          </p:nvSpPr>
          <p:spPr>
            <a:xfrm>
              <a:off x="0" y="381000"/>
              <a:ext cx="2438400" cy="533400"/>
            </a:xfrm>
            <a:prstGeom prst="rightArrow">
              <a:avLst>
                <a:gd name="adj1" fmla="val 61667"/>
                <a:gd name="adj2" fmla="val 69048"/>
              </a:avLst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402" name="Shape 402"/>
            <p:cNvSpPr/>
            <p:nvPr/>
          </p:nvSpPr>
          <p:spPr>
            <a:xfrm>
              <a:off x="0" y="-1"/>
              <a:ext cx="2340865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>
                <a:lnSpc>
                  <a:spcPct val="110000"/>
                </a:lnSpc>
                <a:spcBef>
                  <a:spcPts val="1400"/>
                </a:spcBef>
                <a:defRPr sz="24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参数（多个）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06" name="Group 406"/>
          <p:cNvGrpSpPr/>
          <p:nvPr/>
        </p:nvGrpSpPr>
        <p:grpSpPr>
          <a:xfrm>
            <a:off x="5638800" y="5029199"/>
            <a:ext cx="2590800" cy="914401"/>
            <a:chOff x="0" y="0"/>
            <a:chExt cx="2590799" cy="914400"/>
          </a:xfrm>
        </p:grpSpPr>
        <p:sp>
          <p:nvSpPr>
            <p:cNvPr id="404" name="Shape 404"/>
            <p:cNvSpPr/>
            <p:nvPr/>
          </p:nvSpPr>
          <p:spPr>
            <a:xfrm>
              <a:off x="0" y="381000"/>
              <a:ext cx="2491154" cy="533400"/>
            </a:xfrm>
            <a:prstGeom prst="rightArrow">
              <a:avLst>
                <a:gd name="adj1" fmla="val 61667"/>
                <a:gd name="adj2" fmla="val 69048"/>
              </a:avLst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405" name="Shape 405"/>
            <p:cNvSpPr/>
            <p:nvPr/>
          </p:nvSpPr>
          <p:spPr>
            <a:xfrm>
              <a:off x="199292" y="-1"/>
              <a:ext cx="2391508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/>
            <a:p>
              <a:pPr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函数值</a:t>
              </a:r>
              <a:r>
                <a:t>(</a:t>
              </a: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唯一）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15" name="Group 415"/>
          <p:cNvGrpSpPr/>
          <p:nvPr/>
        </p:nvGrpSpPr>
        <p:grpSpPr>
          <a:xfrm>
            <a:off x="3429000" y="4953000"/>
            <a:ext cx="2133601" cy="1600201"/>
            <a:chOff x="0" y="0"/>
            <a:chExt cx="2133600" cy="1600200"/>
          </a:xfrm>
        </p:grpSpPr>
        <p:grpSp>
          <p:nvGrpSpPr>
            <p:cNvPr id="413" name="Group 413"/>
            <p:cNvGrpSpPr/>
            <p:nvPr/>
          </p:nvGrpSpPr>
          <p:grpSpPr>
            <a:xfrm>
              <a:off x="-1" y="-1"/>
              <a:ext cx="2133602" cy="1600202"/>
              <a:chOff x="0" y="0"/>
              <a:chExt cx="2133600" cy="1600200"/>
            </a:xfrm>
          </p:grpSpPr>
          <p:sp>
            <p:nvSpPr>
              <p:cNvPr id="407" name="Shape 407"/>
              <p:cNvSpPr/>
              <p:nvPr/>
            </p:nvSpPr>
            <p:spPr>
              <a:xfrm>
                <a:off x="0" y="0"/>
                <a:ext cx="2133600" cy="1600200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0" y="-1"/>
                <a:ext cx="2133600" cy="350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8048" y="21600"/>
                    </a:lnTo>
                    <a:lnTo>
                      <a:pt x="3552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0" y="1249340"/>
                <a:ext cx="2133600" cy="350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3552" y="0"/>
                    </a:lnTo>
                    <a:lnTo>
                      <a:pt x="18048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410" name="Shape 410"/>
              <p:cNvSpPr/>
              <p:nvPr/>
            </p:nvSpPr>
            <p:spPr>
              <a:xfrm>
                <a:off x="-1" y="0"/>
                <a:ext cx="350861" cy="1600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4736"/>
                    </a:lnTo>
                    <a:lnTo>
                      <a:pt x="21600" y="16864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1782740" y="0"/>
                <a:ext cx="350861" cy="1600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16864"/>
                    </a:lnTo>
                    <a:lnTo>
                      <a:pt x="0" y="473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0" y="0"/>
                <a:ext cx="2133600" cy="1600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  <a:moveTo>
                      <a:pt x="3552" y="4736"/>
                    </a:moveTo>
                    <a:lnTo>
                      <a:pt x="18048" y="4736"/>
                    </a:lnTo>
                    <a:lnTo>
                      <a:pt x="18048" y="16864"/>
                    </a:lnTo>
                    <a:lnTo>
                      <a:pt x="3552" y="16864"/>
                    </a:lnTo>
                    <a:close/>
                    <a:moveTo>
                      <a:pt x="0" y="0"/>
                    </a:moveTo>
                    <a:lnTo>
                      <a:pt x="3552" y="4736"/>
                    </a:lnTo>
                    <a:moveTo>
                      <a:pt x="0" y="21600"/>
                    </a:moveTo>
                    <a:lnTo>
                      <a:pt x="3552" y="16864"/>
                    </a:lnTo>
                    <a:moveTo>
                      <a:pt x="21600" y="0"/>
                    </a:moveTo>
                    <a:lnTo>
                      <a:pt x="18048" y="4736"/>
                    </a:lnTo>
                    <a:moveTo>
                      <a:pt x="21600" y="21600"/>
                    </a:moveTo>
                    <a:lnTo>
                      <a:pt x="18048" y="16864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</p:grpSp>
        <p:sp>
          <p:nvSpPr>
            <p:cNvPr id="414" name="Shape 414"/>
            <p:cNvSpPr/>
            <p:nvPr/>
          </p:nvSpPr>
          <p:spPr>
            <a:xfrm>
              <a:off x="304800" y="533400"/>
              <a:ext cx="1524000" cy="59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900"/>
                </a:spcBef>
                <a:defRPr sz="32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函数体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16" name="Shape 416"/>
          <p:cNvSpPr/>
          <p:nvPr/>
        </p:nvSpPr>
        <p:spPr>
          <a:xfrm>
            <a:off x="3200400" y="533400"/>
            <a:ext cx="3886200" cy="253489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max ( </a:t>
            </a:r>
            <a:r>
              <a:t>int a, int b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int z;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z=x&gt;y?x:y;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</a:t>
            </a:r>
            <a:r>
              <a:rPr>
                <a:solidFill>
                  <a:srgbClr val="000099"/>
                </a:solidFill>
              </a:rPr>
              <a:t>return  </a:t>
            </a:r>
            <a:r>
              <a:rPr>
                <a:solidFill>
                  <a:srgbClr val="FF0000"/>
                </a:solidFill>
              </a:rPr>
              <a:t> z;</a:t>
            </a:r>
            <a:r>
              <a:t>   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 </a:t>
            </a:r>
          </a:p>
        </p:txBody>
      </p:sp>
      <p:grpSp>
        <p:nvGrpSpPr>
          <p:cNvPr id="419" name="Group 419"/>
          <p:cNvGrpSpPr/>
          <p:nvPr/>
        </p:nvGrpSpPr>
        <p:grpSpPr>
          <a:xfrm>
            <a:off x="5373716" y="1371600"/>
            <a:ext cx="3465484" cy="1736703"/>
            <a:chOff x="0" y="0"/>
            <a:chExt cx="3465483" cy="1736702"/>
          </a:xfrm>
        </p:grpSpPr>
        <p:sp>
          <p:nvSpPr>
            <p:cNvPr id="417" name="Shape 417"/>
            <p:cNvSpPr/>
            <p:nvPr/>
          </p:nvSpPr>
          <p:spPr>
            <a:xfrm>
              <a:off x="0" y="0"/>
              <a:ext cx="3465484" cy="15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52" y="3600"/>
                  </a:moveTo>
                  <a:cubicBezTo>
                    <a:pt x="3552" y="1612"/>
                    <a:pt x="4261" y="0"/>
                    <a:pt x="5135" y="0"/>
                  </a:cubicBezTo>
                  <a:lnTo>
                    <a:pt x="6560" y="0"/>
                  </a:lnTo>
                  <a:lnTo>
                    <a:pt x="20017" y="0"/>
                  </a:lnTo>
                  <a:cubicBezTo>
                    <a:pt x="208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891" y="21600"/>
                    <a:pt x="20017" y="21600"/>
                  </a:cubicBezTo>
                  <a:lnTo>
                    <a:pt x="5135" y="21600"/>
                  </a:lnTo>
                  <a:cubicBezTo>
                    <a:pt x="4261" y="21600"/>
                    <a:pt x="3552" y="19988"/>
                    <a:pt x="3552" y="18000"/>
                  </a:cubicBezTo>
                  <a:lnTo>
                    <a:pt x="3552" y="18000"/>
                  </a:lnTo>
                  <a:lnTo>
                    <a:pt x="0" y="15323"/>
                  </a:lnTo>
                  <a:lnTo>
                    <a:pt x="3552" y="12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644278" y="74395"/>
              <a:ext cx="2746810" cy="1662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/>
            <a:p>
              <a:pPr>
                <a:lnSpc>
                  <a:spcPct val="110000"/>
                </a:lnSpc>
                <a:defRPr>
                  <a:solidFill>
                    <a:srgbClr val="FFFF00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如果有函数返回值</a:t>
              </a:r>
              <a:r>
                <a:t>,</a:t>
              </a: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返回值就是函数值</a:t>
              </a:r>
              <a:r>
                <a:t>,</a:t>
              </a: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必须惟一。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22" name="Group 422"/>
          <p:cNvGrpSpPr/>
          <p:nvPr/>
        </p:nvGrpSpPr>
        <p:grpSpPr>
          <a:xfrm>
            <a:off x="-1" y="304800"/>
            <a:ext cx="3217808" cy="1736703"/>
            <a:chOff x="0" y="0"/>
            <a:chExt cx="3217806" cy="1736702"/>
          </a:xfrm>
        </p:grpSpPr>
        <p:sp>
          <p:nvSpPr>
            <p:cNvPr id="420" name="Shape 420"/>
            <p:cNvSpPr/>
            <p:nvPr/>
          </p:nvSpPr>
          <p:spPr>
            <a:xfrm>
              <a:off x="0" y="0"/>
              <a:ext cx="3217807" cy="15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763" y="0"/>
                    <a:pt x="1705" y="0"/>
                  </a:cubicBezTo>
                  <a:lnTo>
                    <a:pt x="11637" y="0"/>
                  </a:lnTo>
                  <a:lnTo>
                    <a:pt x="18244" y="0"/>
                  </a:lnTo>
                  <a:cubicBezTo>
                    <a:pt x="19185" y="0"/>
                    <a:pt x="19949" y="1612"/>
                    <a:pt x="19949" y="3600"/>
                  </a:cubicBezTo>
                  <a:lnTo>
                    <a:pt x="19949" y="3600"/>
                  </a:lnTo>
                  <a:lnTo>
                    <a:pt x="21600" y="8190"/>
                  </a:lnTo>
                  <a:lnTo>
                    <a:pt x="19949" y="9000"/>
                  </a:lnTo>
                  <a:lnTo>
                    <a:pt x="19949" y="18000"/>
                  </a:lnTo>
                  <a:cubicBezTo>
                    <a:pt x="19949" y="19988"/>
                    <a:pt x="19185" y="21600"/>
                    <a:pt x="18244" y="21600"/>
                  </a:cubicBezTo>
                  <a:lnTo>
                    <a:pt x="1705" y="21600"/>
                  </a:lnTo>
                  <a:cubicBezTo>
                    <a:pt x="763" y="21600"/>
                    <a:pt x="0" y="19988"/>
                    <a:pt x="0" y="18000"/>
                  </a:cubicBezTo>
                  <a:lnTo>
                    <a:pt x="0" y="90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421" name="Shape 421"/>
            <p:cNvSpPr/>
            <p:nvPr/>
          </p:nvSpPr>
          <p:spPr>
            <a:xfrm>
              <a:off x="74395" y="74395"/>
              <a:ext cx="2823010" cy="1662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/>
            <a:p>
              <a:pPr>
                <a:lnSpc>
                  <a:spcPct val="110000"/>
                </a:lnSpc>
                <a:defRPr>
                  <a:solidFill>
                    <a:srgbClr val="FFFF00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如果有函数返回值</a:t>
              </a:r>
              <a:r>
                <a:t>, </a:t>
              </a: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函数的类型就是返回值的类型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23" name="Shape 423"/>
          <p:cNvSpPr/>
          <p:nvPr/>
        </p:nvSpPr>
        <p:spPr>
          <a:xfrm>
            <a:off x="1143000" y="3352800"/>
            <a:ext cx="6781800" cy="1386841"/>
          </a:xfrm>
          <a:prstGeom prst="rect">
            <a:avLst/>
          </a:prstGeom>
          <a:ln w="38100">
            <a:solidFill>
              <a:srgbClr val="000099"/>
            </a:solidFill>
            <a:miter/>
          </a:ln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3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函数体的类型、形式参数的类型必须在函数的定义中体现出来。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1" animBg="1" advAuto="0"/>
      <p:bldP spid="422" grpId="2" animBg="1" advAuto="0"/>
      <p:bldP spid="423" grpId="3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304800" y="304800"/>
            <a:ext cx="3124200" cy="7264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00000"/>
              </a:lnSpc>
              <a:spcBef>
                <a:spcPts val="2100"/>
              </a:spcBef>
              <a:defRPr sz="3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函数的调用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304800" y="1066800"/>
            <a:ext cx="8229600" cy="593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1900"/>
              </a:spcBef>
              <a:defRPr sz="3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函数调用的一般形式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381000" y="1828800"/>
            <a:ext cx="5410200" cy="593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1900"/>
              </a:spcBef>
              <a:defRPr sz="3200" b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函数名（实参列表）；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304800" y="2590800"/>
            <a:ext cx="6705600" cy="593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1900"/>
              </a:spcBef>
              <a:defRPr sz="32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形参与实参类型相同，一一对应。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5257800" y="685800"/>
            <a:ext cx="2971800" cy="474236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1900"/>
              </a:spcBef>
              <a:defRPr sz="32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 i=2;  f (i, ++i);</a:t>
            </a:r>
          </a:p>
        </p:txBody>
      </p:sp>
      <p:sp>
        <p:nvSpPr>
          <p:cNvPr id="431" name="Shape 431"/>
          <p:cNvSpPr/>
          <p:nvPr/>
        </p:nvSpPr>
        <p:spPr>
          <a:xfrm>
            <a:off x="228600" y="3276600"/>
            <a:ext cx="8229600" cy="593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1900"/>
              </a:spcBef>
              <a:defRPr sz="3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函数调用的方式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304799" y="4114800"/>
            <a:ext cx="7818440" cy="593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作为语句  			  </a:t>
            </a:r>
            <a:r>
              <a:t>printstar( );</a:t>
            </a:r>
          </a:p>
        </p:txBody>
      </p:sp>
      <p:sp>
        <p:nvSpPr>
          <p:cNvPr id="433" name="Shape 433"/>
          <p:cNvSpPr/>
          <p:nvPr/>
        </p:nvSpPr>
        <p:spPr>
          <a:xfrm>
            <a:off x="228600" y="4876800"/>
            <a:ext cx="8229600" cy="593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作为表达式   			 </a:t>
            </a:r>
            <a:r>
              <a:t>c=max (a,b);</a:t>
            </a:r>
          </a:p>
        </p:txBody>
      </p:sp>
      <p:sp>
        <p:nvSpPr>
          <p:cNvPr id="434" name="Shape 434"/>
          <p:cNvSpPr/>
          <p:nvPr/>
        </p:nvSpPr>
        <p:spPr>
          <a:xfrm>
            <a:off x="304800" y="5638800"/>
            <a:ext cx="8229600" cy="593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作为另一个函数的参数     </a:t>
            </a:r>
            <a:r>
              <a:t>cout&lt;&lt;max (a,b);</a:t>
            </a:r>
          </a:p>
        </p:txBody>
      </p:sp>
      <p:sp>
        <p:nvSpPr>
          <p:cNvPr id="435" name="Shape 435"/>
          <p:cNvSpPr/>
          <p:nvPr/>
        </p:nvSpPr>
        <p:spPr>
          <a:xfrm>
            <a:off x="5181600" y="1371600"/>
            <a:ext cx="3733800" cy="593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900"/>
              </a:spcBef>
              <a:defRPr sz="32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实际调用：  </a:t>
            </a:r>
            <a:r>
              <a:t>f (3, 3);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" grpId="1" animBg="1" advAuto="0"/>
      <p:bldP spid="428" grpId="2" animBg="1" advAuto="0"/>
      <p:bldP spid="429" grpId="3" animBg="1" advAuto="0"/>
      <p:bldP spid="430" grpId="4" animBg="1" advAuto="0"/>
      <p:bldP spid="431" grpId="6" animBg="1" advAuto="0"/>
      <p:bldP spid="432" grpId="7" animBg="1" advAuto="0"/>
      <p:bldP spid="433" grpId="8" animBg="1" advAuto="0"/>
      <p:bldP spid="434" grpId="9" animBg="1" advAuto="0"/>
      <p:bldP spid="435" grpId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0" y="1371600"/>
            <a:ext cx="8229600" cy="593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1)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被调用的函数必须是已存在的函数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0" y="2133600"/>
            <a:ext cx="9144000" cy="593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2)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如果使用库函数，必须用</a:t>
            </a:r>
            <a:r>
              <a:t>如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t>#include &lt; math.h&gt;</a:t>
            </a:r>
          </a:p>
        </p:txBody>
      </p:sp>
      <p:sp>
        <p:nvSpPr>
          <p:cNvPr id="440" name="Shape 440"/>
          <p:cNvSpPr/>
          <p:nvPr/>
        </p:nvSpPr>
        <p:spPr>
          <a:xfrm>
            <a:off x="0" y="0"/>
            <a:ext cx="9144000" cy="122175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1900"/>
              </a:spcBef>
              <a:defRPr sz="3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t>在一个函数中调用另一函数（即被调用函数）需要具备哪些条件呢？</a:t>
            </a:r>
          </a:p>
        </p:txBody>
      </p:sp>
      <p:sp>
        <p:nvSpPr>
          <p:cNvPr id="441" name="Shape 441"/>
          <p:cNvSpPr/>
          <p:nvPr/>
        </p:nvSpPr>
        <p:spPr>
          <a:xfrm>
            <a:off x="0" y="2819400"/>
            <a:ext cx="9144000" cy="13660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3)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函数调用遵循</a:t>
            </a: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先定义、后调用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的原则，即</a:t>
            </a: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被调函数应出现在主调函数之前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1" animBg="1" advAuto="0"/>
      <p:bldP spid="439" grpId="2" animBg="1" advAuto="0"/>
      <p:bldP spid="441" grpId="3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228600" y="228600"/>
            <a:ext cx="6096000" cy="2707076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float max(float x, float y)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float  z;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z=(x&gt;y)? x : y 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return  z;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  </a:t>
            </a:r>
          </a:p>
        </p:txBody>
      </p:sp>
      <p:sp>
        <p:nvSpPr>
          <p:cNvPr id="445" name="Shape 445"/>
          <p:cNvSpPr/>
          <p:nvPr/>
        </p:nvSpPr>
        <p:spPr>
          <a:xfrm>
            <a:off x="228600" y="3373437"/>
            <a:ext cx="6096000" cy="328062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main (void)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float   a,b, c;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cin&gt;&gt;a&gt;&gt;b;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c=</a:t>
            </a:r>
            <a:r>
              <a:rPr>
                <a:solidFill>
                  <a:srgbClr val="0000CC"/>
                </a:solidFill>
              </a:rPr>
              <a:t>max (a+b , a*b)</a:t>
            </a:r>
            <a:r>
              <a:t> 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cout&lt;&lt;“The max is”&lt;&lt;c&lt;&lt;endl;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  </a:t>
            </a:r>
          </a:p>
        </p:txBody>
      </p:sp>
      <p:grpSp>
        <p:nvGrpSpPr>
          <p:cNvPr id="448" name="Group 448"/>
          <p:cNvGrpSpPr/>
          <p:nvPr/>
        </p:nvGrpSpPr>
        <p:grpSpPr>
          <a:xfrm>
            <a:off x="2916305" y="1393819"/>
            <a:ext cx="2951095" cy="1143019"/>
            <a:chOff x="0" y="0"/>
            <a:chExt cx="2951094" cy="1143018"/>
          </a:xfrm>
        </p:grpSpPr>
        <p:sp>
          <p:nvSpPr>
            <p:cNvPr id="446" name="Shape 446"/>
            <p:cNvSpPr/>
            <p:nvPr/>
          </p:nvSpPr>
          <p:spPr>
            <a:xfrm>
              <a:off x="0" y="0"/>
              <a:ext cx="2951095" cy="1120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4" y="13034"/>
                  </a:moveTo>
                  <a:cubicBezTo>
                    <a:pt x="964" y="12087"/>
                    <a:pt x="1255" y="11320"/>
                    <a:pt x="1615" y="11320"/>
                  </a:cubicBezTo>
                  <a:lnTo>
                    <a:pt x="4403" y="11320"/>
                  </a:lnTo>
                  <a:lnTo>
                    <a:pt x="0" y="0"/>
                  </a:lnTo>
                  <a:lnTo>
                    <a:pt x="9562" y="11320"/>
                  </a:lnTo>
                  <a:lnTo>
                    <a:pt x="20949" y="11320"/>
                  </a:lnTo>
                  <a:cubicBezTo>
                    <a:pt x="21309" y="11320"/>
                    <a:pt x="21600" y="12087"/>
                    <a:pt x="21600" y="13034"/>
                  </a:cubicBezTo>
                  <a:lnTo>
                    <a:pt x="21600" y="13033"/>
                  </a:lnTo>
                  <a:lnTo>
                    <a:pt x="21600" y="19887"/>
                  </a:lnTo>
                  <a:cubicBezTo>
                    <a:pt x="21600" y="20833"/>
                    <a:pt x="21309" y="21600"/>
                    <a:pt x="20949" y="21600"/>
                  </a:cubicBezTo>
                  <a:lnTo>
                    <a:pt x="1615" y="21600"/>
                  </a:lnTo>
                  <a:cubicBezTo>
                    <a:pt x="1255" y="21600"/>
                    <a:pt x="964" y="20833"/>
                    <a:pt x="964" y="19887"/>
                  </a:cubicBezTo>
                  <a:lnTo>
                    <a:pt x="964" y="13033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57731" y="613418"/>
              <a:ext cx="2767326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被调函数先定义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51" name="Group 451"/>
          <p:cNvGrpSpPr/>
          <p:nvPr/>
        </p:nvGrpSpPr>
        <p:grpSpPr>
          <a:xfrm>
            <a:off x="2500316" y="3962400"/>
            <a:ext cx="2986084" cy="1358912"/>
            <a:chOff x="0" y="0"/>
            <a:chExt cx="2986083" cy="1358911"/>
          </a:xfrm>
        </p:grpSpPr>
        <p:sp>
          <p:nvSpPr>
            <p:cNvPr id="449" name="Shape 449"/>
            <p:cNvSpPr/>
            <p:nvPr/>
          </p:nvSpPr>
          <p:spPr>
            <a:xfrm>
              <a:off x="0" y="0"/>
              <a:ext cx="2986084" cy="1358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6" y="1413"/>
                  </a:moveTo>
                  <a:cubicBezTo>
                    <a:pt x="1206" y="633"/>
                    <a:pt x="1494" y="0"/>
                    <a:pt x="1849" y="0"/>
                  </a:cubicBezTo>
                  <a:lnTo>
                    <a:pt x="4605" y="0"/>
                  </a:lnTo>
                  <a:lnTo>
                    <a:pt x="20957" y="0"/>
                  </a:lnTo>
                  <a:cubicBezTo>
                    <a:pt x="21312" y="0"/>
                    <a:pt x="21600" y="633"/>
                    <a:pt x="21600" y="1413"/>
                  </a:cubicBezTo>
                  <a:lnTo>
                    <a:pt x="21600" y="7065"/>
                  </a:lnTo>
                  <a:cubicBezTo>
                    <a:pt x="21600" y="7846"/>
                    <a:pt x="21312" y="8478"/>
                    <a:pt x="20957" y="8478"/>
                  </a:cubicBezTo>
                  <a:lnTo>
                    <a:pt x="9703" y="8478"/>
                  </a:lnTo>
                  <a:lnTo>
                    <a:pt x="0" y="21600"/>
                  </a:lnTo>
                  <a:lnTo>
                    <a:pt x="4605" y="8478"/>
                  </a:lnTo>
                  <a:lnTo>
                    <a:pt x="1849" y="8478"/>
                  </a:lnTo>
                  <a:cubicBezTo>
                    <a:pt x="1494" y="8478"/>
                    <a:pt x="1206" y="7846"/>
                    <a:pt x="1206" y="7065"/>
                  </a:cubicBezTo>
                  <a:lnTo>
                    <a:pt x="1206" y="7065"/>
                  </a:lnTo>
                  <a:lnTo>
                    <a:pt x="1206" y="4946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92720" y="26038"/>
              <a:ext cx="2767326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定义之后再调用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54" name="Group 454"/>
          <p:cNvGrpSpPr/>
          <p:nvPr/>
        </p:nvGrpSpPr>
        <p:grpSpPr>
          <a:xfrm>
            <a:off x="3930634" y="457200"/>
            <a:ext cx="2927367" cy="1140478"/>
            <a:chOff x="0" y="0"/>
            <a:chExt cx="2927366" cy="1140477"/>
          </a:xfrm>
        </p:grpSpPr>
        <p:sp>
          <p:nvSpPr>
            <p:cNvPr id="452" name="Shape 452"/>
            <p:cNvSpPr/>
            <p:nvPr/>
          </p:nvSpPr>
          <p:spPr>
            <a:xfrm>
              <a:off x="0" y="0"/>
              <a:ext cx="2927367" cy="106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5" y="3600"/>
                  </a:moveTo>
                  <a:cubicBezTo>
                    <a:pt x="5295" y="1612"/>
                    <a:pt x="5882" y="0"/>
                    <a:pt x="6607" y="0"/>
                  </a:cubicBezTo>
                  <a:lnTo>
                    <a:pt x="8012" y="0"/>
                  </a:lnTo>
                  <a:lnTo>
                    <a:pt x="20288" y="0"/>
                  </a:lnTo>
                  <a:cubicBezTo>
                    <a:pt x="21013" y="0"/>
                    <a:pt x="21600" y="1612"/>
                    <a:pt x="21600" y="3600"/>
                  </a:cubicBezTo>
                  <a:lnTo>
                    <a:pt x="21600" y="3600"/>
                  </a:lnTo>
                  <a:lnTo>
                    <a:pt x="21600" y="18000"/>
                  </a:lnTo>
                  <a:cubicBezTo>
                    <a:pt x="21600" y="19988"/>
                    <a:pt x="21013" y="21600"/>
                    <a:pt x="20288" y="21600"/>
                  </a:cubicBezTo>
                  <a:lnTo>
                    <a:pt x="6607" y="21600"/>
                  </a:lnTo>
                  <a:cubicBezTo>
                    <a:pt x="5882" y="21600"/>
                    <a:pt x="5295" y="19988"/>
                    <a:pt x="5295" y="18000"/>
                  </a:cubicBezTo>
                  <a:lnTo>
                    <a:pt x="5295" y="9000"/>
                  </a:lnTo>
                  <a:lnTo>
                    <a:pt x="0" y="3279"/>
                  </a:lnTo>
                  <a:lnTo>
                    <a:pt x="5295" y="3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453" name="Shape 453"/>
            <p:cNvSpPr/>
            <p:nvPr/>
          </p:nvSpPr>
          <p:spPr>
            <a:xfrm>
              <a:off x="769642" y="52077"/>
              <a:ext cx="2105648" cy="108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形参必须说明参数类型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57" name="Group 457"/>
          <p:cNvGrpSpPr/>
          <p:nvPr/>
        </p:nvGrpSpPr>
        <p:grpSpPr>
          <a:xfrm>
            <a:off x="3443172" y="4800600"/>
            <a:ext cx="5243628" cy="1140478"/>
            <a:chOff x="0" y="0"/>
            <a:chExt cx="5243627" cy="1140477"/>
          </a:xfrm>
        </p:grpSpPr>
        <p:sp>
          <p:nvSpPr>
            <p:cNvPr id="455" name="Shape 455"/>
            <p:cNvSpPr/>
            <p:nvPr/>
          </p:nvSpPr>
          <p:spPr>
            <a:xfrm>
              <a:off x="0" y="0"/>
              <a:ext cx="5243628" cy="106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7" y="3600"/>
                  </a:moveTo>
                  <a:cubicBezTo>
                    <a:pt x="2767" y="1612"/>
                    <a:pt x="3095" y="0"/>
                    <a:pt x="3499" y="0"/>
                  </a:cubicBezTo>
                  <a:lnTo>
                    <a:pt x="5906" y="0"/>
                  </a:lnTo>
                  <a:lnTo>
                    <a:pt x="20868" y="0"/>
                  </a:lnTo>
                  <a:cubicBezTo>
                    <a:pt x="21272" y="0"/>
                    <a:pt x="21600" y="1612"/>
                    <a:pt x="21600" y="3600"/>
                  </a:cubicBezTo>
                  <a:lnTo>
                    <a:pt x="21600" y="3600"/>
                  </a:lnTo>
                  <a:lnTo>
                    <a:pt x="21600" y="18000"/>
                  </a:lnTo>
                  <a:cubicBezTo>
                    <a:pt x="21600" y="19988"/>
                    <a:pt x="21272" y="21600"/>
                    <a:pt x="20868" y="21600"/>
                  </a:cubicBezTo>
                  <a:lnTo>
                    <a:pt x="3499" y="21600"/>
                  </a:lnTo>
                  <a:cubicBezTo>
                    <a:pt x="3095" y="21600"/>
                    <a:pt x="2767" y="19988"/>
                    <a:pt x="2767" y="18000"/>
                  </a:cubicBezTo>
                  <a:lnTo>
                    <a:pt x="2767" y="9000"/>
                  </a:lnTo>
                  <a:lnTo>
                    <a:pt x="0" y="10286"/>
                  </a:lnTo>
                  <a:lnTo>
                    <a:pt x="2767" y="3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456" name="Shape 456"/>
            <p:cNvSpPr/>
            <p:nvPr/>
          </p:nvSpPr>
          <p:spPr>
            <a:xfrm>
              <a:off x="723704" y="52077"/>
              <a:ext cx="4467847" cy="108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实参传递的是一个具体的值，不必说明参数类型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1" animBg="1" advAuto="0"/>
      <p:bldP spid="445" grpId="2" animBg="1" advAuto="0"/>
      <p:bldP spid="448" grpId="3" animBg="1" advAuto="0"/>
      <p:bldP spid="451" grpId="5" animBg="1" advAuto="0"/>
      <p:bldP spid="454" grpId="4" animBg="1" advAuto="0"/>
      <p:bldP spid="457" grpId="6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0" y="381000"/>
            <a:ext cx="9144000" cy="27376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4)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如果使用用户自己定义的函数，而该函数与调用它的函数（即主调函数）在同一个程序单位中</a:t>
            </a:r>
            <a:r>
              <a:rPr b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且位置在主调函数之后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，则必须在调用此函数之前</a:t>
            </a: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对被调用的函数作声明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0" y="3962400"/>
            <a:ext cx="3962400" cy="2550558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float  max (float x, float y)</a:t>
            </a:r>
          </a:p>
          <a:p>
            <a:pPr>
              <a:lnSpc>
                <a:spcPct val="10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float  z;</a:t>
            </a:r>
          </a:p>
          <a:p>
            <a:pPr>
              <a:lnSpc>
                <a:spcPct val="10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z=(x&gt;y)? x : y ;</a:t>
            </a:r>
          </a:p>
          <a:p>
            <a:pPr>
              <a:lnSpc>
                <a:spcPct val="10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return  z;</a:t>
            </a:r>
          </a:p>
          <a:p>
            <a:pPr>
              <a:lnSpc>
                <a:spcPct val="10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  </a:t>
            </a:r>
          </a:p>
        </p:txBody>
      </p:sp>
      <p:sp>
        <p:nvSpPr>
          <p:cNvPr id="464" name="Shape 464"/>
          <p:cNvSpPr/>
          <p:nvPr/>
        </p:nvSpPr>
        <p:spPr>
          <a:xfrm>
            <a:off x="0" y="0"/>
            <a:ext cx="6858000" cy="3619390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main (void)</a:t>
            </a:r>
          </a:p>
          <a:p>
            <a:pPr>
              <a:lnSpc>
                <a:spcPct val="10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 float   a,b, c;</a:t>
            </a:r>
          </a:p>
          <a:p>
            <a:pPr>
              <a:lnSpc>
                <a:spcPct val="10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</a:t>
            </a:r>
            <a:r>
              <a:rPr>
                <a:solidFill>
                  <a:srgbClr val="FF0000"/>
                </a:solidFill>
              </a:rPr>
              <a:t>float   max (float,float);</a:t>
            </a:r>
            <a:endParaRPr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cin&gt;&gt;a&gt;&gt;b;</a:t>
            </a:r>
          </a:p>
          <a:p>
            <a:pPr>
              <a:lnSpc>
                <a:spcPct val="10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c=max (a,b) ;</a:t>
            </a:r>
          </a:p>
          <a:p>
            <a:pPr>
              <a:lnSpc>
                <a:spcPct val="10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cout&lt;&lt;“The max is”&lt;&lt;c&lt;&lt;endl;</a:t>
            </a:r>
          </a:p>
          <a:p>
            <a:pPr>
              <a:lnSpc>
                <a:spcPct val="10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  </a:t>
            </a:r>
          </a:p>
        </p:txBody>
      </p:sp>
      <p:grpSp>
        <p:nvGrpSpPr>
          <p:cNvPr id="467" name="Group 467"/>
          <p:cNvGrpSpPr/>
          <p:nvPr/>
        </p:nvGrpSpPr>
        <p:grpSpPr>
          <a:xfrm>
            <a:off x="4094136" y="1066800"/>
            <a:ext cx="2687665" cy="555638"/>
            <a:chOff x="0" y="0"/>
            <a:chExt cx="2687664" cy="555637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2687665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16" y="3600"/>
                  </a:moveTo>
                  <a:cubicBezTo>
                    <a:pt x="2616" y="1612"/>
                    <a:pt x="2936" y="0"/>
                    <a:pt x="3330" y="0"/>
                  </a:cubicBezTo>
                  <a:lnTo>
                    <a:pt x="5780" y="0"/>
                  </a:lnTo>
                  <a:lnTo>
                    <a:pt x="20886" y="0"/>
                  </a:lnTo>
                  <a:cubicBezTo>
                    <a:pt x="21280" y="0"/>
                    <a:pt x="21600" y="1612"/>
                    <a:pt x="21600" y="3600"/>
                  </a:cubicBezTo>
                  <a:lnTo>
                    <a:pt x="21600" y="3600"/>
                  </a:lnTo>
                  <a:lnTo>
                    <a:pt x="21600" y="18000"/>
                  </a:lnTo>
                  <a:cubicBezTo>
                    <a:pt x="21600" y="19988"/>
                    <a:pt x="21280" y="21600"/>
                    <a:pt x="20886" y="21600"/>
                  </a:cubicBezTo>
                  <a:lnTo>
                    <a:pt x="3330" y="21600"/>
                  </a:lnTo>
                  <a:cubicBezTo>
                    <a:pt x="2936" y="21600"/>
                    <a:pt x="2616" y="19988"/>
                    <a:pt x="2616" y="18000"/>
                  </a:cubicBezTo>
                  <a:lnTo>
                    <a:pt x="2616" y="9000"/>
                  </a:lnTo>
                  <a:lnTo>
                    <a:pt x="0" y="9643"/>
                  </a:lnTo>
                  <a:lnTo>
                    <a:pt x="2616" y="3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466" name="Shape 466"/>
            <p:cNvSpPr/>
            <p:nvPr/>
          </p:nvSpPr>
          <p:spPr>
            <a:xfrm>
              <a:off x="351501" y="26037"/>
              <a:ext cx="2310126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函数原型说明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70" name="Group 470"/>
          <p:cNvGrpSpPr/>
          <p:nvPr/>
        </p:nvGrpSpPr>
        <p:grpSpPr>
          <a:xfrm>
            <a:off x="3917929" y="4191000"/>
            <a:ext cx="2101871" cy="555638"/>
            <a:chOff x="0" y="0"/>
            <a:chExt cx="2101869" cy="555637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2101870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72" y="3600"/>
                  </a:moveTo>
                  <a:cubicBezTo>
                    <a:pt x="4372" y="1612"/>
                    <a:pt x="4781" y="0"/>
                    <a:pt x="5286" y="0"/>
                  </a:cubicBezTo>
                  <a:lnTo>
                    <a:pt x="7244" y="0"/>
                  </a:lnTo>
                  <a:lnTo>
                    <a:pt x="20686" y="0"/>
                  </a:lnTo>
                  <a:cubicBezTo>
                    <a:pt x="21191" y="0"/>
                    <a:pt x="21600" y="1612"/>
                    <a:pt x="21600" y="3600"/>
                  </a:cubicBezTo>
                  <a:lnTo>
                    <a:pt x="21600" y="3600"/>
                  </a:lnTo>
                  <a:lnTo>
                    <a:pt x="21600" y="18000"/>
                  </a:lnTo>
                  <a:cubicBezTo>
                    <a:pt x="21600" y="19988"/>
                    <a:pt x="21191" y="21600"/>
                    <a:pt x="20686" y="21600"/>
                  </a:cubicBezTo>
                  <a:lnTo>
                    <a:pt x="5286" y="21600"/>
                  </a:lnTo>
                  <a:cubicBezTo>
                    <a:pt x="4781" y="21600"/>
                    <a:pt x="4372" y="19988"/>
                    <a:pt x="4372" y="18000"/>
                  </a:cubicBezTo>
                  <a:lnTo>
                    <a:pt x="4372" y="9000"/>
                  </a:lnTo>
                  <a:lnTo>
                    <a:pt x="0" y="193"/>
                  </a:lnTo>
                  <a:lnTo>
                    <a:pt x="4372" y="3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469" name="Shape 469"/>
            <p:cNvSpPr/>
            <p:nvPr/>
          </p:nvSpPr>
          <p:spPr>
            <a:xfrm>
              <a:off x="451507" y="26037"/>
              <a:ext cx="1624325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函数定义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71" name="Shape 471"/>
          <p:cNvSpPr/>
          <p:nvPr/>
        </p:nvSpPr>
        <p:spPr>
          <a:xfrm>
            <a:off x="3203575" y="4953000"/>
            <a:ext cx="5559425" cy="1878976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900"/>
              </a:spcBef>
              <a:defRPr sz="32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定义是一个完整的函数单位，而原型说明仅仅是说明函数的</a:t>
            </a: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返回值及形参的类型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1" animBg="1" advAuto="0"/>
      <p:bldP spid="470" grpId="2" animBg="1" advAuto="0"/>
      <p:bldP spid="471" grpId="3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152400" y="457199"/>
            <a:ext cx="6553200" cy="5370975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0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main(void)</a:t>
            </a:r>
          </a:p>
          <a:p>
            <a:pPr>
              <a:lnSpc>
                <a:spcPct val="10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int  i=2, x=5, j=7;  </a:t>
            </a:r>
            <a:r>
              <a:rPr>
                <a:solidFill>
                  <a:srgbClr val="000099"/>
                </a:solidFill>
              </a:rPr>
              <a:t>void fun(int,int);</a:t>
            </a:r>
            <a:endParaRPr>
              <a:solidFill>
                <a:srgbClr val="000099"/>
              </a:solidFill>
            </a:endParaRPr>
          </a:p>
          <a:p>
            <a:pPr>
              <a:lnSpc>
                <a:spcPct val="10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fun ( j, 6);</a:t>
            </a:r>
          </a:p>
          <a:p>
            <a:pPr>
              <a:lnSpc>
                <a:spcPct val="10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cout&lt;&lt;i&lt;&lt;‘\t’&lt;&lt; j&lt;&lt;‘\t’&lt;&lt; x&lt;&lt;endl;</a:t>
            </a:r>
          </a:p>
          <a:p>
            <a:pPr>
              <a:lnSpc>
                <a:spcPct val="10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</a:t>
            </a:r>
          </a:p>
          <a:p>
            <a:pPr>
              <a:lnSpc>
                <a:spcPct val="10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fun ( int i, int j)</a:t>
            </a:r>
          </a:p>
          <a:p>
            <a:pPr>
              <a:lnSpc>
                <a:spcPct val="10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int  x=7;</a:t>
            </a:r>
          </a:p>
          <a:p>
            <a:pPr>
              <a:lnSpc>
                <a:spcPct val="10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cout&lt;&lt;i&lt;&lt;‘\t’&lt;&lt; j&lt;&lt;‘\t’&lt;&lt;x&lt;&lt;endl;</a:t>
            </a:r>
          </a:p>
          <a:p>
            <a:pPr>
              <a:lnSpc>
                <a:spcPct val="10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</a:t>
            </a:r>
          </a:p>
        </p:txBody>
      </p:sp>
      <p:grpSp>
        <p:nvGrpSpPr>
          <p:cNvPr id="482" name="Group 482"/>
          <p:cNvGrpSpPr/>
          <p:nvPr/>
        </p:nvGrpSpPr>
        <p:grpSpPr>
          <a:xfrm>
            <a:off x="5638800" y="457200"/>
            <a:ext cx="3200400" cy="897653"/>
            <a:chOff x="0" y="0"/>
            <a:chExt cx="3200400" cy="897652"/>
          </a:xfrm>
        </p:grpSpPr>
        <p:sp>
          <p:nvSpPr>
            <p:cNvPr id="475" name="Shape 475"/>
            <p:cNvSpPr/>
            <p:nvPr/>
          </p:nvSpPr>
          <p:spPr>
            <a:xfrm>
              <a:off x="0" y="533400"/>
              <a:ext cx="609600" cy="36425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76" name="Shape 476"/>
            <p:cNvSpPr/>
            <p:nvPr/>
          </p:nvSpPr>
          <p:spPr>
            <a:xfrm>
              <a:off x="76200" y="0"/>
              <a:ext cx="4572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i</a:t>
              </a:r>
            </a:p>
          </p:txBody>
        </p:sp>
        <p:sp>
          <p:nvSpPr>
            <p:cNvPr id="477" name="Shape 477"/>
            <p:cNvSpPr/>
            <p:nvPr/>
          </p:nvSpPr>
          <p:spPr>
            <a:xfrm>
              <a:off x="914400" y="533400"/>
              <a:ext cx="609600" cy="36425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990600" y="0"/>
              <a:ext cx="4572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479" name="Shape 479"/>
            <p:cNvSpPr/>
            <p:nvPr/>
          </p:nvSpPr>
          <p:spPr>
            <a:xfrm>
              <a:off x="1752600" y="533400"/>
              <a:ext cx="609600" cy="36425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480" name="Shape 480"/>
            <p:cNvSpPr/>
            <p:nvPr/>
          </p:nvSpPr>
          <p:spPr>
            <a:xfrm>
              <a:off x="1828800" y="0"/>
              <a:ext cx="4572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j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2590800" y="533400"/>
              <a:ext cx="609600" cy="36425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485" name="Group 485"/>
          <p:cNvGrpSpPr/>
          <p:nvPr/>
        </p:nvGrpSpPr>
        <p:grpSpPr>
          <a:xfrm>
            <a:off x="7543800" y="1600200"/>
            <a:ext cx="990600" cy="1219200"/>
            <a:chOff x="0" y="0"/>
            <a:chExt cx="990600" cy="1219200"/>
          </a:xfrm>
        </p:grpSpPr>
        <p:sp>
          <p:nvSpPr>
            <p:cNvPr id="483" name="Shape 483"/>
            <p:cNvSpPr/>
            <p:nvPr/>
          </p:nvSpPr>
          <p:spPr>
            <a:xfrm>
              <a:off x="0" y="0"/>
              <a:ext cx="228600" cy="1219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00"/>
                  </a:moveTo>
                  <a:lnTo>
                    <a:pt x="5400" y="162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00"/>
                  </a:lnTo>
                  <a:lnTo>
                    <a:pt x="21600" y="162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484" name="Shape 484"/>
            <p:cNvSpPr/>
            <p:nvPr/>
          </p:nvSpPr>
          <p:spPr>
            <a:xfrm>
              <a:off x="762000" y="0"/>
              <a:ext cx="228600" cy="1219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00"/>
                  </a:moveTo>
                  <a:lnTo>
                    <a:pt x="5400" y="162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00"/>
                  </a:lnTo>
                  <a:lnTo>
                    <a:pt x="21600" y="162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</p:grpSp>
      <p:grpSp>
        <p:nvGrpSpPr>
          <p:cNvPr id="488" name="Group 488"/>
          <p:cNvGrpSpPr/>
          <p:nvPr/>
        </p:nvGrpSpPr>
        <p:grpSpPr>
          <a:xfrm>
            <a:off x="7467600" y="2971800"/>
            <a:ext cx="1371600" cy="351552"/>
            <a:chOff x="0" y="0"/>
            <a:chExt cx="1371600" cy="351551"/>
          </a:xfrm>
        </p:grpSpPr>
        <p:sp>
          <p:nvSpPr>
            <p:cNvPr id="486" name="Shape 486"/>
            <p:cNvSpPr/>
            <p:nvPr/>
          </p:nvSpPr>
          <p:spPr>
            <a:xfrm>
              <a:off x="0" y="0"/>
              <a:ext cx="4572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solidFill>
                    <a:srgbClr val="0000CC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487" name="Shape 487"/>
            <p:cNvSpPr/>
            <p:nvPr/>
          </p:nvSpPr>
          <p:spPr>
            <a:xfrm>
              <a:off x="914400" y="0"/>
              <a:ext cx="4572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solidFill>
                    <a:srgbClr val="0000CC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497" name="Group 497"/>
          <p:cNvGrpSpPr/>
          <p:nvPr/>
        </p:nvGrpSpPr>
        <p:grpSpPr>
          <a:xfrm>
            <a:off x="6553200" y="2971800"/>
            <a:ext cx="2286000" cy="808753"/>
            <a:chOff x="0" y="0"/>
            <a:chExt cx="2286000" cy="808752"/>
          </a:xfrm>
        </p:grpSpPr>
        <p:grpSp>
          <p:nvGrpSpPr>
            <p:cNvPr id="495" name="Group 495"/>
            <p:cNvGrpSpPr/>
            <p:nvPr/>
          </p:nvGrpSpPr>
          <p:grpSpPr>
            <a:xfrm>
              <a:off x="0" y="0"/>
              <a:ext cx="2286000" cy="808753"/>
              <a:chOff x="0" y="0"/>
              <a:chExt cx="2286000" cy="808752"/>
            </a:xfrm>
          </p:grpSpPr>
          <p:sp>
            <p:nvSpPr>
              <p:cNvPr id="489" name="Shape 489"/>
              <p:cNvSpPr/>
              <p:nvPr/>
            </p:nvSpPr>
            <p:spPr>
              <a:xfrm>
                <a:off x="1676400" y="0"/>
                <a:ext cx="609600" cy="436563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10000"/>
                  </a:lnSpc>
                  <a:defRPr sz="2400"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1828800" y="457200"/>
                <a:ext cx="457200" cy="351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0800" tIns="10800" rIns="10800" bIns="10800" numCol="1" anchor="t">
                <a:spAutoFit/>
              </a:bodyPr>
              <a:lstStyle>
                <a:lvl1pPr algn="ctr">
                  <a:lnSpc>
                    <a:spcPct val="110000"/>
                  </a:lnSpc>
                  <a:spcBef>
                    <a:spcPts val="1400"/>
                  </a:spcBef>
                  <a:defRPr sz="2400">
                    <a:latin typeface="+mn-lt"/>
                    <a:ea typeface="+mn-ea"/>
                    <a:cs typeface="+mn-cs"/>
                    <a:sym typeface="Times New Roman" panose="02020603050405020304"/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0" y="0"/>
                <a:ext cx="609600" cy="436563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10000"/>
                  </a:lnSpc>
                  <a:defRPr sz="2400"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76200" y="457200"/>
                <a:ext cx="457200" cy="351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0800" tIns="10800" rIns="10800" bIns="10800" numCol="1" anchor="t">
                <a:spAutoFit/>
              </a:bodyPr>
              <a:lstStyle>
                <a:lvl1pPr algn="ctr">
                  <a:lnSpc>
                    <a:spcPct val="110000"/>
                  </a:lnSpc>
                  <a:spcBef>
                    <a:spcPts val="1400"/>
                  </a:spcBef>
                  <a:defRPr sz="2400">
                    <a:latin typeface="+mn-lt"/>
                    <a:ea typeface="+mn-ea"/>
                    <a:cs typeface="+mn-cs"/>
                    <a:sym typeface="Times New Roman" panose="02020603050405020304"/>
                  </a:defRPr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838200" y="0"/>
                <a:ext cx="609600" cy="436563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10000"/>
                  </a:lnSpc>
                  <a:defRPr sz="2400"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494" name="Shape 494"/>
              <p:cNvSpPr/>
              <p:nvPr/>
            </p:nvSpPr>
            <p:spPr>
              <a:xfrm>
                <a:off x="990600" y="457200"/>
                <a:ext cx="457200" cy="351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0800" tIns="10800" rIns="10800" bIns="10800" numCol="1" anchor="t">
                <a:spAutoFit/>
              </a:bodyPr>
              <a:lstStyle>
                <a:lvl1pPr algn="ctr">
                  <a:lnSpc>
                    <a:spcPct val="110000"/>
                  </a:lnSpc>
                  <a:spcBef>
                    <a:spcPts val="1400"/>
                  </a:spcBef>
                  <a:defRPr sz="2400">
                    <a:latin typeface="+mn-lt"/>
                    <a:ea typeface="+mn-ea"/>
                    <a:cs typeface="+mn-cs"/>
                    <a:sym typeface="Times New Roman" panose="02020603050405020304"/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496" name="Shape 496"/>
            <p:cNvSpPr/>
            <p:nvPr/>
          </p:nvSpPr>
          <p:spPr>
            <a:xfrm>
              <a:off x="76200" y="0"/>
              <a:ext cx="4572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7</a:t>
              </a:r>
            </a:p>
          </p:txBody>
        </p:sp>
      </p:grpSp>
      <p:sp>
        <p:nvSpPr>
          <p:cNvPr id="498" name="Shape 498"/>
          <p:cNvSpPr/>
          <p:nvPr/>
        </p:nvSpPr>
        <p:spPr>
          <a:xfrm>
            <a:off x="1524000" y="5334000"/>
            <a:ext cx="4648200" cy="136399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900"/>
              </a:spcBef>
              <a:defRPr sz="32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输出：  </a:t>
            </a:r>
            <a:r>
              <a:t>7      6      7</a:t>
            </a:r>
          </a:p>
          <a:p>
            <a:pPr>
              <a:lnSpc>
                <a:spcPct val="110000"/>
              </a:lnSpc>
              <a:spcBef>
                <a:spcPts val="1900"/>
              </a:spcBef>
              <a:defRPr sz="32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	    2      7      5          </a:t>
            </a:r>
          </a:p>
        </p:txBody>
      </p:sp>
      <p:sp>
        <p:nvSpPr>
          <p:cNvPr id="499" name="Shape 499"/>
          <p:cNvSpPr/>
          <p:nvPr/>
        </p:nvSpPr>
        <p:spPr>
          <a:xfrm>
            <a:off x="6019800" y="1981200"/>
            <a:ext cx="2819400" cy="2209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4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" grpId="1" animBg="1" advAuto="0"/>
      <p:bldP spid="485" grpId="3" animBg="1" advAuto="0"/>
      <p:bldP spid="488" grpId="4" animBg="1" advAuto="0"/>
      <p:bldP spid="497" grpId="2" animBg="1" advAuto="0"/>
      <p:bldP spid="498" grpId="6" bldLvl="5" animBg="1" advAuto="0" build="p"/>
      <p:bldP spid="499" grpId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8354060" y="6432121"/>
            <a:ext cx="161290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0"/>
            <a:ext cx="1981200" cy="878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00000"/>
              </a:lnSpc>
              <a:spcBef>
                <a:spcPts val="2600"/>
              </a:spcBef>
              <a:defRPr sz="4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概述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0" y="1066800"/>
            <a:ext cx="9144000" cy="1355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2100"/>
              </a:spcBef>
              <a:defRPr sz="3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函数是程序代码的一个自包含单元，用于完成某一特定的任务。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0" y="2819400"/>
            <a:ext cx="9667776" cy="6566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2100"/>
              </a:spcBef>
              <a:defRPr sz="36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C++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是由函数构成的，</a:t>
            </a:r>
            <a:r>
              <a:rPr b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函数是</a:t>
            </a:r>
            <a:r>
              <a:rPr>
                <a:solidFill>
                  <a:srgbClr val="000099"/>
                </a:solidFill>
              </a:rPr>
              <a:t>C++</a:t>
            </a:r>
            <a:r>
              <a:rPr b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的基本模块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0" y="4038600"/>
            <a:ext cx="9144000" cy="20536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2100"/>
              </a:spcBef>
              <a:defRPr sz="3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有的函数完成某一操作；有的函数计算出一个值。通常，一个函数即能完成某一特定操作，又能计算数值。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1" animBg="1" advAuto="0"/>
      <p:bldP spid="123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0" y="228600"/>
            <a:ext cx="8001000" cy="439297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main(void )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int  x=2,y=3, z=0;</a:t>
            </a:r>
            <a:r>
              <a:rPr>
                <a:solidFill>
                  <a:srgbClr val="000099"/>
                </a:solidFill>
              </a:rPr>
              <a:t>void add(int,int,int);</a:t>
            </a:r>
            <a:endParaRPr>
              <a:solidFill>
                <a:srgbClr val="000099"/>
              </a:solidFill>
            </a:endParaRPr>
          </a:p>
          <a:p>
            <a:pPr>
              <a:lnSpc>
                <a:spcPct val="11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cout&lt;&lt;“(1) x=“&lt;&lt;x&lt;&lt;“ y=“&lt;&lt;y&lt;&lt;“ z=“&lt;&lt;z&lt;&lt;endl;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add (x, y, z);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cout&lt;&lt; (“(3) x=“&lt;&lt;x&lt;&lt;“ y=“&lt;&lt;y&lt;&lt;“ z=“&lt;&lt;z&lt;&lt;endl;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add ( int x, int y, int z)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z=x+y;  x=x*x;  y=y*y;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cout&lt;&lt;(“(2) x=“&lt;&lt;x&lt;&lt;“ y=“&lt;&lt;y&lt;&lt;“ z=“&lt;&lt;z&lt;&lt;endl;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</a:t>
            </a:r>
          </a:p>
        </p:txBody>
      </p:sp>
      <p:grpSp>
        <p:nvGrpSpPr>
          <p:cNvPr id="509" name="Group 509"/>
          <p:cNvGrpSpPr/>
          <p:nvPr/>
        </p:nvGrpSpPr>
        <p:grpSpPr>
          <a:xfrm>
            <a:off x="6096000" y="2590800"/>
            <a:ext cx="2362200" cy="897653"/>
            <a:chOff x="0" y="0"/>
            <a:chExt cx="2362200" cy="897652"/>
          </a:xfrm>
        </p:grpSpPr>
        <p:sp>
          <p:nvSpPr>
            <p:cNvPr id="503" name="Shape 503"/>
            <p:cNvSpPr/>
            <p:nvPr/>
          </p:nvSpPr>
          <p:spPr>
            <a:xfrm>
              <a:off x="0" y="533400"/>
              <a:ext cx="609600" cy="36425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76200" y="0"/>
              <a:ext cx="4572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914400" y="533400"/>
              <a:ext cx="609600" cy="36425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990600" y="0"/>
              <a:ext cx="4572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1752600" y="533400"/>
              <a:ext cx="609600" cy="36425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1828800" y="0"/>
              <a:ext cx="4572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z</a:t>
              </a:r>
            </a:p>
          </p:txBody>
        </p:sp>
      </p:grpSp>
      <p:grpSp>
        <p:nvGrpSpPr>
          <p:cNvPr id="516" name="Group 516"/>
          <p:cNvGrpSpPr/>
          <p:nvPr/>
        </p:nvGrpSpPr>
        <p:grpSpPr>
          <a:xfrm>
            <a:off x="6096000" y="4648200"/>
            <a:ext cx="2362200" cy="808753"/>
            <a:chOff x="0" y="0"/>
            <a:chExt cx="2362200" cy="808752"/>
          </a:xfrm>
        </p:grpSpPr>
        <p:sp>
          <p:nvSpPr>
            <p:cNvPr id="510" name="Shape 510"/>
            <p:cNvSpPr/>
            <p:nvPr/>
          </p:nvSpPr>
          <p:spPr>
            <a:xfrm>
              <a:off x="0" y="0"/>
              <a:ext cx="609600" cy="43656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511" name="Shape 511"/>
            <p:cNvSpPr/>
            <p:nvPr/>
          </p:nvSpPr>
          <p:spPr>
            <a:xfrm>
              <a:off x="76200" y="457200"/>
              <a:ext cx="457200" cy="35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914400" y="0"/>
              <a:ext cx="609600" cy="43656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513" name="Shape 513"/>
            <p:cNvSpPr/>
            <p:nvPr/>
          </p:nvSpPr>
          <p:spPr>
            <a:xfrm>
              <a:off x="990600" y="457200"/>
              <a:ext cx="457200" cy="35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1752600" y="0"/>
              <a:ext cx="609600" cy="43656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515" name="Shape 515"/>
            <p:cNvSpPr/>
            <p:nvPr/>
          </p:nvSpPr>
          <p:spPr>
            <a:xfrm>
              <a:off x="1828800" y="457200"/>
              <a:ext cx="457200" cy="35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z</a:t>
              </a:r>
            </a:p>
          </p:txBody>
        </p:sp>
      </p:grpSp>
      <p:grpSp>
        <p:nvGrpSpPr>
          <p:cNvPr id="520" name="Group 520"/>
          <p:cNvGrpSpPr/>
          <p:nvPr/>
        </p:nvGrpSpPr>
        <p:grpSpPr>
          <a:xfrm>
            <a:off x="6248400" y="3733800"/>
            <a:ext cx="1981200" cy="838200"/>
            <a:chOff x="0" y="0"/>
            <a:chExt cx="1981200" cy="838200"/>
          </a:xfrm>
        </p:grpSpPr>
        <p:sp>
          <p:nvSpPr>
            <p:cNvPr id="517" name="Shape 517"/>
            <p:cNvSpPr/>
            <p:nvPr/>
          </p:nvSpPr>
          <p:spPr>
            <a:xfrm>
              <a:off x="914400" y="0"/>
              <a:ext cx="228600" cy="83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00"/>
                  </a:moveTo>
                  <a:lnTo>
                    <a:pt x="5400" y="162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00"/>
                  </a:lnTo>
                  <a:lnTo>
                    <a:pt x="21600" y="162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518" name="Shape 518"/>
            <p:cNvSpPr/>
            <p:nvPr/>
          </p:nvSpPr>
          <p:spPr>
            <a:xfrm>
              <a:off x="1752600" y="0"/>
              <a:ext cx="228600" cy="83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00"/>
                  </a:moveTo>
                  <a:lnTo>
                    <a:pt x="5400" y="162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00"/>
                  </a:lnTo>
                  <a:lnTo>
                    <a:pt x="21600" y="162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519" name="Shape 519"/>
            <p:cNvSpPr/>
            <p:nvPr/>
          </p:nvSpPr>
          <p:spPr>
            <a:xfrm>
              <a:off x="0" y="0"/>
              <a:ext cx="228600" cy="83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00"/>
                  </a:moveTo>
                  <a:lnTo>
                    <a:pt x="5400" y="162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00"/>
                  </a:lnTo>
                  <a:lnTo>
                    <a:pt x="21600" y="162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</p:grpSp>
      <p:grpSp>
        <p:nvGrpSpPr>
          <p:cNvPr id="524" name="Group 524"/>
          <p:cNvGrpSpPr/>
          <p:nvPr/>
        </p:nvGrpSpPr>
        <p:grpSpPr>
          <a:xfrm>
            <a:off x="6096000" y="4648200"/>
            <a:ext cx="2362200" cy="351552"/>
            <a:chOff x="0" y="0"/>
            <a:chExt cx="2362200" cy="351551"/>
          </a:xfrm>
        </p:grpSpPr>
        <p:sp>
          <p:nvSpPr>
            <p:cNvPr id="521" name="Shape 521"/>
            <p:cNvSpPr/>
            <p:nvPr/>
          </p:nvSpPr>
          <p:spPr>
            <a:xfrm>
              <a:off x="0" y="0"/>
              <a:ext cx="6096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solidFill>
                    <a:srgbClr val="0000CC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22" name="Shape 522"/>
            <p:cNvSpPr/>
            <p:nvPr/>
          </p:nvSpPr>
          <p:spPr>
            <a:xfrm>
              <a:off x="914400" y="0"/>
              <a:ext cx="6096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solidFill>
                    <a:srgbClr val="0000CC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523" name="Shape 523"/>
            <p:cNvSpPr/>
            <p:nvPr/>
          </p:nvSpPr>
          <p:spPr>
            <a:xfrm>
              <a:off x="1752600" y="0"/>
              <a:ext cx="6096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solidFill>
                    <a:srgbClr val="0000CC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528" name="Group 528"/>
          <p:cNvGrpSpPr/>
          <p:nvPr/>
        </p:nvGrpSpPr>
        <p:grpSpPr>
          <a:xfrm>
            <a:off x="6096000" y="5562600"/>
            <a:ext cx="2362200" cy="351552"/>
            <a:chOff x="0" y="0"/>
            <a:chExt cx="2362200" cy="351551"/>
          </a:xfrm>
        </p:grpSpPr>
        <p:sp>
          <p:nvSpPr>
            <p:cNvPr id="525" name="Shape 525"/>
            <p:cNvSpPr/>
            <p:nvPr/>
          </p:nvSpPr>
          <p:spPr>
            <a:xfrm>
              <a:off x="0" y="0"/>
              <a:ext cx="6096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526" name="Shape 526"/>
            <p:cNvSpPr/>
            <p:nvPr/>
          </p:nvSpPr>
          <p:spPr>
            <a:xfrm>
              <a:off x="914400" y="0"/>
              <a:ext cx="6096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27" name="Shape 527"/>
            <p:cNvSpPr/>
            <p:nvPr/>
          </p:nvSpPr>
          <p:spPr>
            <a:xfrm>
              <a:off x="1752600" y="0"/>
              <a:ext cx="6096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529" name="Shape 529"/>
          <p:cNvSpPr/>
          <p:nvPr/>
        </p:nvSpPr>
        <p:spPr>
          <a:xfrm>
            <a:off x="381000" y="4953000"/>
            <a:ext cx="44958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1400"/>
              </a:spcBef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(1) x=2 y=3 z=0</a:t>
            </a:r>
          </a:p>
        </p:txBody>
      </p:sp>
      <p:sp>
        <p:nvSpPr>
          <p:cNvPr id="530" name="Shape 530"/>
          <p:cNvSpPr/>
          <p:nvPr/>
        </p:nvSpPr>
        <p:spPr>
          <a:xfrm>
            <a:off x="381000" y="5486400"/>
            <a:ext cx="44958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1400"/>
              </a:spcBef>
              <a:defRPr sz="240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(2) x=4 y=9 z=5</a:t>
            </a:r>
          </a:p>
        </p:txBody>
      </p:sp>
      <p:sp>
        <p:nvSpPr>
          <p:cNvPr id="531" name="Shape 531"/>
          <p:cNvSpPr/>
          <p:nvPr/>
        </p:nvSpPr>
        <p:spPr>
          <a:xfrm>
            <a:off x="381000" y="6096000"/>
            <a:ext cx="44958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1400"/>
              </a:spcBef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(3) x=2 y=3 z=0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" grpId="1" animBg="1" advAuto="0"/>
      <p:bldP spid="516" grpId="3" animBg="1" advAuto="0"/>
      <p:bldP spid="520" grpId="4" animBg="1" advAuto="0"/>
      <p:bldP spid="524" grpId="5" animBg="1" advAuto="0"/>
      <p:bldP spid="528" grpId="6" animBg="1" advAuto="0"/>
      <p:bldP spid="529" grpId="2" animBg="1" advAuto="0"/>
      <p:bldP spid="530" grpId="7" animBg="1" advAuto="0"/>
      <p:bldP spid="531" grpId="8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241300" y="-544201"/>
            <a:ext cx="8839200" cy="2421286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endParaRPr dirty="0"/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endParaRPr dirty="0"/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课堂练习一：</a:t>
            </a:r>
            <a:r>
              <a:rPr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编写程序，分别计算下列函数的值</a:t>
            </a:r>
            <a:r>
              <a:rPr dirty="0"/>
              <a:t>(x</a:t>
            </a:r>
            <a:r>
              <a:rPr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从键盘输入</a:t>
            </a:r>
            <a:r>
              <a:rPr dirty="0"/>
              <a:t>)</a:t>
            </a:r>
            <a:endParaRPr dirty="0"/>
          </a:p>
        </p:txBody>
      </p:sp>
      <p:pic>
        <p:nvPicPr>
          <p:cNvPr id="535" name="image24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" y="1947559"/>
            <a:ext cx="6897688" cy="14954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36" name="Shape 536"/>
          <p:cNvSpPr/>
          <p:nvPr/>
        </p:nvSpPr>
        <p:spPr>
          <a:xfrm>
            <a:off x="81756" y="4189124"/>
            <a:ext cx="7924801" cy="5296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当最后一项小于</a:t>
            </a:r>
            <a:r>
              <a:t>0.00001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时，累加结束。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4164329" y="601980"/>
            <a:ext cx="8153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/>
        </p:txBody>
      </p:sp>
      <p:sp>
        <p:nvSpPr>
          <p:cNvPr id="538" name="Shape 538"/>
          <p:cNvSpPr/>
          <p:nvPr/>
        </p:nvSpPr>
        <p:spPr>
          <a:xfrm>
            <a:off x="-63500" y="5168900"/>
            <a:ext cx="8991600" cy="110350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课堂练习二：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计算</a:t>
            </a:r>
            <a:r>
              <a:t>100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～</a:t>
            </a:r>
            <a:r>
              <a:t>200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之间的素数，用函数</a:t>
            </a:r>
            <a:r>
              <a:t>prime( )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判断一个数是否是素数，若是该函数返回</a:t>
            </a:r>
            <a:r>
              <a:t>1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，否则返回</a:t>
            </a:r>
            <a:r>
              <a:t>0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241300" y="1908527"/>
            <a:ext cx="3886200" cy="4129008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float fun(float x)</a:t>
            </a:r>
            <a:endParaRPr dirty="0"/>
          </a:p>
          <a:p>
            <a:pPr>
              <a:lnSpc>
                <a:spcPct val="110000"/>
              </a:lnSpc>
              <a:spcBef>
                <a:spcPts val="6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{  float s=1, t=1;</a:t>
            </a:r>
            <a:endParaRPr dirty="0"/>
          </a:p>
          <a:p>
            <a:pPr>
              <a:lnSpc>
                <a:spcPct val="110000"/>
              </a:lnSpc>
              <a:spcBef>
                <a:spcPts val="6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    do</a:t>
            </a:r>
            <a:endParaRPr dirty="0"/>
          </a:p>
          <a:p>
            <a:pPr>
              <a:lnSpc>
                <a:spcPct val="110000"/>
              </a:lnSpc>
              <a:spcBef>
                <a:spcPts val="6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    { t=t/x;</a:t>
            </a:r>
            <a:endParaRPr dirty="0"/>
          </a:p>
          <a:p>
            <a:pPr>
              <a:lnSpc>
                <a:spcPct val="110000"/>
              </a:lnSpc>
              <a:spcBef>
                <a:spcPts val="6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       s+=t;</a:t>
            </a:r>
            <a:endParaRPr dirty="0"/>
          </a:p>
          <a:p>
            <a:pPr>
              <a:lnSpc>
                <a:spcPct val="110000"/>
              </a:lnSpc>
              <a:spcBef>
                <a:spcPts val="6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     }while </a:t>
            </a:r>
            <a:r>
              <a:rPr dirty="0">
                <a:solidFill>
                  <a:srgbClr val="FF0000"/>
                </a:solidFill>
              </a:rPr>
              <a:t>(t&gt;0.00001)</a:t>
            </a:r>
            <a:r>
              <a:rPr dirty="0"/>
              <a:t>;</a:t>
            </a:r>
            <a:endParaRPr dirty="0"/>
          </a:p>
          <a:p>
            <a:pPr>
              <a:lnSpc>
                <a:spcPct val="110000"/>
              </a:lnSpc>
              <a:spcBef>
                <a:spcPts val="6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   return s;</a:t>
            </a:r>
            <a:endParaRPr dirty="0"/>
          </a:p>
          <a:p>
            <a:pPr>
              <a:lnSpc>
                <a:spcPct val="110000"/>
              </a:lnSpc>
              <a:spcBef>
                <a:spcPts val="600"/>
              </a:spcBef>
              <a:defRPr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}</a:t>
            </a:r>
            <a:endParaRPr dirty="0"/>
          </a:p>
        </p:txBody>
      </p:sp>
      <p:sp>
        <p:nvSpPr>
          <p:cNvPr id="542" name="Shape 542"/>
          <p:cNvSpPr/>
          <p:nvPr/>
        </p:nvSpPr>
        <p:spPr>
          <a:xfrm>
            <a:off x="3867151" y="2152627"/>
            <a:ext cx="4648200" cy="364080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void main(void)</a:t>
            </a:r>
            <a:endParaRPr dirty="0"/>
          </a:p>
          <a:p>
            <a:pPr>
              <a:lnSpc>
                <a:spcPct val="110000"/>
              </a:lnSpc>
              <a:spcBef>
                <a:spcPts val="6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{  float x;</a:t>
            </a:r>
            <a:endParaRPr dirty="0"/>
          </a:p>
          <a:p>
            <a:pPr>
              <a:lnSpc>
                <a:spcPct val="110000"/>
              </a:lnSpc>
              <a:spcBef>
                <a:spcPts val="6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     cin&gt;&gt;x;</a:t>
            </a:r>
            <a:endParaRPr dirty="0"/>
          </a:p>
          <a:p>
            <a:pPr>
              <a:lnSpc>
                <a:spcPct val="110000"/>
              </a:lnSpc>
              <a:spcBef>
                <a:spcPts val="6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     cout&lt;&lt;“s=“&lt;&lt;</a:t>
            </a:r>
            <a:r>
              <a:rPr dirty="0">
                <a:solidFill>
                  <a:srgbClr val="0000CC"/>
                </a:solidFill>
              </a:rPr>
              <a:t>fun(x)</a:t>
            </a:r>
            <a:r>
              <a:rPr dirty="0"/>
              <a:t>&lt;&lt;endl;</a:t>
            </a:r>
            <a:endParaRPr dirty="0"/>
          </a:p>
          <a:p>
            <a:pPr>
              <a:lnSpc>
                <a:spcPct val="110000"/>
              </a:lnSpc>
              <a:spcBef>
                <a:spcPts val="6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}</a:t>
            </a:r>
            <a:endParaRPr dirty="0"/>
          </a:p>
        </p:txBody>
      </p:sp>
      <p:sp>
        <p:nvSpPr>
          <p:cNvPr id="5" name="Shape 534"/>
          <p:cNvSpPr/>
          <p:nvPr/>
        </p:nvSpPr>
        <p:spPr>
          <a:xfrm>
            <a:off x="241300" y="-544201"/>
            <a:ext cx="8839200" cy="185410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endParaRPr dirty="0"/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endParaRPr dirty="0"/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lang="zh-CN" altLang="en-US" dirty="0" smtClean="0"/>
              <a:t>答案</a:t>
            </a:r>
            <a:endParaRPr dirty="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2286000" y="3810000"/>
            <a:ext cx="5105400" cy="273541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9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main(void)</a:t>
            </a:r>
          </a:p>
          <a:p>
            <a:pPr>
              <a:lnSpc>
                <a:spcPct val="9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for(int i=100;i&lt;=200; i++)</a:t>
            </a:r>
          </a:p>
          <a:p>
            <a:pPr>
              <a:lnSpc>
                <a:spcPct val="9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if(prime(i)==1)</a:t>
            </a:r>
          </a:p>
          <a:p>
            <a:pPr>
              <a:lnSpc>
                <a:spcPct val="9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     cout&lt;&lt;i&lt;&lt;‘\t’;</a:t>
            </a:r>
          </a:p>
          <a:p>
            <a:pPr>
              <a:lnSpc>
                <a:spcPct val="9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}</a:t>
            </a:r>
          </a:p>
        </p:txBody>
      </p:sp>
      <p:sp>
        <p:nvSpPr>
          <p:cNvPr id="546" name="Shape 546"/>
          <p:cNvSpPr/>
          <p:nvPr/>
        </p:nvSpPr>
        <p:spPr>
          <a:xfrm>
            <a:off x="614680" y="1179195"/>
            <a:ext cx="7315200" cy="3427808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int prime(int x)</a:t>
            </a:r>
          </a:p>
          <a:p>
            <a:pPr>
              <a:lnSpc>
                <a:spcPct val="110000"/>
              </a:lnSpc>
              <a:spcBef>
                <a:spcPts val="300"/>
              </a:spcBef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	for(int i=2;i&lt;x/2;i++) //或者for (int i=2;i*i&lt;=n;i++)</a:t>
            </a:r>
          </a:p>
          <a:p>
            <a:pPr>
              <a:lnSpc>
                <a:spcPct val="110000"/>
              </a:lnSpc>
              <a:spcBef>
                <a:spcPts val="300"/>
              </a:spcBef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		if(x%i==0) </a:t>
            </a:r>
          </a:p>
          <a:p>
            <a:pPr>
              <a:lnSpc>
                <a:spcPct val="110000"/>
              </a:lnSpc>
              <a:spcBef>
                <a:spcPts val="300"/>
              </a:spcBef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			return 0;</a:t>
            </a:r>
          </a:p>
          <a:p>
            <a:pPr>
              <a:lnSpc>
                <a:spcPct val="110000"/>
              </a:lnSpc>
              <a:spcBef>
                <a:spcPts val="300"/>
              </a:spcBef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return 1;</a:t>
            </a:r>
          </a:p>
          <a:p>
            <a:pPr>
              <a:lnSpc>
                <a:spcPct val="110000"/>
              </a:lnSpc>
              <a:spcBef>
                <a:spcPts val="300"/>
              </a:spcBef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" grpId="1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-1" y="0"/>
            <a:ext cx="29489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00000"/>
              </a:lnSpc>
              <a:spcBef>
                <a:spcPts val="1900"/>
              </a:spcBef>
              <a:defRPr sz="3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函数的嵌套调用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0" y="533400"/>
            <a:ext cx="9144000" cy="1239015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C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语言中，</a:t>
            </a:r>
            <a:r>
              <a:rPr b="0">
                <a:solidFill>
                  <a:srgbClr val="44546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所有函数都是平行独立的，无主次、相互包含之分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函数可以嵌套调用，不可嵌套定义。</a:t>
            </a:r>
            <a:endParaRPr b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0" y="1828800"/>
            <a:ext cx="4419600" cy="4477309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90000"/>
              </a:lnSpc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int max ( int a,  int b)</a:t>
            </a:r>
          </a:p>
          <a:p>
            <a:pPr>
              <a:lnSpc>
                <a:spcPct val="90000"/>
              </a:lnSpc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 int  c;</a:t>
            </a:r>
          </a:p>
          <a:p>
            <a:pPr>
              <a:lnSpc>
                <a:spcPct val="90000"/>
              </a:lnSpc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</a:t>
            </a:r>
            <a:r>
              <a:rPr>
                <a:solidFill>
                  <a:srgbClr val="336600"/>
                </a:solidFill>
              </a:rPr>
              <a:t>int min (  int  a,  int b)</a:t>
            </a:r>
            <a:endParaRPr>
              <a:solidFill>
                <a:srgbClr val="336600"/>
              </a:solidFill>
            </a:endParaRPr>
          </a:p>
          <a:p>
            <a:pPr>
              <a:lnSpc>
                <a:spcPct val="90000"/>
              </a:lnSpc>
              <a:defRPr>
                <a:solidFill>
                  <a:srgbClr val="3366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 {  return  ( a&lt;b? a: b);</a:t>
            </a:r>
          </a:p>
          <a:p>
            <a:pPr>
              <a:lnSpc>
                <a:spcPct val="90000"/>
              </a:lnSpc>
              <a:defRPr>
                <a:solidFill>
                  <a:srgbClr val="3366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 }</a:t>
            </a:r>
          </a:p>
          <a:p>
            <a:pPr>
              <a:lnSpc>
                <a:spcPct val="90000"/>
              </a:lnSpc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 c=min(a,b);       </a:t>
            </a:r>
          </a:p>
          <a:p>
            <a:pPr>
              <a:lnSpc>
                <a:spcPct val="90000"/>
              </a:lnSpc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return ( a&gt;b? a : b);</a:t>
            </a:r>
          </a:p>
          <a:p>
            <a:pPr>
              <a:lnSpc>
                <a:spcPct val="90000"/>
              </a:lnSpc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</a:t>
            </a:r>
          </a:p>
        </p:txBody>
      </p:sp>
      <p:sp>
        <p:nvSpPr>
          <p:cNvPr id="552" name="Shape 552"/>
          <p:cNvSpPr/>
          <p:nvPr/>
        </p:nvSpPr>
        <p:spPr>
          <a:xfrm>
            <a:off x="4419600" y="3810000"/>
            <a:ext cx="4114800" cy="273541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9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int max ( int a,  int b)</a:t>
            </a:r>
          </a:p>
          <a:p>
            <a:pPr>
              <a:lnSpc>
                <a:spcPct val="9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 int  c;</a:t>
            </a:r>
          </a:p>
          <a:p>
            <a:pPr>
              <a:lnSpc>
                <a:spcPct val="9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 c=min(a,b);       </a:t>
            </a:r>
          </a:p>
          <a:p>
            <a:pPr>
              <a:lnSpc>
                <a:spcPct val="9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return ( a&gt;b? a : b);</a:t>
            </a:r>
          </a:p>
          <a:p>
            <a:pPr>
              <a:lnSpc>
                <a:spcPct val="9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</a:t>
            </a:r>
          </a:p>
        </p:txBody>
      </p:sp>
      <p:sp>
        <p:nvSpPr>
          <p:cNvPr id="553" name="Shape 553"/>
          <p:cNvSpPr/>
          <p:nvPr/>
        </p:nvSpPr>
        <p:spPr>
          <a:xfrm>
            <a:off x="4648200" y="1905000"/>
            <a:ext cx="4114800" cy="1574156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90000"/>
              </a:lnSpc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int min (  int  a,  int b)</a:t>
            </a:r>
          </a:p>
          <a:p>
            <a:pPr>
              <a:lnSpc>
                <a:spcPct val="90000"/>
              </a:lnSpc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 return  ( a&lt;b? a: b);</a:t>
            </a:r>
          </a:p>
          <a:p>
            <a:pPr>
              <a:lnSpc>
                <a:spcPct val="90000"/>
              </a:lnSpc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</a:t>
            </a:r>
          </a:p>
        </p:txBody>
      </p:sp>
      <p:grpSp>
        <p:nvGrpSpPr>
          <p:cNvPr id="556" name="Group 556"/>
          <p:cNvGrpSpPr/>
          <p:nvPr/>
        </p:nvGrpSpPr>
        <p:grpSpPr>
          <a:xfrm>
            <a:off x="2671783" y="2362200"/>
            <a:ext cx="1671617" cy="700089"/>
            <a:chOff x="0" y="0"/>
            <a:chExt cx="1671616" cy="700088"/>
          </a:xfrm>
        </p:grpSpPr>
        <p:sp>
          <p:nvSpPr>
            <p:cNvPr id="554" name="Shape 554"/>
            <p:cNvSpPr/>
            <p:nvPr/>
          </p:nvSpPr>
          <p:spPr>
            <a:xfrm>
              <a:off x="0" y="0"/>
              <a:ext cx="1671617" cy="700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3" y="2743"/>
                  </a:moveTo>
                  <a:cubicBezTo>
                    <a:pt x="923" y="1228"/>
                    <a:pt x="1437" y="0"/>
                    <a:pt x="2072" y="0"/>
                  </a:cubicBezTo>
                  <a:lnTo>
                    <a:pt x="4369" y="0"/>
                  </a:lnTo>
                  <a:lnTo>
                    <a:pt x="20451" y="0"/>
                  </a:lnTo>
                  <a:cubicBezTo>
                    <a:pt x="21086" y="0"/>
                    <a:pt x="21600" y="1228"/>
                    <a:pt x="21600" y="2743"/>
                  </a:cubicBezTo>
                  <a:lnTo>
                    <a:pt x="21600" y="13714"/>
                  </a:lnTo>
                  <a:cubicBezTo>
                    <a:pt x="21600" y="15229"/>
                    <a:pt x="21086" y="16457"/>
                    <a:pt x="20451" y="16457"/>
                  </a:cubicBezTo>
                  <a:lnTo>
                    <a:pt x="9538" y="16457"/>
                  </a:lnTo>
                  <a:lnTo>
                    <a:pt x="0" y="21600"/>
                  </a:lnTo>
                  <a:lnTo>
                    <a:pt x="4369" y="16457"/>
                  </a:lnTo>
                  <a:lnTo>
                    <a:pt x="2072" y="16457"/>
                  </a:lnTo>
                  <a:cubicBezTo>
                    <a:pt x="1437" y="16457"/>
                    <a:pt x="923" y="15229"/>
                    <a:pt x="923" y="13714"/>
                  </a:cubicBezTo>
                  <a:lnTo>
                    <a:pt x="923" y="13714"/>
                  </a:lnTo>
                  <a:lnTo>
                    <a:pt x="923" y="9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555" name="Shape 555"/>
            <p:cNvSpPr/>
            <p:nvPr/>
          </p:nvSpPr>
          <p:spPr>
            <a:xfrm>
              <a:off x="97454" y="26038"/>
              <a:ext cx="1548125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嵌套定义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59" name="Group 559"/>
          <p:cNvGrpSpPr/>
          <p:nvPr/>
        </p:nvGrpSpPr>
        <p:grpSpPr>
          <a:xfrm>
            <a:off x="6705600" y="4495800"/>
            <a:ext cx="1776414" cy="644525"/>
            <a:chOff x="0" y="0"/>
            <a:chExt cx="1776413" cy="644524"/>
          </a:xfrm>
        </p:grpSpPr>
        <p:sp>
          <p:nvSpPr>
            <p:cNvPr id="557" name="Shape 557"/>
            <p:cNvSpPr/>
            <p:nvPr/>
          </p:nvSpPr>
          <p:spPr>
            <a:xfrm>
              <a:off x="0" y="0"/>
              <a:ext cx="1776414" cy="644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54"/>
                  </a:moveTo>
                  <a:cubicBezTo>
                    <a:pt x="0" y="1143"/>
                    <a:pt x="415" y="0"/>
                    <a:pt x="927" y="0"/>
                  </a:cubicBezTo>
                  <a:lnTo>
                    <a:pt x="3600" y="0"/>
                  </a:lnTo>
                  <a:lnTo>
                    <a:pt x="20673" y="0"/>
                  </a:lnTo>
                  <a:cubicBezTo>
                    <a:pt x="21185" y="0"/>
                    <a:pt x="21600" y="1143"/>
                    <a:pt x="21600" y="2554"/>
                  </a:cubicBezTo>
                  <a:lnTo>
                    <a:pt x="21600" y="12768"/>
                  </a:lnTo>
                  <a:cubicBezTo>
                    <a:pt x="21600" y="14179"/>
                    <a:pt x="21185" y="15322"/>
                    <a:pt x="20673" y="15322"/>
                  </a:cubicBezTo>
                  <a:lnTo>
                    <a:pt x="9000" y="15322"/>
                  </a:lnTo>
                  <a:lnTo>
                    <a:pt x="1525" y="21600"/>
                  </a:lnTo>
                  <a:lnTo>
                    <a:pt x="3600" y="15322"/>
                  </a:lnTo>
                  <a:lnTo>
                    <a:pt x="927" y="15322"/>
                  </a:lnTo>
                  <a:cubicBezTo>
                    <a:pt x="415" y="15322"/>
                    <a:pt x="0" y="14179"/>
                    <a:pt x="0" y="12768"/>
                  </a:cubicBezTo>
                  <a:lnTo>
                    <a:pt x="0" y="12768"/>
                  </a:lnTo>
                  <a:lnTo>
                    <a:pt x="0" y="8938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9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558" name="Shape 558"/>
            <p:cNvSpPr/>
            <p:nvPr/>
          </p:nvSpPr>
          <p:spPr>
            <a:xfrm>
              <a:off x="22318" y="22319"/>
              <a:ext cx="1731777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9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嵌套调用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62" name="Group 562"/>
          <p:cNvGrpSpPr/>
          <p:nvPr/>
        </p:nvGrpSpPr>
        <p:grpSpPr>
          <a:xfrm>
            <a:off x="5181600" y="2911476"/>
            <a:ext cx="1776414" cy="840843"/>
            <a:chOff x="0" y="0"/>
            <a:chExt cx="1776413" cy="840841"/>
          </a:xfrm>
        </p:grpSpPr>
        <p:sp>
          <p:nvSpPr>
            <p:cNvPr id="560" name="Shape 560"/>
            <p:cNvSpPr/>
            <p:nvPr/>
          </p:nvSpPr>
          <p:spPr>
            <a:xfrm>
              <a:off x="0" y="0"/>
              <a:ext cx="1776414" cy="746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570"/>
                  </a:moveTo>
                  <a:cubicBezTo>
                    <a:pt x="0" y="9352"/>
                    <a:pt x="415" y="8364"/>
                    <a:pt x="927" y="8364"/>
                  </a:cubicBezTo>
                  <a:lnTo>
                    <a:pt x="3600" y="8364"/>
                  </a:lnTo>
                  <a:lnTo>
                    <a:pt x="1795" y="0"/>
                  </a:lnTo>
                  <a:lnTo>
                    <a:pt x="9000" y="8364"/>
                  </a:lnTo>
                  <a:lnTo>
                    <a:pt x="20673" y="8364"/>
                  </a:lnTo>
                  <a:cubicBezTo>
                    <a:pt x="21185" y="8364"/>
                    <a:pt x="21600" y="9352"/>
                    <a:pt x="21600" y="10570"/>
                  </a:cubicBezTo>
                  <a:lnTo>
                    <a:pt x="21600" y="10570"/>
                  </a:lnTo>
                  <a:lnTo>
                    <a:pt x="21600" y="19394"/>
                  </a:lnTo>
                  <a:cubicBezTo>
                    <a:pt x="21600" y="20612"/>
                    <a:pt x="21185" y="21600"/>
                    <a:pt x="20673" y="21600"/>
                  </a:cubicBezTo>
                  <a:lnTo>
                    <a:pt x="927" y="21600"/>
                  </a:lnTo>
                  <a:cubicBezTo>
                    <a:pt x="415" y="21600"/>
                    <a:pt x="0" y="20612"/>
                    <a:pt x="0" y="19394"/>
                  </a:cubicBezTo>
                  <a:lnTo>
                    <a:pt x="0" y="1057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9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561" name="Shape 561"/>
            <p:cNvSpPr/>
            <p:nvPr/>
          </p:nvSpPr>
          <p:spPr>
            <a:xfrm>
              <a:off x="22318" y="311242"/>
              <a:ext cx="1731777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9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平行定义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1" animBg="1" advAuto="0"/>
      <p:bldP spid="551" grpId="2" animBg="1" advAuto="0"/>
      <p:bldP spid="552" grpId="5" animBg="1" advAuto="0"/>
      <p:bldP spid="553" grpId="4" animBg="1" advAuto="0"/>
      <p:bldP spid="556" grpId="3" animBg="1" advAuto="0"/>
      <p:bldP spid="559" grpId="6" animBg="1" advAuto="0"/>
      <p:bldP spid="562" grpId="7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3276600" y="4191000"/>
            <a:ext cx="1752600" cy="4407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调用 </a:t>
            </a:r>
            <a:r>
              <a:t>b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68" name="Group 568"/>
          <p:cNvGrpSpPr/>
          <p:nvPr/>
        </p:nvGrpSpPr>
        <p:grpSpPr>
          <a:xfrm>
            <a:off x="3276600" y="2743200"/>
            <a:ext cx="4038600" cy="516901"/>
            <a:chOff x="0" y="0"/>
            <a:chExt cx="4038600" cy="516900"/>
          </a:xfrm>
        </p:grpSpPr>
        <p:sp>
          <p:nvSpPr>
            <p:cNvPr id="566" name="Shape 566"/>
            <p:cNvSpPr/>
            <p:nvPr/>
          </p:nvSpPr>
          <p:spPr>
            <a:xfrm>
              <a:off x="0" y="76200"/>
              <a:ext cx="1676400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t>a  </a:t>
              </a: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2362200" y="0"/>
              <a:ext cx="1676400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t>b  </a:t>
              </a: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71" name="Group 571"/>
          <p:cNvGrpSpPr/>
          <p:nvPr/>
        </p:nvGrpSpPr>
        <p:grpSpPr>
          <a:xfrm>
            <a:off x="1600200" y="3200400"/>
            <a:ext cx="457200" cy="914400"/>
            <a:chOff x="0" y="0"/>
            <a:chExt cx="457200" cy="914400"/>
          </a:xfrm>
        </p:grpSpPr>
        <p:sp>
          <p:nvSpPr>
            <p:cNvPr id="569" name="Shape 569"/>
            <p:cNvSpPr/>
            <p:nvPr/>
          </p:nvSpPr>
          <p:spPr>
            <a:xfrm flipH="1">
              <a:off x="-1" y="0"/>
              <a:ext cx="2" cy="914400"/>
            </a:xfrm>
            <a:prstGeom prst="line">
              <a:avLst/>
            </a:prstGeom>
            <a:noFill/>
            <a:ln w="41275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70" name="Shape 570"/>
            <p:cNvSpPr/>
            <p:nvPr/>
          </p:nvSpPr>
          <p:spPr>
            <a:xfrm>
              <a:off x="76200" y="228600"/>
              <a:ext cx="381000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⑴</a:t>
              </a:r>
            </a:p>
          </p:txBody>
        </p:sp>
      </p:grpSp>
      <p:grpSp>
        <p:nvGrpSpPr>
          <p:cNvPr id="575" name="Group 575"/>
          <p:cNvGrpSpPr/>
          <p:nvPr/>
        </p:nvGrpSpPr>
        <p:grpSpPr>
          <a:xfrm>
            <a:off x="685800" y="2819400"/>
            <a:ext cx="1981200" cy="3183901"/>
            <a:chOff x="0" y="0"/>
            <a:chExt cx="1981200" cy="3183900"/>
          </a:xfrm>
        </p:grpSpPr>
        <p:sp>
          <p:nvSpPr>
            <p:cNvPr id="572" name="Shape 572"/>
            <p:cNvSpPr/>
            <p:nvPr/>
          </p:nvSpPr>
          <p:spPr>
            <a:xfrm>
              <a:off x="228600" y="0"/>
              <a:ext cx="1676400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/>
            <a:p>
              <a:pPr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t>main  </a:t>
              </a: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228600" y="1371600"/>
              <a:ext cx="1752600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/>
            <a:p>
              <a:pPr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调用 </a:t>
              </a:r>
              <a:r>
                <a:t>a </a:t>
              </a: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0" y="2743200"/>
              <a:ext cx="1905000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结束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78" name="Group 578"/>
          <p:cNvGrpSpPr/>
          <p:nvPr/>
        </p:nvGrpSpPr>
        <p:grpSpPr>
          <a:xfrm>
            <a:off x="2514599" y="3200400"/>
            <a:ext cx="990601" cy="1066800"/>
            <a:chOff x="0" y="0"/>
            <a:chExt cx="990600" cy="1066800"/>
          </a:xfrm>
        </p:grpSpPr>
        <p:sp>
          <p:nvSpPr>
            <p:cNvPr id="576" name="Shape 576"/>
            <p:cNvSpPr/>
            <p:nvPr/>
          </p:nvSpPr>
          <p:spPr>
            <a:xfrm flipV="1">
              <a:off x="-1" y="-1"/>
              <a:ext cx="990601" cy="1066802"/>
            </a:xfrm>
            <a:prstGeom prst="line">
              <a:avLst/>
            </a:prstGeom>
            <a:noFill/>
            <a:ln w="41275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77" name="Shape 577"/>
            <p:cNvSpPr/>
            <p:nvPr/>
          </p:nvSpPr>
          <p:spPr>
            <a:xfrm>
              <a:off x="76200" y="152399"/>
              <a:ext cx="381000" cy="35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(2)</a:t>
              </a:r>
            </a:p>
          </p:txBody>
        </p:sp>
      </p:grpSp>
      <p:grpSp>
        <p:nvGrpSpPr>
          <p:cNvPr id="581" name="Group 581"/>
          <p:cNvGrpSpPr/>
          <p:nvPr/>
        </p:nvGrpSpPr>
        <p:grpSpPr>
          <a:xfrm>
            <a:off x="3962400" y="3200400"/>
            <a:ext cx="457200" cy="914400"/>
            <a:chOff x="0" y="0"/>
            <a:chExt cx="457200" cy="914400"/>
          </a:xfrm>
        </p:grpSpPr>
        <p:sp>
          <p:nvSpPr>
            <p:cNvPr id="579" name="Shape 579"/>
            <p:cNvSpPr/>
            <p:nvPr/>
          </p:nvSpPr>
          <p:spPr>
            <a:xfrm flipH="1">
              <a:off x="-1" y="0"/>
              <a:ext cx="2" cy="914400"/>
            </a:xfrm>
            <a:prstGeom prst="line">
              <a:avLst/>
            </a:prstGeom>
            <a:noFill/>
            <a:ln w="41275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80" name="Shape 580"/>
            <p:cNvSpPr/>
            <p:nvPr/>
          </p:nvSpPr>
          <p:spPr>
            <a:xfrm>
              <a:off x="76200" y="152399"/>
              <a:ext cx="381000" cy="35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(3)</a:t>
              </a:r>
            </a:p>
          </p:txBody>
        </p:sp>
      </p:grpSp>
      <p:grpSp>
        <p:nvGrpSpPr>
          <p:cNvPr id="584" name="Group 584"/>
          <p:cNvGrpSpPr/>
          <p:nvPr/>
        </p:nvGrpSpPr>
        <p:grpSpPr>
          <a:xfrm>
            <a:off x="4952999" y="3124200"/>
            <a:ext cx="990601" cy="1066800"/>
            <a:chOff x="0" y="0"/>
            <a:chExt cx="990600" cy="1066800"/>
          </a:xfrm>
        </p:grpSpPr>
        <p:sp>
          <p:nvSpPr>
            <p:cNvPr id="582" name="Shape 582"/>
            <p:cNvSpPr/>
            <p:nvPr/>
          </p:nvSpPr>
          <p:spPr>
            <a:xfrm flipV="1">
              <a:off x="-1" y="-1"/>
              <a:ext cx="990601" cy="1066802"/>
            </a:xfrm>
            <a:prstGeom prst="line">
              <a:avLst/>
            </a:prstGeom>
            <a:noFill/>
            <a:ln w="41275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83" name="Shape 583"/>
            <p:cNvSpPr/>
            <p:nvPr/>
          </p:nvSpPr>
          <p:spPr>
            <a:xfrm>
              <a:off x="0" y="304800"/>
              <a:ext cx="3810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(4)</a:t>
              </a:r>
            </a:p>
          </p:txBody>
        </p:sp>
      </p:grpSp>
      <p:grpSp>
        <p:nvGrpSpPr>
          <p:cNvPr id="587" name="Group 587"/>
          <p:cNvGrpSpPr/>
          <p:nvPr/>
        </p:nvGrpSpPr>
        <p:grpSpPr>
          <a:xfrm>
            <a:off x="6324600" y="3200400"/>
            <a:ext cx="457200" cy="2286000"/>
            <a:chOff x="0" y="0"/>
            <a:chExt cx="457200" cy="2286000"/>
          </a:xfrm>
        </p:grpSpPr>
        <p:sp>
          <p:nvSpPr>
            <p:cNvPr id="585" name="Shape 585"/>
            <p:cNvSpPr/>
            <p:nvPr/>
          </p:nvSpPr>
          <p:spPr>
            <a:xfrm flipH="1">
              <a:off x="-1" y="0"/>
              <a:ext cx="2" cy="2286000"/>
            </a:xfrm>
            <a:prstGeom prst="line">
              <a:avLst/>
            </a:prstGeom>
            <a:noFill/>
            <a:ln w="41275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86" name="Shape 586"/>
            <p:cNvSpPr/>
            <p:nvPr/>
          </p:nvSpPr>
          <p:spPr>
            <a:xfrm>
              <a:off x="76200" y="762000"/>
              <a:ext cx="3810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(5)</a:t>
              </a:r>
            </a:p>
          </p:txBody>
        </p:sp>
      </p:grpSp>
      <p:grpSp>
        <p:nvGrpSpPr>
          <p:cNvPr id="590" name="Group 590"/>
          <p:cNvGrpSpPr/>
          <p:nvPr/>
        </p:nvGrpSpPr>
        <p:grpSpPr>
          <a:xfrm>
            <a:off x="4953000" y="4495799"/>
            <a:ext cx="1219200" cy="914402"/>
            <a:chOff x="0" y="0"/>
            <a:chExt cx="1219199" cy="914400"/>
          </a:xfrm>
        </p:grpSpPr>
        <p:sp>
          <p:nvSpPr>
            <p:cNvPr id="588" name="Shape 588"/>
            <p:cNvSpPr/>
            <p:nvPr/>
          </p:nvSpPr>
          <p:spPr>
            <a:xfrm flipH="1" flipV="1">
              <a:off x="0" y="-1"/>
              <a:ext cx="1219200" cy="914402"/>
            </a:xfrm>
            <a:prstGeom prst="line">
              <a:avLst/>
            </a:prstGeom>
            <a:noFill/>
            <a:ln w="41275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89" name="Shape 589"/>
            <p:cNvSpPr/>
            <p:nvPr/>
          </p:nvSpPr>
          <p:spPr>
            <a:xfrm>
              <a:off x="228600" y="381000"/>
              <a:ext cx="3810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(6)</a:t>
              </a:r>
            </a:p>
          </p:txBody>
        </p:sp>
      </p:grpSp>
      <p:grpSp>
        <p:nvGrpSpPr>
          <p:cNvPr id="593" name="Group 593"/>
          <p:cNvGrpSpPr/>
          <p:nvPr/>
        </p:nvGrpSpPr>
        <p:grpSpPr>
          <a:xfrm>
            <a:off x="3962400" y="4648200"/>
            <a:ext cx="457200" cy="914400"/>
            <a:chOff x="0" y="0"/>
            <a:chExt cx="457200" cy="914400"/>
          </a:xfrm>
        </p:grpSpPr>
        <p:sp>
          <p:nvSpPr>
            <p:cNvPr id="591" name="Shape 591"/>
            <p:cNvSpPr/>
            <p:nvPr/>
          </p:nvSpPr>
          <p:spPr>
            <a:xfrm flipH="1">
              <a:off x="-1" y="0"/>
              <a:ext cx="2" cy="914400"/>
            </a:xfrm>
            <a:prstGeom prst="line">
              <a:avLst/>
            </a:prstGeom>
            <a:noFill/>
            <a:ln w="41275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92" name="Shape 592"/>
            <p:cNvSpPr/>
            <p:nvPr/>
          </p:nvSpPr>
          <p:spPr>
            <a:xfrm>
              <a:off x="76200" y="76199"/>
              <a:ext cx="381000" cy="35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(7)</a:t>
              </a:r>
            </a:p>
          </p:txBody>
        </p:sp>
      </p:grpSp>
      <p:grpSp>
        <p:nvGrpSpPr>
          <p:cNvPr id="596" name="Group 596"/>
          <p:cNvGrpSpPr/>
          <p:nvPr/>
        </p:nvGrpSpPr>
        <p:grpSpPr>
          <a:xfrm>
            <a:off x="2514600" y="4571999"/>
            <a:ext cx="1219200" cy="914402"/>
            <a:chOff x="0" y="0"/>
            <a:chExt cx="1219199" cy="914400"/>
          </a:xfrm>
        </p:grpSpPr>
        <p:sp>
          <p:nvSpPr>
            <p:cNvPr id="594" name="Shape 594"/>
            <p:cNvSpPr/>
            <p:nvPr/>
          </p:nvSpPr>
          <p:spPr>
            <a:xfrm flipH="1" flipV="1">
              <a:off x="0" y="-1"/>
              <a:ext cx="1219200" cy="914402"/>
            </a:xfrm>
            <a:prstGeom prst="line">
              <a:avLst/>
            </a:prstGeom>
            <a:noFill/>
            <a:ln w="41275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95" name="Shape 595"/>
            <p:cNvSpPr/>
            <p:nvPr/>
          </p:nvSpPr>
          <p:spPr>
            <a:xfrm>
              <a:off x="304800" y="381000"/>
              <a:ext cx="3810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(8)</a:t>
              </a:r>
            </a:p>
          </p:txBody>
        </p:sp>
      </p:grpSp>
      <p:grpSp>
        <p:nvGrpSpPr>
          <p:cNvPr id="599" name="Group 599"/>
          <p:cNvGrpSpPr/>
          <p:nvPr/>
        </p:nvGrpSpPr>
        <p:grpSpPr>
          <a:xfrm>
            <a:off x="1600200" y="4648200"/>
            <a:ext cx="457200" cy="914400"/>
            <a:chOff x="0" y="0"/>
            <a:chExt cx="457200" cy="914400"/>
          </a:xfrm>
        </p:grpSpPr>
        <p:sp>
          <p:nvSpPr>
            <p:cNvPr id="597" name="Shape 597"/>
            <p:cNvSpPr/>
            <p:nvPr/>
          </p:nvSpPr>
          <p:spPr>
            <a:xfrm flipH="1">
              <a:off x="-1" y="0"/>
              <a:ext cx="2" cy="914400"/>
            </a:xfrm>
            <a:prstGeom prst="line">
              <a:avLst/>
            </a:prstGeom>
            <a:noFill/>
            <a:ln w="41275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98" name="Shape 598"/>
            <p:cNvSpPr/>
            <p:nvPr/>
          </p:nvSpPr>
          <p:spPr>
            <a:xfrm>
              <a:off x="76200" y="152399"/>
              <a:ext cx="381000" cy="35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(9)</a:t>
              </a:r>
            </a:p>
          </p:txBody>
        </p:sp>
      </p:grpSp>
      <p:sp>
        <p:nvSpPr>
          <p:cNvPr id="600" name="Shape 600"/>
          <p:cNvSpPr/>
          <p:nvPr/>
        </p:nvSpPr>
        <p:spPr>
          <a:xfrm>
            <a:off x="0" y="381000"/>
            <a:ext cx="9144000" cy="12517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00000"/>
              </a:lnSpc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在</a:t>
            </a:r>
            <a:r>
              <a:t>main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函数中调用</a:t>
            </a:r>
            <a:r>
              <a:t>a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函数，在</a:t>
            </a:r>
            <a:r>
              <a:t>a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函数中又调用</a:t>
            </a:r>
            <a:r>
              <a:t>b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" grpId="3" animBg="1" advAuto="0"/>
      <p:bldP spid="568" grpId="2" animBg="1" advAuto="0"/>
      <p:bldP spid="571" grpId="4" animBg="1" advAuto="0"/>
      <p:bldP spid="575" grpId="1" animBg="1" advAuto="0"/>
      <p:bldP spid="578" grpId="5" animBg="1" advAuto="0"/>
      <p:bldP spid="581" grpId="6" animBg="1" advAuto="0"/>
      <p:bldP spid="584" grpId="7" animBg="1" advAuto="0"/>
      <p:bldP spid="587" grpId="8" animBg="1" advAuto="0"/>
      <p:bldP spid="590" grpId="9" animBg="1" advAuto="0"/>
      <p:bldP spid="593" grpId="10" animBg="1" advAuto="0"/>
      <p:bldP spid="596" grpId="11" animBg="1" advAuto="0"/>
      <p:bldP spid="599" grpId="12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603" name="image25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0"/>
            <a:ext cx="8915400" cy="7588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4" name="Shape 604"/>
          <p:cNvSpPr/>
          <p:nvPr/>
        </p:nvSpPr>
        <p:spPr>
          <a:xfrm>
            <a:off x="381000" y="914400"/>
            <a:ext cx="5562600" cy="386329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int power(int m,int n)	//m^n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	int i,product=m;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	for(i=1;i&lt;n;i++)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		product=product*m;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	return product;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18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int sum_of_power(int k,int n)	//n^k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的累加和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defRPr sz="18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	int i,sum=0;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18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	for(i=1;i&lt;=n;i++)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18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	 	sum+=</a:t>
            </a:r>
            <a:r>
              <a:rPr>
                <a:solidFill>
                  <a:srgbClr val="FF0000"/>
                </a:solidFill>
              </a:rPr>
              <a:t>power(i,k)</a:t>
            </a:r>
            <a:r>
              <a:t>;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18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	return sum;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18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</a:t>
            </a:r>
          </a:p>
        </p:txBody>
      </p:sp>
      <p:sp>
        <p:nvSpPr>
          <p:cNvPr id="605" name="Shape 605"/>
          <p:cNvSpPr/>
          <p:nvPr/>
        </p:nvSpPr>
        <p:spPr>
          <a:xfrm>
            <a:off x="457200" y="4918075"/>
            <a:ext cx="7391400" cy="2266124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defRPr sz="18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main(void)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18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	int k,m;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18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	cin&gt;&gt;k&gt;&gt;m;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18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	cout&lt;&lt;"f("&lt;&lt;k&lt;&lt;","&lt;&lt;m&lt;&lt;")="&lt;&lt;</a:t>
            </a:r>
            <a:r>
              <a:rPr>
                <a:solidFill>
                  <a:srgbClr val="0000CC"/>
                </a:solidFill>
              </a:rPr>
              <a:t>sum_of_power(k,m)</a:t>
            </a:r>
            <a:r>
              <a:t>&lt;&lt;endl;	//m^k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的累加和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defRPr sz="18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</a:t>
            </a:r>
          </a:p>
        </p:txBody>
      </p:sp>
      <p:grpSp>
        <p:nvGrpSpPr>
          <p:cNvPr id="608" name="Group 608"/>
          <p:cNvGrpSpPr/>
          <p:nvPr/>
        </p:nvGrpSpPr>
        <p:grpSpPr>
          <a:xfrm>
            <a:off x="5181600" y="5181600"/>
            <a:ext cx="1447800" cy="774699"/>
            <a:chOff x="0" y="0"/>
            <a:chExt cx="1447800" cy="774698"/>
          </a:xfrm>
        </p:grpSpPr>
        <p:sp>
          <p:nvSpPr>
            <p:cNvPr id="606" name="Shape 606"/>
            <p:cNvSpPr/>
            <p:nvPr/>
          </p:nvSpPr>
          <p:spPr>
            <a:xfrm>
              <a:off x="0" y="0"/>
              <a:ext cx="1447800" cy="774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5"/>
                  </a:moveTo>
                  <a:cubicBezTo>
                    <a:pt x="0" y="951"/>
                    <a:pt x="509" y="0"/>
                    <a:pt x="1137" y="0"/>
                  </a:cubicBezTo>
                  <a:lnTo>
                    <a:pt x="3600" y="0"/>
                  </a:lnTo>
                  <a:lnTo>
                    <a:pt x="20463" y="0"/>
                  </a:lnTo>
                  <a:cubicBezTo>
                    <a:pt x="21091" y="0"/>
                    <a:pt x="21600" y="951"/>
                    <a:pt x="21600" y="2125"/>
                  </a:cubicBezTo>
                  <a:lnTo>
                    <a:pt x="21600" y="10623"/>
                  </a:lnTo>
                  <a:cubicBezTo>
                    <a:pt x="21600" y="11796"/>
                    <a:pt x="21091" y="12748"/>
                    <a:pt x="20463" y="12748"/>
                  </a:cubicBezTo>
                  <a:lnTo>
                    <a:pt x="9000" y="12748"/>
                  </a:lnTo>
                  <a:lnTo>
                    <a:pt x="8218" y="21600"/>
                  </a:lnTo>
                  <a:lnTo>
                    <a:pt x="3600" y="12748"/>
                  </a:lnTo>
                  <a:lnTo>
                    <a:pt x="1137" y="12748"/>
                  </a:lnTo>
                  <a:cubicBezTo>
                    <a:pt x="509" y="12748"/>
                    <a:pt x="0" y="11796"/>
                    <a:pt x="0" y="10623"/>
                  </a:cubicBezTo>
                  <a:lnTo>
                    <a:pt x="0" y="10623"/>
                  </a:lnTo>
                  <a:lnTo>
                    <a:pt x="0" y="7436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607" name="Shape 607"/>
            <p:cNvSpPr/>
            <p:nvPr/>
          </p:nvSpPr>
          <p:spPr>
            <a:xfrm>
              <a:off x="22318" y="22318"/>
              <a:ext cx="1403164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嵌套调用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11" name="Group 611"/>
          <p:cNvGrpSpPr/>
          <p:nvPr/>
        </p:nvGrpSpPr>
        <p:grpSpPr>
          <a:xfrm>
            <a:off x="3952876" y="3505200"/>
            <a:ext cx="1533525" cy="608013"/>
            <a:chOff x="0" y="0"/>
            <a:chExt cx="1533524" cy="608012"/>
          </a:xfrm>
        </p:grpSpPr>
        <p:sp>
          <p:nvSpPr>
            <p:cNvPr id="609" name="Shape 609"/>
            <p:cNvSpPr/>
            <p:nvPr/>
          </p:nvSpPr>
          <p:spPr>
            <a:xfrm>
              <a:off x="0" y="0"/>
              <a:ext cx="1533525" cy="608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7" y="2707"/>
                  </a:moveTo>
                  <a:cubicBezTo>
                    <a:pt x="1207" y="1212"/>
                    <a:pt x="1688" y="0"/>
                    <a:pt x="2281" y="0"/>
                  </a:cubicBezTo>
                  <a:lnTo>
                    <a:pt x="4606" y="0"/>
                  </a:lnTo>
                  <a:lnTo>
                    <a:pt x="20527" y="0"/>
                  </a:lnTo>
                  <a:cubicBezTo>
                    <a:pt x="21119" y="0"/>
                    <a:pt x="21600" y="1212"/>
                    <a:pt x="21600" y="2707"/>
                  </a:cubicBezTo>
                  <a:lnTo>
                    <a:pt x="21600" y="13535"/>
                  </a:lnTo>
                  <a:cubicBezTo>
                    <a:pt x="21600" y="15030"/>
                    <a:pt x="21119" y="16242"/>
                    <a:pt x="20527" y="16242"/>
                  </a:cubicBezTo>
                  <a:lnTo>
                    <a:pt x="9704" y="16242"/>
                  </a:lnTo>
                  <a:lnTo>
                    <a:pt x="0" y="21600"/>
                  </a:lnTo>
                  <a:lnTo>
                    <a:pt x="4606" y="16242"/>
                  </a:lnTo>
                  <a:lnTo>
                    <a:pt x="2281" y="16242"/>
                  </a:lnTo>
                  <a:cubicBezTo>
                    <a:pt x="1688" y="16242"/>
                    <a:pt x="1207" y="15030"/>
                    <a:pt x="1207" y="13535"/>
                  </a:cubicBezTo>
                  <a:lnTo>
                    <a:pt x="1207" y="13535"/>
                  </a:lnTo>
                  <a:lnTo>
                    <a:pt x="1207" y="9475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610" name="Shape 610"/>
            <p:cNvSpPr/>
            <p:nvPr/>
          </p:nvSpPr>
          <p:spPr>
            <a:xfrm>
              <a:off x="108043" y="22318"/>
              <a:ext cx="1403163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嵌套调用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14" name="Group 614"/>
          <p:cNvGrpSpPr/>
          <p:nvPr/>
        </p:nvGrpSpPr>
        <p:grpSpPr>
          <a:xfrm>
            <a:off x="3417866" y="2286000"/>
            <a:ext cx="1458935" cy="746124"/>
            <a:chOff x="0" y="0"/>
            <a:chExt cx="1458934" cy="746123"/>
          </a:xfrm>
        </p:grpSpPr>
        <p:sp>
          <p:nvSpPr>
            <p:cNvPr id="612" name="Shape 612"/>
            <p:cNvSpPr/>
            <p:nvPr/>
          </p:nvSpPr>
          <p:spPr>
            <a:xfrm>
              <a:off x="0" y="0"/>
              <a:ext cx="1458935" cy="746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" y="2206"/>
                  </a:moveTo>
                  <a:cubicBezTo>
                    <a:pt x="165" y="988"/>
                    <a:pt x="670" y="0"/>
                    <a:pt x="1293" y="0"/>
                  </a:cubicBezTo>
                  <a:lnTo>
                    <a:pt x="3737" y="0"/>
                  </a:lnTo>
                  <a:lnTo>
                    <a:pt x="20472" y="0"/>
                  </a:lnTo>
                  <a:cubicBezTo>
                    <a:pt x="21095" y="0"/>
                    <a:pt x="21600" y="988"/>
                    <a:pt x="21600" y="2206"/>
                  </a:cubicBezTo>
                  <a:lnTo>
                    <a:pt x="21600" y="11030"/>
                  </a:lnTo>
                  <a:cubicBezTo>
                    <a:pt x="21600" y="12248"/>
                    <a:pt x="21095" y="13236"/>
                    <a:pt x="20472" y="13236"/>
                  </a:cubicBezTo>
                  <a:lnTo>
                    <a:pt x="9096" y="13236"/>
                  </a:lnTo>
                  <a:lnTo>
                    <a:pt x="0" y="21600"/>
                  </a:lnTo>
                  <a:lnTo>
                    <a:pt x="3737" y="13236"/>
                  </a:lnTo>
                  <a:lnTo>
                    <a:pt x="1293" y="13236"/>
                  </a:lnTo>
                  <a:cubicBezTo>
                    <a:pt x="670" y="13236"/>
                    <a:pt x="165" y="12248"/>
                    <a:pt x="165" y="11030"/>
                  </a:cubicBezTo>
                  <a:lnTo>
                    <a:pt x="165" y="11030"/>
                  </a:lnTo>
                  <a:lnTo>
                    <a:pt x="165" y="7721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613" name="Shape 613"/>
            <p:cNvSpPr/>
            <p:nvPr/>
          </p:nvSpPr>
          <p:spPr>
            <a:xfrm>
              <a:off x="33452" y="22318"/>
              <a:ext cx="1403164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平行定义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17" name="Group 617"/>
          <p:cNvGrpSpPr/>
          <p:nvPr/>
        </p:nvGrpSpPr>
        <p:grpSpPr>
          <a:xfrm>
            <a:off x="2870181" y="1162052"/>
            <a:ext cx="1625619" cy="672568"/>
            <a:chOff x="0" y="0"/>
            <a:chExt cx="1625618" cy="672566"/>
          </a:xfrm>
        </p:grpSpPr>
        <p:sp>
          <p:nvSpPr>
            <p:cNvPr id="615" name="Shape 615"/>
            <p:cNvSpPr/>
            <p:nvPr/>
          </p:nvSpPr>
          <p:spPr>
            <a:xfrm>
              <a:off x="0" y="0"/>
              <a:ext cx="1625619" cy="666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3" y="9257"/>
                  </a:moveTo>
                  <a:cubicBezTo>
                    <a:pt x="2363" y="7894"/>
                    <a:pt x="2816" y="6789"/>
                    <a:pt x="3375" y="6789"/>
                  </a:cubicBezTo>
                  <a:lnTo>
                    <a:pt x="5569" y="6789"/>
                  </a:lnTo>
                  <a:lnTo>
                    <a:pt x="0" y="0"/>
                  </a:lnTo>
                  <a:lnTo>
                    <a:pt x="10378" y="6789"/>
                  </a:lnTo>
                  <a:lnTo>
                    <a:pt x="20587" y="6789"/>
                  </a:lnTo>
                  <a:cubicBezTo>
                    <a:pt x="21147" y="6789"/>
                    <a:pt x="21600" y="7894"/>
                    <a:pt x="21600" y="9257"/>
                  </a:cubicBezTo>
                  <a:lnTo>
                    <a:pt x="21600" y="9257"/>
                  </a:lnTo>
                  <a:lnTo>
                    <a:pt x="21600" y="19131"/>
                  </a:lnTo>
                  <a:cubicBezTo>
                    <a:pt x="21600" y="20495"/>
                    <a:pt x="21147" y="21600"/>
                    <a:pt x="20587" y="21600"/>
                  </a:cubicBezTo>
                  <a:lnTo>
                    <a:pt x="3375" y="21600"/>
                  </a:lnTo>
                  <a:cubicBezTo>
                    <a:pt x="2816" y="21600"/>
                    <a:pt x="2363" y="20495"/>
                    <a:pt x="2363" y="19131"/>
                  </a:cubicBezTo>
                  <a:lnTo>
                    <a:pt x="2363" y="9257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616" name="Shape 616"/>
            <p:cNvSpPr/>
            <p:nvPr/>
          </p:nvSpPr>
          <p:spPr>
            <a:xfrm>
              <a:off x="200137" y="231867"/>
              <a:ext cx="1403164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平行定义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1" animBg="1" advAuto="0"/>
      <p:bldP spid="611" grpId="2" animBg="1" advAuto="0"/>
      <p:bldP spid="614" grpId="3" animBg="1" advAuto="0"/>
      <p:bldP spid="617" grpId="4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-1" y="0"/>
            <a:ext cx="25933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00000"/>
              </a:lnSpc>
              <a:def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函数的递归调用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0" y="533400"/>
            <a:ext cx="9144000" cy="10884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defRPr b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在调用一个函数的过程中直接或间接地调用函数本身，称为函数的递归调用。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Shape 630"/>
          <p:cNvSpPr/>
          <p:nvPr/>
        </p:nvSpPr>
        <p:spPr>
          <a:xfrm>
            <a:off x="381000" y="2708050"/>
            <a:ext cx="9144000" cy="563498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用递归方法求</a:t>
            </a:r>
            <a:r>
              <a:rPr dirty="0"/>
              <a:t>n!</a:t>
            </a:r>
            <a:endParaRPr dirty="0"/>
          </a:p>
        </p:txBody>
      </p:sp>
      <p:grpSp>
        <p:nvGrpSpPr>
          <p:cNvPr id="12" name="Group 635"/>
          <p:cNvGrpSpPr/>
          <p:nvPr/>
        </p:nvGrpSpPr>
        <p:grpSpPr>
          <a:xfrm>
            <a:off x="406400" y="3951802"/>
            <a:ext cx="3733800" cy="1265953"/>
            <a:chOff x="0" y="0"/>
            <a:chExt cx="3733800" cy="1265952"/>
          </a:xfrm>
        </p:grpSpPr>
        <p:sp>
          <p:nvSpPr>
            <p:cNvPr id="13" name="Shape 631"/>
            <p:cNvSpPr/>
            <p:nvPr/>
          </p:nvSpPr>
          <p:spPr>
            <a:xfrm>
              <a:off x="0" y="457200"/>
              <a:ext cx="1143000" cy="35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solidFill>
                    <a:srgbClr val="000099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n!=</a:t>
              </a:r>
            </a:p>
          </p:txBody>
        </p:sp>
        <p:sp>
          <p:nvSpPr>
            <p:cNvPr id="14" name="Shape 632"/>
            <p:cNvSpPr/>
            <p:nvPr/>
          </p:nvSpPr>
          <p:spPr>
            <a:xfrm>
              <a:off x="1447800" y="0"/>
              <a:ext cx="22860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>
                <a:lnSpc>
                  <a:spcPct val="110000"/>
                </a:lnSpc>
                <a:spcBef>
                  <a:spcPts val="1400"/>
                </a:spcBef>
                <a:defRPr sz="2400">
                  <a:solidFill>
                    <a:srgbClr val="000099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1                n=0,1</a:t>
              </a:r>
            </a:p>
          </p:txBody>
        </p:sp>
        <p:sp>
          <p:nvSpPr>
            <p:cNvPr id="15" name="Shape 633"/>
            <p:cNvSpPr/>
            <p:nvPr/>
          </p:nvSpPr>
          <p:spPr>
            <a:xfrm>
              <a:off x="1447800" y="914400"/>
              <a:ext cx="2286000" cy="35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>
                <a:lnSpc>
                  <a:spcPct val="110000"/>
                </a:lnSpc>
                <a:spcBef>
                  <a:spcPts val="1400"/>
                </a:spcBef>
                <a:defRPr sz="2400">
                  <a:solidFill>
                    <a:srgbClr val="000099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rPr dirty="0"/>
                <a:t>n*(n-1)!     n&gt;1</a:t>
              </a:r>
              <a:endParaRPr dirty="0"/>
            </a:p>
          </p:txBody>
        </p:sp>
        <p:sp>
          <p:nvSpPr>
            <p:cNvPr id="16" name="Shape 634"/>
            <p:cNvSpPr/>
            <p:nvPr/>
          </p:nvSpPr>
          <p:spPr>
            <a:xfrm>
              <a:off x="1066800" y="152400"/>
              <a:ext cx="304800" cy="106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41275" cap="flat">
              <a:solidFill>
                <a:srgbClr val="66FF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635" name="Group 635"/>
          <p:cNvGrpSpPr/>
          <p:nvPr/>
        </p:nvGrpSpPr>
        <p:grpSpPr>
          <a:xfrm>
            <a:off x="2971800" y="0"/>
            <a:ext cx="3733800" cy="1265953"/>
            <a:chOff x="0" y="0"/>
            <a:chExt cx="3733800" cy="1265952"/>
          </a:xfrm>
        </p:grpSpPr>
        <p:sp>
          <p:nvSpPr>
            <p:cNvPr id="631" name="Shape 631"/>
            <p:cNvSpPr/>
            <p:nvPr/>
          </p:nvSpPr>
          <p:spPr>
            <a:xfrm>
              <a:off x="0" y="457200"/>
              <a:ext cx="1143000" cy="35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>
                  <a:solidFill>
                    <a:srgbClr val="000099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n!=</a:t>
              </a:r>
            </a:p>
          </p:txBody>
        </p:sp>
        <p:sp>
          <p:nvSpPr>
            <p:cNvPr id="632" name="Shape 632"/>
            <p:cNvSpPr/>
            <p:nvPr/>
          </p:nvSpPr>
          <p:spPr>
            <a:xfrm>
              <a:off x="1447800" y="0"/>
              <a:ext cx="2286000" cy="35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>
                <a:lnSpc>
                  <a:spcPct val="110000"/>
                </a:lnSpc>
                <a:spcBef>
                  <a:spcPts val="1400"/>
                </a:spcBef>
                <a:defRPr sz="2400">
                  <a:solidFill>
                    <a:srgbClr val="000099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t>1                n=0,1</a:t>
              </a:r>
            </a:p>
          </p:txBody>
        </p:sp>
        <p:sp>
          <p:nvSpPr>
            <p:cNvPr id="633" name="Shape 633"/>
            <p:cNvSpPr/>
            <p:nvPr/>
          </p:nvSpPr>
          <p:spPr>
            <a:xfrm>
              <a:off x="1447800" y="914400"/>
              <a:ext cx="2286000" cy="35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>
                <a:lnSpc>
                  <a:spcPct val="110000"/>
                </a:lnSpc>
                <a:spcBef>
                  <a:spcPts val="1400"/>
                </a:spcBef>
                <a:defRPr sz="2400">
                  <a:solidFill>
                    <a:srgbClr val="000099"/>
                  </a:solidFill>
                  <a:latin typeface="+mn-lt"/>
                  <a:ea typeface="+mn-ea"/>
                  <a:cs typeface="+mn-cs"/>
                  <a:sym typeface="Times New Roman" panose="02020603050405020304"/>
                </a:defRPr>
              </a:lvl1pPr>
            </a:lstStyle>
            <a:p>
              <a:r>
                <a:rPr dirty="0"/>
                <a:t>n*(n-1)!     n&gt;1</a:t>
              </a:r>
              <a:endParaRPr dirty="0"/>
            </a:p>
          </p:txBody>
        </p:sp>
        <p:sp>
          <p:nvSpPr>
            <p:cNvPr id="634" name="Shape 634"/>
            <p:cNvSpPr/>
            <p:nvPr/>
          </p:nvSpPr>
          <p:spPr>
            <a:xfrm>
              <a:off x="1066800" y="152400"/>
              <a:ext cx="304800" cy="106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41275" cap="flat">
              <a:solidFill>
                <a:srgbClr val="66FF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</p:grpSp>
      <p:sp>
        <p:nvSpPr>
          <p:cNvPr id="636" name="Shape 636"/>
          <p:cNvSpPr/>
          <p:nvPr/>
        </p:nvSpPr>
        <p:spPr>
          <a:xfrm>
            <a:off x="0" y="1295400"/>
            <a:ext cx="3733800" cy="2413908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float  </a:t>
            </a:r>
            <a:r>
              <a:rPr>
                <a:solidFill>
                  <a:srgbClr val="0000CC"/>
                </a:solidFill>
              </a:rPr>
              <a:t>fac (int n)</a:t>
            </a:r>
            <a:endParaRPr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float  y;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if ((n= =0)|| (n= =1)   </a:t>
            </a:r>
            <a:r>
              <a:rPr>
                <a:solidFill>
                  <a:srgbClr val="CC0000"/>
                </a:solidFill>
              </a:rPr>
              <a:t>y=1</a:t>
            </a:r>
            <a:r>
              <a:t>;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else  y=n*</a:t>
            </a:r>
            <a:r>
              <a:rPr>
                <a:solidFill>
                  <a:srgbClr val="0000CC"/>
                </a:solidFill>
              </a:rPr>
              <a:t>fac(n-1)</a:t>
            </a:r>
            <a:r>
              <a:t>;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return  y;</a:t>
            </a:r>
          </a:p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</a:t>
            </a:r>
          </a:p>
        </p:txBody>
      </p:sp>
      <p:sp>
        <p:nvSpPr>
          <p:cNvPr id="637" name="Shape 637"/>
          <p:cNvSpPr/>
          <p:nvPr/>
        </p:nvSpPr>
        <p:spPr>
          <a:xfrm>
            <a:off x="4343400" y="1295400"/>
            <a:ext cx="4800600" cy="2413908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void main (void)</a:t>
            </a:r>
            <a:endParaRPr dirty="0"/>
          </a:p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{  float  y;   int  n;</a:t>
            </a:r>
            <a:endParaRPr dirty="0"/>
          </a:p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    cout&lt;&lt;“Input  n:\n”;    </a:t>
            </a:r>
            <a:endParaRPr dirty="0"/>
          </a:p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    cin&gt;&gt;n ;</a:t>
            </a:r>
            <a:endParaRPr dirty="0"/>
          </a:p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    cout&lt;&lt;n&lt;&lt;“!=”&lt;&lt;</a:t>
            </a:r>
            <a:r>
              <a:rPr dirty="0">
                <a:solidFill>
                  <a:srgbClr val="0000CC"/>
                </a:solidFill>
              </a:rPr>
              <a:t>fac(n)</a:t>
            </a:r>
            <a:r>
              <a:rPr dirty="0"/>
              <a:t>&lt;&lt;endl;</a:t>
            </a:r>
            <a:endParaRPr dirty="0"/>
          </a:p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}</a:t>
            </a:r>
            <a:endParaRPr dirty="0"/>
          </a:p>
        </p:txBody>
      </p:sp>
      <p:sp>
        <p:nvSpPr>
          <p:cNvPr id="638" name="Shape 638"/>
          <p:cNvSpPr/>
          <p:nvPr/>
        </p:nvSpPr>
        <p:spPr>
          <a:xfrm>
            <a:off x="0" y="39624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fac (</a:t>
            </a:r>
            <a:r>
              <a:rPr>
                <a:solidFill>
                  <a:srgbClr val="0000CC"/>
                </a:solidFill>
              </a:rPr>
              <a:t>5</a:t>
            </a:r>
            <a:r>
              <a:t>)</a:t>
            </a:r>
          </a:p>
        </p:txBody>
      </p:sp>
      <p:sp>
        <p:nvSpPr>
          <p:cNvPr id="639" name="Shape 639"/>
          <p:cNvSpPr/>
          <p:nvPr/>
        </p:nvSpPr>
        <p:spPr>
          <a:xfrm>
            <a:off x="0" y="44958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n=5</a:t>
            </a:r>
          </a:p>
        </p:txBody>
      </p:sp>
      <p:sp>
        <p:nvSpPr>
          <p:cNvPr id="640" name="Shape 640"/>
          <p:cNvSpPr/>
          <p:nvPr/>
        </p:nvSpPr>
        <p:spPr>
          <a:xfrm>
            <a:off x="0" y="49530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y=</a:t>
            </a:r>
            <a:r>
              <a:rPr>
                <a:solidFill>
                  <a:srgbClr val="0000CC"/>
                </a:solidFill>
              </a:rPr>
              <a:t>5</a:t>
            </a:r>
            <a:r>
              <a:t>*fac (</a:t>
            </a:r>
            <a:r>
              <a:rPr>
                <a:solidFill>
                  <a:srgbClr val="CC0000"/>
                </a:solidFill>
              </a:rPr>
              <a:t>4</a:t>
            </a:r>
            <a:r>
              <a:t>)</a:t>
            </a:r>
          </a:p>
        </p:txBody>
      </p:sp>
      <p:sp>
        <p:nvSpPr>
          <p:cNvPr id="641" name="Shape 641"/>
          <p:cNvSpPr/>
          <p:nvPr/>
        </p:nvSpPr>
        <p:spPr>
          <a:xfrm>
            <a:off x="1981200" y="39624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fac (</a:t>
            </a:r>
            <a:r>
              <a:rPr>
                <a:solidFill>
                  <a:srgbClr val="CC0000"/>
                </a:solidFill>
              </a:rPr>
              <a:t>4</a:t>
            </a:r>
            <a:r>
              <a:t>)</a:t>
            </a:r>
          </a:p>
        </p:txBody>
      </p:sp>
      <p:sp>
        <p:nvSpPr>
          <p:cNvPr id="642" name="Shape 642"/>
          <p:cNvSpPr/>
          <p:nvPr/>
        </p:nvSpPr>
        <p:spPr>
          <a:xfrm>
            <a:off x="1981200" y="44958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n=4</a:t>
            </a:r>
          </a:p>
        </p:txBody>
      </p:sp>
      <p:sp>
        <p:nvSpPr>
          <p:cNvPr id="643" name="Shape 643"/>
          <p:cNvSpPr/>
          <p:nvPr/>
        </p:nvSpPr>
        <p:spPr>
          <a:xfrm>
            <a:off x="1981200" y="49530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y=</a:t>
            </a:r>
            <a:r>
              <a:rPr>
                <a:solidFill>
                  <a:srgbClr val="CC0000"/>
                </a:solidFill>
              </a:rPr>
              <a:t>4</a:t>
            </a:r>
            <a:r>
              <a:t>*fac (</a:t>
            </a:r>
            <a:r>
              <a:rPr>
                <a:solidFill>
                  <a:srgbClr val="0000CC"/>
                </a:solidFill>
              </a:rPr>
              <a:t>3</a:t>
            </a:r>
            <a:r>
              <a:t>)</a:t>
            </a:r>
          </a:p>
        </p:txBody>
      </p:sp>
      <p:sp>
        <p:nvSpPr>
          <p:cNvPr id="644" name="Shape 644"/>
          <p:cNvSpPr/>
          <p:nvPr/>
        </p:nvSpPr>
        <p:spPr>
          <a:xfrm>
            <a:off x="3886200" y="39624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fac (</a:t>
            </a:r>
            <a:r>
              <a:rPr>
                <a:solidFill>
                  <a:srgbClr val="0000CC"/>
                </a:solidFill>
              </a:rPr>
              <a:t>3</a:t>
            </a:r>
            <a:r>
              <a:t>)</a:t>
            </a:r>
          </a:p>
        </p:txBody>
      </p:sp>
      <p:sp>
        <p:nvSpPr>
          <p:cNvPr id="645" name="Shape 645"/>
          <p:cNvSpPr/>
          <p:nvPr/>
        </p:nvSpPr>
        <p:spPr>
          <a:xfrm>
            <a:off x="3886200" y="44958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n=3</a:t>
            </a:r>
          </a:p>
        </p:txBody>
      </p:sp>
      <p:sp>
        <p:nvSpPr>
          <p:cNvPr id="646" name="Shape 646"/>
          <p:cNvSpPr/>
          <p:nvPr/>
        </p:nvSpPr>
        <p:spPr>
          <a:xfrm>
            <a:off x="3886200" y="49530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y=</a:t>
            </a:r>
            <a:r>
              <a:rPr>
                <a:solidFill>
                  <a:srgbClr val="0000CC"/>
                </a:solidFill>
              </a:rPr>
              <a:t>3</a:t>
            </a:r>
            <a:r>
              <a:t>*fac (</a:t>
            </a:r>
            <a:r>
              <a:rPr>
                <a:solidFill>
                  <a:srgbClr val="CC0000"/>
                </a:solidFill>
              </a:rPr>
              <a:t>2</a:t>
            </a:r>
            <a:r>
              <a:t>)</a:t>
            </a:r>
          </a:p>
        </p:txBody>
      </p:sp>
      <p:sp>
        <p:nvSpPr>
          <p:cNvPr id="647" name="Shape 647"/>
          <p:cNvSpPr/>
          <p:nvPr/>
        </p:nvSpPr>
        <p:spPr>
          <a:xfrm>
            <a:off x="5638800" y="39624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fac (</a:t>
            </a:r>
            <a:r>
              <a:rPr>
                <a:solidFill>
                  <a:srgbClr val="CC0000"/>
                </a:solidFill>
              </a:rPr>
              <a:t>2</a:t>
            </a:r>
            <a:r>
              <a:t>)</a:t>
            </a:r>
          </a:p>
        </p:txBody>
      </p:sp>
      <p:sp>
        <p:nvSpPr>
          <p:cNvPr id="648" name="Shape 648"/>
          <p:cNvSpPr/>
          <p:nvPr/>
        </p:nvSpPr>
        <p:spPr>
          <a:xfrm>
            <a:off x="5638800" y="44958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n=2</a:t>
            </a:r>
          </a:p>
        </p:txBody>
      </p:sp>
      <p:sp>
        <p:nvSpPr>
          <p:cNvPr id="649" name="Shape 649"/>
          <p:cNvSpPr/>
          <p:nvPr/>
        </p:nvSpPr>
        <p:spPr>
          <a:xfrm>
            <a:off x="5638800" y="49530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y=</a:t>
            </a:r>
            <a:r>
              <a:rPr>
                <a:solidFill>
                  <a:srgbClr val="CC0000"/>
                </a:solidFill>
              </a:rPr>
              <a:t>2</a:t>
            </a:r>
            <a:r>
              <a:t>*fac (</a:t>
            </a:r>
            <a:r>
              <a:rPr>
                <a:solidFill>
                  <a:srgbClr val="0000CC"/>
                </a:solidFill>
              </a:rPr>
              <a:t>1</a:t>
            </a:r>
            <a:r>
              <a:t>)</a:t>
            </a:r>
          </a:p>
        </p:txBody>
      </p:sp>
      <p:sp>
        <p:nvSpPr>
          <p:cNvPr id="650" name="Shape 650"/>
          <p:cNvSpPr/>
          <p:nvPr/>
        </p:nvSpPr>
        <p:spPr>
          <a:xfrm>
            <a:off x="7543800" y="39624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fac (</a:t>
            </a:r>
            <a:r>
              <a:rPr>
                <a:solidFill>
                  <a:srgbClr val="0000CC"/>
                </a:solidFill>
              </a:rPr>
              <a:t>1</a:t>
            </a:r>
            <a:r>
              <a:t>)</a:t>
            </a:r>
          </a:p>
        </p:txBody>
      </p:sp>
      <p:sp>
        <p:nvSpPr>
          <p:cNvPr id="651" name="Shape 651"/>
          <p:cNvSpPr/>
          <p:nvPr/>
        </p:nvSpPr>
        <p:spPr>
          <a:xfrm>
            <a:off x="7543800" y="44958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n=1</a:t>
            </a:r>
          </a:p>
        </p:txBody>
      </p:sp>
      <p:sp>
        <p:nvSpPr>
          <p:cNvPr id="652" name="Shape 652"/>
          <p:cNvSpPr/>
          <p:nvPr/>
        </p:nvSpPr>
        <p:spPr>
          <a:xfrm>
            <a:off x="7543800" y="49530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solidFill>
                  <a:srgbClr val="CC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y=1</a:t>
            </a:r>
          </a:p>
        </p:txBody>
      </p:sp>
      <p:sp>
        <p:nvSpPr>
          <p:cNvPr id="653" name="Shape 653"/>
          <p:cNvSpPr/>
          <p:nvPr/>
        </p:nvSpPr>
        <p:spPr>
          <a:xfrm flipV="1">
            <a:off x="1142999" y="4267199"/>
            <a:ext cx="1066802" cy="762002"/>
          </a:xfrm>
          <a:prstGeom prst="line">
            <a:avLst/>
          </a:prstGeom>
          <a:ln w="41275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654" name="Shape 654"/>
          <p:cNvSpPr/>
          <p:nvPr/>
        </p:nvSpPr>
        <p:spPr>
          <a:xfrm flipV="1">
            <a:off x="3200399" y="4267200"/>
            <a:ext cx="914402" cy="685800"/>
          </a:xfrm>
          <a:prstGeom prst="line">
            <a:avLst/>
          </a:prstGeom>
          <a:ln w="41275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655" name="Shape 655"/>
          <p:cNvSpPr/>
          <p:nvPr/>
        </p:nvSpPr>
        <p:spPr>
          <a:xfrm flipV="1">
            <a:off x="5029199" y="4267199"/>
            <a:ext cx="914401" cy="762002"/>
          </a:xfrm>
          <a:prstGeom prst="line">
            <a:avLst/>
          </a:prstGeom>
          <a:ln w="41275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656" name="Shape 656"/>
          <p:cNvSpPr/>
          <p:nvPr/>
        </p:nvSpPr>
        <p:spPr>
          <a:xfrm flipV="1">
            <a:off x="6781800" y="4267199"/>
            <a:ext cx="1143001" cy="762002"/>
          </a:xfrm>
          <a:prstGeom prst="line">
            <a:avLst/>
          </a:prstGeom>
          <a:ln w="41275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657" name="Shape 657"/>
          <p:cNvSpPr/>
          <p:nvPr/>
        </p:nvSpPr>
        <p:spPr>
          <a:xfrm>
            <a:off x="7924800" y="5562600"/>
            <a:ext cx="1219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return  y</a:t>
            </a:r>
          </a:p>
        </p:txBody>
      </p:sp>
      <p:sp>
        <p:nvSpPr>
          <p:cNvPr id="658" name="Shape 658"/>
          <p:cNvSpPr/>
          <p:nvPr/>
        </p:nvSpPr>
        <p:spPr>
          <a:xfrm flipH="1" flipV="1">
            <a:off x="6781800" y="5410200"/>
            <a:ext cx="990601" cy="381000"/>
          </a:xfrm>
          <a:prstGeom prst="line">
            <a:avLst/>
          </a:prstGeom>
          <a:ln w="41275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659" name="Shape 659"/>
          <p:cNvSpPr/>
          <p:nvPr/>
        </p:nvSpPr>
        <p:spPr>
          <a:xfrm>
            <a:off x="5867400" y="5638800"/>
            <a:ext cx="1219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return y</a:t>
            </a:r>
          </a:p>
        </p:txBody>
      </p:sp>
      <p:sp>
        <p:nvSpPr>
          <p:cNvPr id="660" name="Shape 660"/>
          <p:cNvSpPr/>
          <p:nvPr/>
        </p:nvSpPr>
        <p:spPr>
          <a:xfrm flipH="1" flipV="1">
            <a:off x="4724400" y="5486400"/>
            <a:ext cx="990601" cy="381000"/>
          </a:xfrm>
          <a:prstGeom prst="line">
            <a:avLst/>
          </a:prstGeom>
          <a:ln w="41275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661" name="Shape 661"/>
          <p:cNvSpPr/>
          <p:nvPr/>
        </p:nvSpPr>
        <p:spPr>
          <a:xfrm>
            <a:off x="5791200" y="6096000"/>
            <a:ext cx="1219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solidFill>
                  <a:srgbClr val="CC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y=2</a:t>
            </a:r>
          </a:p>
        </p:txBody>
      </p:sp>
      <p:sp>
        <p:nvSpPr>
          <p:cNvPr id="662" name="Shape 662"/>
          <p:cNvSpPr/>
          <p:nvPr/>
        </p:nvSpPr>
        <p:spPr>
          <a:xfrm>
            <a:off x="4038600" y="5638800"/>
            <a:ext cx="1219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return  y</a:t>
            </a:r>
          </a:p>
        </p:txBody>
      </p:sp>
      <p:sp>
        <p:nvSpPr>
          <p:cNvPr id="663" name="Shape 663"/>
          <p:cNvSpPr/>
          <p:nvPr/>
        </p:nvSpPr>
        <p:spPr>
          <a:xfrm flipH="1" flipV="1">
            <a:off x="2895599" y="5486400"/>
            <a:ext cx="990601" cy="381000"/>
          </a:xfrm>
          <a:prstGeom prst="line">
            <a:avLst/>
          </a:prstGeom>
          <a:ln w="41275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664" name="Shape 664"/>
          <p:cNvSpPr/>
          <p:nvPr/>
        </p:nvSpPr>
        <p:spPr>
          <a:xfrm>
            <a:off x="3962400" y="6096000"/>
            <a:ext cx="1219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solidFill>
                  <a:srgbClr val="CC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y=6</a:t>
            </a:r>
          </a:p>
        </p:txBody>
      </p:sp>
      <p:sp>
        <p:nvSpPr>
          <p:cNvPr id="665" name="Shape 665"/>
          <p:cNvSpPr/>
          <p:nvPr/>
        </p:nvSpPr>
        <p:spPr>
          <a:xfrm>
            <a:off x="2286000" y="5715000"/>
            <a:ext cx="1219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return  y</a:t>
            </a:r>
          </a:p>
        </p:txBody>
      </p:sp>
      <p:sp>
        <p:nvSpPr>
          <p:cNvPr id="666" name="Shape 666"/>
          <p:cNvSpPr/>
          <p:nvPr/>
        </p:nvSpPr>
        <p:spPr>
          <a:xfrm flipH="1" flipV="1">
            <a:off x="1142999" y="5562600"/>
            <a:ext cx="990602" cy="381000"/>
          </a:xfrm>
          <a:prstGeom prst="line">
            <a:avLst/>
          </a:prstGeom>
          <a:ln w="41275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667" name="Shape 667"/>
          <p:cNvSpPr/>
          <p:nvPr/>
        </p:nvSpPr>
        <p:spPr>
          <a:xfrm>
            <a:off x="2209800" y="6172200"/>
            <a:ext cx="1219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solidFill>
                  <a:srgbClr val="CC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y=24</a:t>
            </a:r>
          </a:p>
        </p:txBody>
      </p:sp>
      <p:sp>
        <p:nvSpPr>
          <p:cNvPr id="668" name="Shape 668"/>
          <p:cNvSpPr/>
          <p:nvPr/>
        </p:nvSpPr>
        <p:spPr>
          <a:xfrm>
            <a:off x="76200" y="5638800"/>
            <a:ext cx="1219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return  y</a:t>
            </a:r>
          </a:p>
        </p:txBody>
      </p:sp>
      <p:sp>
        <p:nvSpPr>
          <p:cNvPr id="669" name="Shape 669"/>
          <p:cNvSpPr/>
          <p:nvPr/>
        </p:nvSpPr>
        <p:spPr>
          <a:xfrm>
            <a:off x="0" y="6096000"/>
            <a:ext cx="1219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solidFill>
                  <a:srgbClr val="CC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y=120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indefinite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indefinite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" grpId="1" animBg="1" advAuto="0"/>
      <p:bldP spid="636" grpId="2" animBg="1" advAuto="0"/>
      <p:bldP spid="637" grpId="3" animBg="1" advAuto="0"/>
      <p:bldP spid="638" grpId="4" animBg="1" advAuto="0"/>
      <p:bldP spid="639" grpId="5" animBg="1" advAuto="0"/>
      <p:bldP spid="640" grpId="6" animBg="1" advAuto="0"/>
      <p:bldP spid="641" grpId="8" animBg="1" advAuto="0"/>
      <p:bldP spid="642" grpId="9" animBg="1" advAuto="0"/>
      <p:bldP spid="643" grpId="10" animBg="1" advAuto="0"/>
      <p:bldP spid="644" grpId="12" animBg="1" advAuto="0"/>
      <p:bldP spid="645" grpId="13" animBg="1" advAuto="0"/>
      <p:bldP spid="646" grpId="14" animBg="1" advAuto="0"/>
      <p:bldP spid="647" grpId="16" animBg="1" advAuto="0"/>
      <p:bldP spid="648" grpId="17" animBg="1" advAuto="0"/>
      <p:bldP spid="649" grpId="18" animBg="1" advAuto="0"/>
      <p:bldP spid="650" grpId="20" animBg="1" advAuto="0"/>
      <p:bldP spid="651" grpId="21" animBg="1" advAuto="0"/>
      <p:bldP spid="652" grpId="22" animBg="1" advAuto="0"/>
      <p:bldP spid="653" grpId="7" animBg="1" advAuto="0"/>
      <p:bldP spid="654" grpId="11" animBg="1" advAuto="0"/>
      <p:bldP spid="655" grpId="15" animBg="1" advAuto="0"/>
      <p:bldP spid="656" grpId="19" animBg="1" advAuto="0"/>
      <p:bldP spid="657" grpId="23" animBg="1" advAuto="0"/>
      <p:bldP spid="658" grpId="24" animBg="1" advAuto="0"/>
      <p:bldP spid="659" grpId="26" animBg="1" advAuto="0"/>
      <p:bldP spid="660" grpId="27" animBg="1" advAuto="0"/>
      <p:bldP spid="661" grpId="25" animBg="1" advAuto="0"/>
      <p:bldP spid="662" grpId="29" animBg="1" advAuto="0"/>
      <p:bldP spid="663" grpId="30" animBg="1" advAuto="0"/>
      <p:bldP spid="664" grpId="28" animBg="1" advAuto="0"/>
      <p:bldP spid="665" grpId="32" animBg="1" advAuto="0"/>
      <p:bldP spid="666" grpId="33" animBg="1" advAuto="0"/>
      <p:bldP spid="667" grpId="31" animBg="1" advAuto="0"/>
      <p:bldP spid="668" grpId="35" animBg="1" advAuto="0"/>
      <p:bldP spid="669" grpId="34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457200" y="304800"/>
            <a:ext cx="3429000" cy="2365700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main (void)</a:t>
            </a:r>
          </a:p>
          <a:p>
            <a:pPr>
              <a:lnSpc>
                <a:spcPct val="110000"/>
              </a:lnSpc>
              <a:spcBef>
                <a:spcPts val="3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int  i=5;</a:t>
            </a:r>
          </a:p>
          <a:p>
            <a:pPr>
              <a:lnSpc>
                <a:spcPct val="110000"/>
              </a:lnSpc>
              <a:spcBef>
                <a:spcPts val="3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cin&gt;&gt;i;		</a:t>
            </a:r>
          </a:p>
          <a:p>
            <a:pPr>
              <a:lnSpc>
                <a:spcPct val="110000"/>
              </a:lnSpc>
              <a:spcBef>
                <a:spcPts val="3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</a:t>
            </a:r>
            <a:r>
              <a:rPr>
                <a:solidFill>
                  <a:srgbClr val="0000CC"/>
                </a:solidFill>
              </a:rPr>
              <a:t>f(i)</a:t>
            </a:r>
            <a:r>
              <a:t>;</a:t>
            </a:r>
          </a:p>
          <a:p>
            <a:pPr>
              <a:lnSpc>
                <a:spcPct val="110000"/>
              </a:lnSpc>
              <a:spcBef>
                <a:spcPts val="3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</a:t>
            </a:r>
          </a:p>
        </p:txBody>
      </p:sp>
      <p:sp>
        <p:nvSpPr>
          <p:cNvPr id="711" name="Shape 711"/>
          <p:cNvSpPr/>
          <p:nvPr/>
        </p:nvSpPr>
        <p:spPr>
          <a:xfrm>
            <a:off x="4495800" y="-1"/>
            <a:ext cx="4191000" cy="285390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</a:t>
            </a:r>
            <a:r>
              <a:rPr>
                <a:solidFill>
                  <a:srgbClr val="0000CC"/>
                </a:solidFill>
              </a:rPr>
              <a:t>f(int  n )</a:t>
            </a:r>
            <a:endParaRPr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{if(n= =0)   return;</a:t>
            </a:r>
          </a:p>
          <a:p>
            <a:pPr>
              <a:lnSpc>
                <a:spcPct val="110000"/>
              </a:lnSpc>
              <a:spcBef>
                <a:spcPts val="3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else   {cout&lt;&lt;n%10;</a:t>
            </a:r>
          </a:p>
          <a:p>
            <a:pPr>
              <a:lnSpc>
                <a:spcPct val="110000"/>
              </a:lnSpc>
              <a:spcBef>
                <a:spcPts val="3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       </a:t>
            </a:r>
            <a:r>
              <a:rPr>
                <a:solidFill>
                  <a:srgbClr val="0000CC"/>
                </a:solidFill>
              </a:rPr>
              <a:t>f(n/10)</a:t>
            </a:r>
            <a:r>
              <a:t>;  </a:t>
            </a:r>
          </a:p>
          <a:p>
            <a:pPr>
              <a:lnSpc>
                <a:spcPct val="110000"/>
              </a:lnSpc>
              <a:spcBef>
                <a:spcPts val="3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cout&lt;&lt;n%10; return;</a:t>
            </a:r>
          </a:p>
          <a:p>
            <a:pPr>
              <a:lnSpc>
                <a:spcPct val="110000"/>
              </a:lnSpc>
              <a:spcBef>
                <a:spcPts val="3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}}</a:t>
            </a:r>
          </a:p>
        </p:txBody>
      </p:sp>
      <p:sp>
        <p:nvSpPr>
          <p:cNvPr id="712" name="Shape 712"/>
          <p:cNvSpPr/>
          <p:nvPr/>
        </p:nvSpPr>
        <p:spPr>
          <a:xfrm>
            <a:off x="0" y="32766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f(</a:t>
            </a:r>
            <a:r>
              <a:rPr>
                <a:solidFill>
                  <a:srgbClr val="0000CC"/>
                </a:solidFill>
              </a:rPr>
              <a:t>1234</a:t>
            </a:r>
            <a:r>
              <a:t>)</a:t>
            </a:r>
          </a:p>
        </p:txBody>
      </p:sp>
      <p:sp>
        <p:nvSpPr>
          <p:cNvPr id="713" name="Shape 713"/>
          <p:cNvSpPr/>
          <p:nvPr/>
        </p:nvSpPr>
        <p:spPr>
          <a:xfrm>
            <a:off x="0" y="3810000"/>
            <a:ext cx="17526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cout&lt;&lt;n%10</a:t>
            </a:r>
          </a:p>
        </p:txBody>
      </p:sp>
      <p:sp>
        <p:nvSpPr>
          <p:cNvPr id="714" name="Shape 714"/>
          <p:cNvSpPr/>
          <p:nvPr/>
        </p:nvSpPr>
        <p:spPr>
          <a:xfrm>
            <a:off x="0" y="42672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f(</a:t>
            </a:r>
            <a:r>
              <a:rPr>
                <a:solidFill>
                  <a:srgbClr val="CC0000"/>
                </a:solidFill>
              </a:rPr>
              <a:t>n/10</a:t>
            </a:r>
            <a:r>
              <a:t>)</a:t>
            </a:r>
          </a:p>
        </p:txBody>
      </p:sp>
      <p:sp>
        <p:nvSpPr>
          <p:cNvPr id="715" name="Shape 715"/>
          <p:cNvSpPr/>
          <p:nvPr/>
        </p:nvSpPr>
        <p:spPr>
          <a:xfrm>
            <a:off x="1981200" y="32766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 (</a:t>
            </a:r>
            <a:r>
              <a:rPr>
                <a:solidFill>
                  <a:srgbClr val="CC0000"/>
                </a:solidFill>
              </a:rPr>
              <a:t>123</a:t>
            </a:r>
            <a:r>
              <a:t>)</a:t>
            </a:r>
          </a:p>
        </p:txBody>
      </p:sp>
      <p:sp>
        <p:nvSpPr>
          <p:cNvPr id="716" name="Shape 716"/>
          <p:cNvSpPr/>
          <p:nvPr/>
        </p:nvSpPr>
        <p:spPr>
          <a:xfrm>
            <a:off x="1981200" y="3810000"/>
            <a:ext cx="17526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cout&lt;&lt;n%10</a:t>
            </a:r>
          </a:p>
        </p:txBody>
      </p:sp>
      <p:sp>
        <p:nvSpPr>
          <p:cNvPr id="717" name="Shape 717"/>
          <p:cNvSpPr/>
          <p:nvPr/>
        </p:nvSpPr>
        <p:spPr>
          <a:xfrm>
            <a:off x="1981200" y="42672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f(</a:t>
            </a:r>
            <a:r>
              <a:rPr>
                <a:solidFill>
                  <a:srgbClr val="0000CC"/>
                </a:solidFill>
              </a:rPr>
              <a:t>n/10</a:t>
            </a:r>
            <a:r>
              <a:t>)</a:t>
            </a:r>
          </a:p>
        </p:txBody>
      </p:sp>
      <p:sp>
        <p:nvSpPr>
          <p:cNvPr id="718" name="Shape 718"/>
          <p:cNvSpPr/>
          <p:nvPr/>
        </p:nvSpPr>
        <p:spPr>
          <a:xfrm>
            <a:off x="3886200" y="32766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f(</a:t>
            </a:r>
            <a:r>
              <a:rPr>
                <a:solidFill>
                  <a:srgbClr val="0000CC"/>
                </a:solidFill>
              </a:rPr>
              <a:t>12</a:t>
            </a:r>
            <a:r>
              <a:t>)</a:t>
            </a:r>
          </a:p>
        </p:txBody>
      </p:sp>
      <p:sp>
        <p:nvSpPr>
          <p:cNvPr id="719" name="Shape 719"/>
          <p:cNvSpPr/>
          <p:nvPr/>
        </p:nvSpPr>
        <p:spPr>
          <a:xfrm>
            <a:off x="3886200" y="3810000"/>
            <a:ext cx="17526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cout&lt;&lt;n%10</a:t>
            </a:r>
          </a:p>
        </p:txBody>
      </p:sp>
      <p:sp>
        <p:nvSpPr>
          <p:cNvPr id="720" name="Shape 720"/>
          <p:cNvSpPr/>
          <p:nvPr/>
        </p:nvSpPr>
        <p:spPr>
          <a:xfrm>
            <a:off x="3886200" y="42672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f(</a:t>
            </a:r>
            <a:r>
              <a:rPr>
                <a:solidFill>
                  <a:srgbClr val="CC0000"/>
                </a:solidFill>
              </a:rPr>
              <a:t>n/10</a:t>
            </a:r>
            <a:r>
              <a:t>)</a:t>
            </a:r>
          </a:p>
        </p:txBody>
      </p:sp>
      <p:sp>
        <p:nvSpPr>
          <p:cNvPr id="721" name="Shape 721"/>
          <p:cNvSpPr/>
          <p:nvPr/>
        </p:nvSpPr>
        <p:spPr>
          <a:xfrm>
            <a:off x="5638800" y="32766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f(</a:t>
            </a:r>
            <a:r>
              <a:rPr>
                <a:solidFill>
                  <a:srgbClr val="CC0000"/>
                </a:solidFill>
              </a:rPr>
              <a:t>1</a:t>
            </a:r>
            <a:r>
              <a:t>)</a:t>
            </a:r>
          </a:p>
        </p:txBody>
      </p:sp>
      <p:sp>
        <p:nvSpPr>
          <p:cNvPr id="722" name="Shape 722"/>
          <p:cNvSpPr/>
          <p:nvPr/>
        </p:nvSpPr>
        <p:spPr>
          <a:xfrm>
            <a:off x="5638800" y="3810000"/>
            <a:ext cx="17526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cout&lt;&lt;n%10</a:t>
            </a:r>
          </a:p>
        </p:txBody>
      </p:sp>
      <p:sp>
        <p:nvSpPr>
          <p:cNvPr id="723" name="Shape 723"/>
          <p:cNvSpPr/>
          <p:nvPr/>
        </p:nvSpPr>
        <p:spPr>
          <a:xfrm>
            <a:off x="5638800" y="42672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 (</a:t>
            </a:r>
            <a:r>
              <a:rPr>
                <a:solidFill>
                  <a:srgbClr val="0000CC"/>
                </a:solidFill>
              </a:rPr>
              <a:t>n/10</a:t>
            </a:r>
            <a:r>
              <a:t>)</a:t>
            </a:r>
          </a:p>
        </p:txBody>
      </p:sp>
      <p:sp>
        <p:nvSpPr>
          <p:cNvPr id="724" name="Shape 724"/>
          <p:cNvSpPr/>
          <p:nvPr/>
        </p:nvSpPr>
        <p:spPr>
          <a:xfrm>
            <a:off x="7543800" y="32766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f(</a:t>
            </a:r>
            <a:r>
              <a:rPr>
                <a:solidFill>
                  <a:srgbClr val="0000CC"/>
                </a:solidFill>
              </a:rPr>
              <a:t>0</a:t>
            </a:r>
            <a:r>
              <a:t>)</a:t>
            </a:r>
          </a:p>
        </p:txBody>
      </p:sp>
      <p:sp>
        <p:nvSpPr>
          <p:cNvPr id="725" name="Shape 725"/>
          <p:cNvSpPr/>
          <p:nvPr/>
        </p:nvSpPr>
        <p:spPr>
          <a:xfrm>
            <a:off x="7543800" y="3810000"/>
            <a:ext cx="1600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n=0</a:t>
            </a:r>
          </a:p>
        </p:txBody>
      </p:sp>
      <p:sp>
        <p:nvSpPr>
          <p:cNvPr id="726" name="Shape 726"/>
          <p:cNvSpPr/>
          <p:nvPr/>
        </p:nvSpPr>
        <p:spPr>
          <a:xfrm flipV="1">
            <a:off x="1142999" y="3581399"/>
            <a:ext cx="1066802" cy="762002"/>
          </a:xfrm>
          <a:prstGeom prst="line">
            <a:avLst/>
          </a:prstGeom>
          <a:ln w="41275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727" name="Shape 727"/>
          <p:cNvSpPr/>
          <p:nvPr/>
        </p:nvSpPr>
        <p:spPr>
          <a:xfrm flipV="1">
            <a:off x="3200399" y="3581400"/>
            <a:ext cx="914402" cy="685800"/>
          </a:xfrm>
          <a:prstGeom prst="line">
            <a:avLst/>
          </a:prstGeom>
          <a:ln w="41275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728" name="Shape 728"/>
          <p:cNvSpPr/>
          <p:nvPr/>
        </p:nvSpPr>
        <p:spPr>
          <a:xfrm flipV="1">
            <a:off x="5029199" y="3581399"/>
            <a:ext cx="914401" cy="762002"/>
          </a:xfrm>
          <a:prstGeom prst="line">
            <a:avLst/>
          </a:prstGeom>
          <a:ln w="41275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729" name="Shape 729"/>
          <p:cNvSpPr/>
          <p:nvPr/>
        </p:nvSpPr>
        <p:spPr>
          <a:xfrm flipV="1">
            <a:off x="6781800" y="3581399"/>
            <a:ext cx="1143001" cy="762002"/>
          </a:xfrm>
          <a:prstGeom prst="line">
            <a:avLst/>
          </a:prstGeom>
          <a:ln w="41275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730" name="Shape 730"/>
          <p:cNvSpPr/>
          <p:nvPr/>
        </p:nvSpPr>
        <p:spPr>
          <a:xfrm>
            <a:off x="7924800" y="4876800"/>
            <a:ext cx="1219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return</a:t>
            </a:r>
          </a:p>
        </p:txBody>
      </p:sp>
      <p:sp>
        <p:nvSpPr>
          <p:cNvPr id="731" name="Shape 731"/>
          <p:cNvSpPr/>
          <p:nvPr/>
        </p:nvSpPr>
        <p:spPr>
          <a:xfrm flipH="1" flipV="1">
            <a:off x="6781800" y="4724400"/>
            <a:ext cx="990601" cy="381000"/>
          </a:xfrm>
          <a:prstGeom prst="line">
            <a:avLst/>
          </a:prstGeom>
          <a:ln w="41275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732" name="Shape 732"/>
          <p:cNvSpPr/>
          <p:nvPr/>
        </p:nvSpPr>
        <p:spPr>
          <a:xfrm>
            <a:off x="5715000" y="4953000"/>
            <a:ext cx="18288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cout&lt;&lt;n%10</a:t>
            </a:r>
          </a:p>
        </p:txBody>
      </p:sp>
      <p:sp>
        <p:nvSpPr>
          <p:cNvPr id="733" name="Shape 733"/>
          <p:cNvSpPr/>
          <p:nvPr/>
        </p:nvSpPr>
        <p:spPr>
          <a:xfrm flipH="1" flipV="1">
            <a:off x="4724399" y="4800600"/>
            <a:ext cx="1066802" cy="762000"/>
          </a:xfrm>
          <a:prstGeom prst="line">
            <a:avLst/>
          </a:prstGeom>
          <a:ln w="41275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734" name="Shape 734"/>
          <p:cNvSpPr/>
          <p:nvPr/>
        </p:nvSpPr>
        <p:spPr>
          <a:xfrm>
            <a:off x="5791200" y="5410200"/>
            <a:ext cx="1219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return</a:t>
            </a:r>
          </a:p>
        </p:txBody>
      </p:sp>
      <p:sp>
        <p:nvSpPr>
          <p:cNvPr id="735" name="Shape 735"/>
          <p:cNvSpPr/>
          <p:nvPr/>
        </p:nvSpPr>
        <p:spPr>
          <a:xfrm>
            <a:off x="3886200" y="4953000"/>
            <a:ext cx="17526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cout&lt;&lt;n%10</a:t>
            </a:r>
          </a:p>
        </p:txBody>
      </p:sp>
      <p:sp>
        <p:nvSpPr>
          <p:cNvPr id="736" name="Shape 736"/>
          <p:cNvSpPr/>
          <p:nvPr/>
        </p:nvSpPr>
        <p:spPr>
          <a:xfrm flipH="1" flipV="1">
            <a:off x="2895600" y="4800599"/>
            <a:ext cx="1219200" cy="914402"/>
          </a:xfrm>
          <a:prstGeom prst="line">
            <a:avLst/>
          </a:prstGeom>
          <a:ln w="41275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737" name="Shape 737"/>
          <p:cNvSpPr/>
          <p:nvPr/>
        </p:nvSpPr>
        <p:spPr>
          <a:xfrm>
            <a:off x="3962400" y="5410200"/>
            <a:ext cx="1219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return</a:t>
            </a:r>
          </a:p>
        </p:txBody>
      </p:sp>
      <p:sp>
        <p:nvSpPr>
          <p:cNvPr id="738" name="Shape 738"/>
          <p:cNvSpPr/>
          <p:nvPr/>
        </p:nvSpPr>
        <p:spPr>
          <a:xfrm>
            <a:off x="2057400" y="4953000"/>
            <a:ext cx="17526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cout&lt;&lt;n%10</a:t>
            </a:r>
          </a:p>
        </p:txBody>
      </p:sp>
      <p:sp>
        <p:nvSpPr>
          <p:cNvPr id="739" name="Shape 739"/>
          <p:cNvSpPr/>
          <p:nvPr/>
        </p:nvSpPr>
        <p:spPr>
          <a:xfrm flipH="1" flipV="1">
            <a:off x="1142999" y="4876799"/>
            <a:ext cx="1066802" cy="838202"/>
          </a:xfrm>
          <a:prstGeom prst="line">
            <a:avLst/>
          </a:prstGeom>
          <a:ln w="41275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740" name="Shape 740"/>
          <p:cNvSpPr/>
          <p:nvPr/>
        </p:nvSpPr>
        <p:spPr>
          <a:xfrm>
            <a:off x="2209800" y="5410200"/>
            <a:ext cx="1219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return</a:t>
            </a:r>
          </a:p>
        </p:txBody>
      </p:sp>
      <p:sp>
        <p:nvSpPr>
          <p:cNvPr id="741" name="Shape 741"/>
          <p:cNvSpPr/>
          <p:nvPr/>
        </p:nvSpPr>
        <p:spPr>
          <a:xfrm>
            <a:off x="76200" y="4953000"/>
            <a:ext cx="18288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cout&lt;&lt;n%10</a:t>
            </a:r>
          </a:p>
        </p:txBody>
      </p:sp>
      <p:sp>
        <p:nvSpPr>
          <p:cNvPr id="742" name="Shape 742"/>
          <p:cNvSpPr/>
          <p:nvPr/>
        </p:nvSpPr>
        <p:spPr>
          <a:xfrm>
            <a:off x="0" y="5410200"/>
            <a:ext cx="1219200" cy="351552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4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return</a:t>
            </a:r>
          </a:p>
        </p:txBody>
      </p:sp>
      <p:sp>
        <p:nvSpPr>
          <p:cNvPr id="743" name="Shape 743"/>
          <p:cNvSpPr/>
          <p:nvPr/>
        </p:nvSpPr>
        <p:spPr>
          <a:xfrm>
            <a:off x="609600" y="2819400"/>
            <a:ext cx="381000" cy="42139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00000"/>
              </a:lnSpc>
              <a:spcBef>
                <a:spcPts val="1400"/>
              </a:spcBef>
              <a:defRPr sz="240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4</a:t>
            </a:r>
          </a:p>
        </p:txBody>
      </p:sp>
      <p:sp>
        <p:nvSpPr>
          <p:cNvPr id="744" name="Shape 744"/>
          <p:cNvSpPr/>
          <p:nvPr/>
        </p:nvSpPr>
        <p:spPr>
          <a:xfrm>
            <a:off x="2514600" y="2819400"/>
            <a:ext cx="381000" cy="42139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00000"/>
              </a:lnSpc>
              <a:spcBef>
                <a:spcPts val="1400"/>
              </a:spcBef>
              <a:defRPr sz="240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3</a:t>
            </a:r>
          </a:p>
        </p:txBody>
      </p:sp>
      <p:sp>
        <p:nvSpPr>
          <p:cNvPr id="745" name="Shape 745"/>
          <p:cNvSpPr/>
          <p:nvPr/>
        </p:nvSpPr>
        <p:spPr>
          <a:xfrm>
            <a:off x="4343400" y="2819400"/>
            <a:ext cx="381000" cy="42139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00000"/>
              </a:lnSpc>
              <a:spcBef>
                <a:spcPts val="1400"/>
              </a:spcBef>
              <a:defRPr sz="240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2</a:t>
            </a:r>
          </a:p>
        </p:txBody>
      </p:sp>
      <p:sp>
        <p:nvSpPr>
          <p:cNvPr id="746" name="Shape 746"/>
          <p:cNvSpPr/>
          <p:nvPr/>
        </p:nvSpPr>
        <p:spPr>
          <a:xfrm>
            <a:off x="6324600" y="2743200"/>
            <a:ext cx="381000" cy="42139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00000"/>
              </a:lnSpc>
              <a:spcBef>
                <a:spcPts val="1400"/>
              </a:spcBef>
              <a:defRPr sz="240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1</a:t>
            </a:r>
          </a:p>
        </p:txBody>
      </p:sp>
      <p:sp>
        <p:nvSpPr>
          <p:cNvPr id="747" name="Shape 747"/>
          <p:cNvSpPr/>
          <p:nvPr/>
        </p:nvSpPr>
        <p:spPr>
          <a:xfrm>
            <a:off x="6324600" y="6019800"/>
            <a:ext cx="381000" cy="42139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00000"/>
              </a:lnSpc>
              <a:spcBef>
                <a:spcPts val="1400"/>
              </a:spcBef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1</a:t>
            </a:r>
          </a:p>
        </p:txBody>
      </p:sp>
      <p:sp>
        <p:nvSpPr>
          <p:cNvPr id="748" name="Shape 748"/>
          <p:cNvSpPr/>
          <p:nvPr/>
        </p:nvSpPr>
        <p:spPr>
          <a:xfrm>
            <a:off x="4495800" y="6019800"/>
            <a:ext cx="381000" cy="42139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00000"/>
              </a:lnSpc>
              <a:spcBef>
                <a:spcPts val="1400"/>
              </a:spcBef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2</a:t>
            </a:r>
          </a:p>
        </p:txBody>
      </p:sp>
      <p:sp>
        <p:nvSpPr>
          <p:cNvPr id="749" name="Shape 749"/>
          <p:cNvSpPr/>
          <p:nvPr/>
        </p:nvSpPr>
        <p:spPr>
          <a:xfrm>
            <a:off x="2590800" y="6019800"/>
            <a:ext cx="381000" cy="42139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00000"/>
              </a:lnSpc>
              <a:spcBef>
                <a:spcPts val="1400"/>
              </a:spcBef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3</a:t>
            </a:r>
          </a:p>
        </p:txBody>
      </p:sp>
      <p:sp>
        <p:nvSpPr>
          <p:cNvPr id="750" name="Shape 750"/>
          <p:cNvSpPr/>
          <p:nvPr/>
        </p:nvSpPr>
        <p:spPr>
          <a:xfrm>
            <a:off x="533400" y="6019800"/>
            <a:ext cx="381000" cy="42139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00000"/>
              </a:lnSpc>
              <a:spcBef>
                <a:spcPts val="1400"/>
              </a:spcBef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r>
              <a:t>4</a:t>
            </a:r>
          </a:p>
        </p:txBody>
      </p:sp>
      <p:sp>
        <p:nvSpPr>
          <p:cNvPr id="751" name="Shape 751"/>
          <p:cNvSpPr/>
          <p:nvPr/>
        </p:nvSpPr>
        <p:spPr>
          <a:xfrm>
            <a:off x="2438400" y="990600"/>
            <a:ext cx="2057400" cy="573678"/>
          </a:xfrm>
          <a:prstGeom prst="rect">
            <a:avLst/>
          </a:prstGeom>
          <a:ln w="38100">
            <a:solidFill>
              <a:srgbClr val="000000"/>
            </a:solidFill>
            <a:miter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2100"/>
              </a:spcBef>
              <a:defRPr sz="3600">
                <a:solidFill>
                  <a:srgbClr val="CC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4321</a:t>
            </a:r>
            <a:r>
              <a:rPr>
                <a:solidFill>
                  <a:srgbClr val="0000CC"/>
                </a:solidFill>
              </a:rPr>
              <a:t>1234</a:t>
            </a:r>
            <a:endParaRPr>
              <a:solidFill>
                <a:srgbClr val="0000CC"/>
              </a:solidFill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2286000" y="1828800"/>
            <a:ext cx="2286000" cy="672465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输入：</a:t>
            </a:r>
            <a:r>
              <a:t>1234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indefinite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indefinite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indefinite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4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" grpId="1" animBg="1" advAuto="0"/>
      <p:bldP spid="713" grpId="2" animBg="1" advAuto="0"/>
      <p:bldP spid="714" grpId="4" animBg="1" advAuto="0"/>
      <p:bldP spid="715" grpId="6" animBg="1" advAuto="0"/>
      <p:bldP spid="716" grpId="7" animBg="1" advAuto="0"/>
      <p:bldP spid="717" grpId="9" animBg="1" advAuto="0"/>
      <p:bldP spid="718" grpId="11" animBg="1" advAuto="0"/>
      <p:bldP spid="719" grpId="12" animBg="1" advAuto="0"/>
      <p:bldP spid="720" grpId="14" animBg="1" advAuto="0"/>
      <p:bldP spid="721" grpId="16" animBg="1" advAuto="0"/>
      <p:bldP spid="722" grpId="17" animBg="1" advAuto="0"/>
      <p:bldP spid="723" grpId="19" animBg="1" advAuto="0"/>
      <p:bldP spid="724" grpId="21" animBg="1" advAuto="0"/>
      <p:bldP spid="725" grpId="22" animBg="1" advAuto="0"/>
      <p:bldP spid="726" grpId="5" animBg="1" advAuto="0"/>
      <p:bldP spid="727" grpId="10" animBg="1" advAuto="0"/>
      <p:bldP spid="728" grpId="15" animBg="1" advAuto="0"/>
      <p:bldP spid="729" grpId="20" animBg="1" advAuto="0"/>
      <p:bldP spid="730" grpId="23" animBg="1" advAuto="0"/>
      <p:bldP spid="731" grpId="24" animBg="1" advAuto="0"/>
      <p:bldP spid="732" grpId="25" animBg="1" advAuto="0"/>
      <p:bldP spid="733" grpId="28" animBg="1" advAuto="0"/>
      <p:bldP spid="734" grpId="27" animBg="1" advAuto="0"/>
      <p:bldP spid="735" grpId="29" animBg="1" advAuto="0"/>
      <p:bldP spid="736" grpId="32" animBg="1" advAuto="0"/>
      <p:bldP spid="737" grpId="31" animBg="1" advAuto="0"/>
      <p:bldP spid="738" grpId="33" animBg="1" advAuto="0"/>
      <p:bldP spid="739" grpId="36" animBg="1" advAuto="0"/>
      <p:bldP spid="740" grpId="35" animBg="1" advAuto="0"/>
      <p:bldP spid="741" grpId="37" animBg="1" advAuto="0"/>
      <p:bldP spid="742" grpId="39" animBg="1" advAuto="0"/>
      <p:bldP spid="743" grpId="3" animBg="1" advAuto="0"/>
      <p:bldP spid="744" grpId="8" animBg="1" advAuto="0"/>
      <p:bldP spid="745" grpId="13" animBg="1" advAuto="0"/>
      <p:bldP spid="746" grpId="18" animBg="1" advAuto="0"/>
      <p:bldP spid="747" grpId="26" animBg="1" advAuto="0"/>
      <p:bldP spid="748" grpId="30" animBg="1" advAuto="0"/>
      <p:bldP spid="749" grpId="34" animBg="1" advAuto="0"/>
      <p:bldP spid="750" grpId="38" animBg="1" advAuto="0"/>
      <p:bldP spid="751" grpId="4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354060" y="6432121"/>
            <a:ext cx="161290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152399"/>
            <a:ext cx="6477000" cy="6566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2100"/>
              </a:spcBef>
              <a:defRPr sz="3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为什么要使用函数？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0" y="914400"/>
            <a:ext cx="8610600" cy="1648843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2100"/>
              </a:spcBef>
              <a:defRPr sz="36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1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、避免重复的编程。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100"/>
              </a:spcBef>
              <a:defRPr sz="36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2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、使程序更加模块化，便于阅读、修改。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0" name="Group 130"/>
          <p:cNvGrpSpPr/>
          <p:nvPr/>
        </p:nvGrpSpPr>
        <p:grpSpPr>
          <a:xfrm>
            <a:off x="1116012" y="4581524"/>
            <a:ext cx="2336801" cy="914401"/>
            <a:chOff x="0" y="0"/>
            <a:chExt cx="2336800" cy="914400"/>
          </a:xfrm>
        </p:grpSpPr>
        <p:sp>
          <p:nvSpPr>
            <p:cNvPr id="128" name="Shape 128"/>
            <p:cNvSpPr/>
            <p:nvPr/>
          </p:nvSpPr>
          <p:spPr>
            <a:xfrm>
              <a:off x="0" y="381000"/>
              <a:ext cx="2336800" cy="533400"/>
            </a:xfrm>
            <a:prstGeom prst="rightArrow">
              <a:avLst>
                <a:gd name="adj1" fmla="val 61667"/>
                <a:gd name="adj2" fmla="val 69048"/>
              </a:avLst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0" y="-1"/>
              <a:ext cx="2243328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>
                <a:lnSpc>
                  <a:spcPct val="110000"/>
                </a:lnSpc>
                <a:spcBef>
                  <a:spcPts val="1400"/>
                </a:spcBef>
                <a:defRPr sz="24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参数（多个）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5724524" y="4581524"/>
            <a:ext cx="2303464" cy="914401"/>
            <a:chOff x="0" y="0"/>
            <a:chExt cx="2303462" cy="914400"/>
          </a:xfrm>
        </p:grpSpPr>
        <p:sp>
          <p:nvSpPr>
            <p:cNvPr id="131" name="Shape 131"/>
            <p:cNvSpPr/>
            <p:nvPr/>
          </p:nvSpPr>
          <p:spPr>
            <a:xfrm>
              <a:off x="-1" y="381000"/>
              <a:ext cx="2214870" cy="533400"/>
            </a:xfrm>
            <a:prstGeom prst="rightArrow">
              <a:avLst>
                <a:gd name="adj1" fmla="val 61667"/>
                <a:gd name="adj2" fmla="val 69048"/>
              </a:avLst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77189" y="-1"/>
              <a:ext cx="2126274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/>
            <a:p>
              <a:pPr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函数值</a:t>
              </a:r>
              <a:r>
                <a:t>(</a:t>
              </a: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唯一）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3505200" y="4495800"/>
            <a:ext cx="2133601" cy="1600201"/>
            <a:chOff x="0" y="0"/>
            <a:chExt cx="2133600" cy="1600200"/>
          </a:xfrm>
        </p:grpSpPr>
        <p:grpSp>
          <p:nvGrpSpPr>
            <p:cNvPr id="140" name="Group 140"/>
            <p:cNvGrpSpPr/>
            <p:nvPr/>
          </p:nvGrpSpPr>
          <p:grpSpPr>
            <a:xfrm>
              <a:off x="-1" y="-1"/>
              <a:ext cx="2133602" cy="1600202"/>
              <a:chOff x="0" y="0"/>
              <a:chExt cx="2133600" cy="1600200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0" y="0"/>
                <a:ext cx="2133600" cy="1600200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0" y="-1"/>
                <a:ext cx="2133600" cy="350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8048" y="21600"/>
                    </a:lnTo>
                    <a:lnTo>
                      <a:pt x="3552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0" y="1249340"/>
                <a:ext cx="2133600" cy="350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3552" y="0"/>
                    </a:lnTo>
                    <a:lnTo>
                      <a:pt x="18048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-1" y="0"/>
                <a:ext cx="350861" cy="1600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4736"/>
                    </a:lnTo>
                    <a:lnTo>
                      <a:pt x="21600" y="16864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1782740" y="0"/>
                <a:ext cx="350861" cy="1600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16864"/>
                    </a:lnTo>
                    <a:lnTo>
                      <a:pt x="0" y="473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0" y="0"/>
                <a:ext cx="2133600" cy="1600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  <a:moveTo>
                      <a:pt x="3552" y="4736"/>
                    </a:moveTo>
                    <a:lnTo>
                      <a:pt x="18048" y="4736"/>
                    </a:lnTo>
                    <a:lnTo>
                      <a:pt x="18048" y="16864"/>
                    </a:lnTo>
                    <a:lnTo>
                      <a:pt x="3552" y="16864"/>
                    </a:lnTo>
                    <a:close/>
                    <a:moveTo>
                      <a:pt x="0" y="0"/>
                    </a:moveTo>
                    <a:lnTo>
                      <a:pt x="3552" y="4736"/>
                    </a:lnTo>
                    <a:moveTo>
                      <a:pt x="0" y="21600"/>
                    </a:moveTo>
                    <a:lnTo>
                      <a:pt x="3552" y="16864"/>
                    </a:lnTo>
                    <a:moveTo>
                      <a:pt x="21600" y="0"/>
                    </a:moveTo>
                    <a:lnTo>
                      <a:pt x="18048" y="4736"/>
                    </a:lnTo>
                    <a:moveTo>
                      <a:pt x="21600" y="21600"/>
                    </a:moveTo>
                    <a:lnTo>
                      <a:pt x="18048" y="16864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</p:grpSp>
        <p:sp>
          <p:nvSpPr>
            <p:cNvPr id="141" name="Shape 141"/>
            <p:cNvSpPr/>
            <p:nvPr/>
          </p:nvSpPr>
          <p:spPr>
            <a:xfrm>
              <a:off x="304800" y="533400"/>
              <a:ext cx="1524000" cy="59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900"/>
                </a:spcBef>
                <a:defRPr sz="32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函数体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3" name="Shape 143"/>
          <p:cNvSpPr/>
          <p:nvPr/>
        </p:nvSpPr>
        <p:spPr>
          <a:xfrm>
            <a:off x="685800" y="2819400"/>
            <a:ext cx="7848600" cy="136780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2100"/>
              </a:spcBef>
              <a:defRPr sz="3600" b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所编写的函数应尽量少与主调函数发生联系，这样便于移植。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1" animBg="1" advAuto="0"/>
      <p:bldP spid="130" grpId="2" animBg="1" advAuto="0"/>
      <p:bldP spid="133" grpId="4" animBg="1" advAuto="0"/>
      <p:bldP spid="142" grpId="3" animBg="1" advAuto="0"/>
      <p:bldP spid="143" grpId="5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715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304800"/>
            <a:ext cx="52578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课堂练习：</a:t>
            </a:r>
            <a:r>
              <a:rPr lang="en-US" altLang="zh-CN" dirty="0" smtClean="0">
                <a:solidFill>
                  <a:srgbClr val="FF3300"/>
                </a:solidFill>
              </a:rPr>
              <a:t>The </a:t>
            </a:r>
            <a:r>
              <a:rPr lang="en-US" altLang="zh-CN" dirty="0">
                <a:solidFill>
                  <a:srgbClr val="FF3300"/>
                </a:solidFill>
              </a:rPr>
              <a:t>tower of Hanoi</a:t>
            </a:r>
            <a:endParaRPr lang="en-US" altLang="zh-CN" dirty="0">
              <a:solidFill>
                <a:srgbClr val="FF3300"/>
              </a:solidFill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11188" y="3357563"/>
            <a:ext cx="8153400" cy="326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FF3300"/>
                </a:solidFill>
              </a:rPr>
              <a:t>Task</a:t>
            </a:r>
            <a:r>
              <a:rPr lang="en-US" altLang="zh-CN" sz="3200"/>
              <a:t>: move the tower from 1 to 3 using 2 as temporary storage.</a:t>
            </a:r>
            <a:endParaRPr lang="en-US" altLang="zh-CN" sz="3200"/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FF3300"/>
                </a:solidFill>
              </a:rPr>
              <a:t>Rules</a:t>
            </a:r>
            <a:r>
              <a:rPr lang="en-US" altLang="zh-CN" sz="3200"/>
              <a:t>:  1. move only one disk at one time;</a:t>
            </a:r>
            <a:endParaRPr lang="en-US" altLang="zh-CN" sz="3200"/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/>
              <a:t>            2. No larger disk can be placed on a   </a:t>
            </a:r>
            <a:endParaRPr lang="en-US" altLang="zh-CN" sz="3200"/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/>
              <a:t>                  smaller disk.</a:t>
            </a:r>
            <a:endParaRPr lang="en-US" altLang="zh-CN"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5" name="AutoShape 1033"/>
          <p:cNvSpPr>
            <a:spLocks noChangeArrowheads="1"/>
          </p:cNvSpPr>
          <p:nvPr/>
        </p:nvSpPr>
        <p:spPr bwMode="auto">
          <a:xfrm>
            <a:off x="2484438" y="5516563"/>
            <a:ext cx="5472112" cy="1042987"/>
          </a:xfrm>
          <a:prstGeom prst="wedgeRoundRectCallout">
            <a:avLst>
              <a:gd name="adj1" fmla="val -44051"/>
              <a:gd name="adj2" fmla="val -110731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400"/>
              <a:t>We have to get to this state and then move the bottom disk</a:t>
            </a:r>
            <a:endParaRPr lang="en-US" altLang="zh-CN" sz="2400"/>
          </a:p>
        </p:txBody>
      </p:sp>
      <p:sp>
        <p:nvSpPr>
          <p:cNvPr id="60426" name="Text Box 1034"/>
          <p:cNvSpPr txBox="1">
            <a:spLocks noChangeArrowheads="1"/>
          </p:cNvSpPr>
          <p:nvPr/>
        </p:nvSpPr>
        <p:spPr bwMode="auto">
          <a:xfrm>
            <a:off x="468313" y="333375"/>
            <a:ext cx="632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3300"/>
                </a:solidFill>
              </a:rPr>
              <a:t>Divide and conquer(</a:t>
            </a:r>
            <a:r>
              <a:rPr lang="zh-CN" altLang="en-US">
                <a:solidFill>
                  <a:srgbClr val="FF3300"/>
                </a:solidFill>
              </a:rPr>
              <a:t>分治法）</a:t>
            </a:r>
            <a:endParaRPr lang="zh-CN" altLang="en-US">
              <a:solidFill>
                <a:srgbClr val="FF3300"/>
              </a:solidFill>
            </a:endParaRPr>
          </a:p>
        </p:txBody>
      </p:sp>
      <p:grpSp>
        <p:nvGrpSpPr>
          <p:cNvPr id="60429" name="Group 1037"/>
          <p:cNvGrpSpPr/>
          <p:nvPr/>
        </p:nvGrpSpPr>
        <p:grpSpPr bwMode="auto">
          <a:xfrm>
            <a:off x="827088" y="1196975"/>
            <a:ext cx="7640637" cy="3794125"/>
            <a:chOff x="521" y="754"/>
            <a:chExt cx="4813" cy="2390"/>
          </a:xfrm>
        </p:grpSpPr>
        <p:pic>
          <p:nvPicPr>
            <p:cNvPr id="60418" name="Picture 102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0" y="1248"/>
              <a:ext cx="1440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0419" name="Picture 10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632"/>
              <a:ext cx="1951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0420" name="Picture 10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" y="1296"/>
              <a:ext cx="546" cy="1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0421" name="Picture 10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1200"/>
              <a:ext cx="444" cy="1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60422" name="Text Box 1030"/>
            <p:cNvSpPr txBox="1">
              <a:spLocks noChangeArrowheads="1"/>
            </p:cNvSpPr>
            <p:nvPr/>
          </p:nvSpPr>
          <p:spPr bwMode="auto">
            <a:xfrm>
              <a:off x="1144" y="754"/>
              <a:ext cx="4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23" name="Text Box 1031"/>
            <p:cNvSpPr txBox="1">
              <a:spLocks noChangeArrowheads="1"/>
            </p:cNvSpPr>
            <p:nvPr/>
          </p:nvSpPr>
          <p:spPr bwMode="auto">
            <a:xfrm>
              <a:off x="3004" y="799"/>
              <a:ext cx="4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3300"/>
                  </a:solidFill>
                </a:rPr>
                <a:t>2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60424" name="Text Box 1032"/>
            <p:cNvSpPr txBox="1">
              <a:spLocks noChangeArrowheads="1"/>
            </p:cNvSpPr>
            <p:nvPr/>
          </p:nvSpPr>
          <p:spPr bwMode="auto">
            <a:xfrm>
              <a:off x="4836" y="768"/>
              <a:ext cx="4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3300"/>
                  </a:solidFill>
                </a:rPr>
                <a:t>3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pic>
          <p:nvPicPr>
            <p:cNvPr id="60428" name="Picture 103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1207"/>
              <a:ext cx="1591" cy="1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0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916113"/>
            <a:ext cx="2286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144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149725"/>
            <a:ext cx="2843212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1444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8667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1445" name="Picture 1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916113"/>
            <a:ext cx="7048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1446" name="Text Box 1030"/>
          <p:cNvSpPr txBox="1">
            <a:spLocks noChangeArrowheads="1"/>
          </p:cNvSpPr>
          <p:nvPr/>
        </p:nvSpPr>
        <p:spPr bwMode="auto">
          <a:xfrm>
            <a:off x="1828800" y="914400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3300"/>
                </a:solidFill>
              </a:rPr>
              <a:t>1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61447" name="Text Box 1031"/>
          <p:cNvSpPr txBox="1">
            <a:spLocks noChangeArrowheads="1"/>
          </p:cNvSpPr>
          <p:nvPr/>
        </p:nvSpPr>
        <p:spPr bwMode="auto">
          <a:xfrm>
            <a:off x="4267200" y="1066800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3300"/>
                </a:solidFill>
              </a:rPr>
              <a:t>2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61448" name="Text Box 1032"/>
          <p:cNvSpPr txBox="1">
            <a:spLocks noChangeArrowheads="1"/>
          </p:cNvSpPr>
          <p:nvPr/>
        </p:nvSpPr>
        <p:spPr bwMode="auto">
          <a:xfrm>
            <a:off x="7696200" y="1219200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3300"/>
                </a:solidFill>
              </a:rPr>
              <a:t>3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61449" name="AutoShape 1033"/>
          <p:cNvSpPr>
            <a:spLocks noChangeArrowheads="1"/>
          </p:cNvSpPr>
          <p:nvPr/>
        </p:nvSpPr>
        <p:spPr bwMode="auto">
          <a:xfrm>
            <a:off x="1258888" y="5805488"/>
            <a:ext cx="3400425" cy="685800"/>
          </a:xfrm>
          <a:prstGeom prst="wedgeRoundRectCallout">
            <a:avLst>
              <a:gd name="adj1" fmla="val 34361"/>
              <a:gd name="adj2" fmla="val -185185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/>
              <a:t>A similar problem</a:t>
            </a:r>
            <a:endParaRPr lang="en-US" altLang="zh-CN" sz="2800"/>
          </a:p>
        </p:txBody>
      </p:sp>
      <p:pic>
        <p:nvPicPr>
          <p:cNvPr id="61451" name="Picture 10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1989138"/>
            <a:ext cx="25241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0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23241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2467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28800"/>
            <a:ext cx="8477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2468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8477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2469" name="Text Box 1029"/>
          <p:cNvSpPr txBox="1">
            <a:spLocks noChangeArrowheads="1"/>
          </p:cNvSpPr>
          <p:nvPr/>
        </p:nvSpPr>
        <p:spPr bwMode="auto">
          <a:xfrm>
            <a:off x="3886200" y="10668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3300"/>
                </a:solidFill>
              </a:rPr>
              <a:t>2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62470" name="Text Box 1030"/>
          <p:cNvSpPr txBox="1">
            <a:spLocks noChangeArrowheads="1"/>
          </p:cNvSpPr>
          <p:nvPr/>
        </p:nvSpPr>
        <p:spPr bwMode="auto">
          <a:xfrm>
            <a:off x="1524000" y="10668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3300"/>
                </a:solidFill>
              </a:rPr>
              <a:t>1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62471" name="Text Box 1031"/>
          <p:cNvSpPr txBox="1">
            <a:spLocks noChangeArrowheads="1"/>
          </p:cNvSpPr>
          <p:nvPr/>
        </p:nvSpPr>
        <p:spPr bwMode="auto">
          <a:xfrm>
            <a:off x="6781800" y="10668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3300"/>
                </a:solidFill>
              </a:rPr>
              <a:t>3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62472" name="AutoShape 1032"/>
          <p:cNvSpPr>
            <a:spLocks noChangeArrowheads="1"/>
          </p:cNvSpPr>
          <p:nvPr/>
        </p:nvSpPr>
        <p:spPr bwMode="auto">
          <a:xfrm>
            <a:off x="2916238" y="5373688"/>
            <a:ext cx="3024187" cy="1008062"/>
          </a:xfrm>
          <a:prstGeom prst="wedgeRoundRectCallout">
            <a:avLst>
              <a:gd name="adj1" fmla="val 44435"/>
              <a:gd name="adj2" fmla="val -100866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/>
              <a:t>Solved by recursion</a:t>
            </a:r>
            <a:endParaRPr lang="en-US" altLang="zh-CN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633413"/>
            <a:ext cx="7777163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Shape 637"/>
          <p:cNvSpPr/>
          <p:nvPr/>
        </p:nvSpPr>
        <p:spPr>
          <a:xfrm>
            <a:off x="1397000" y="3886200"/>
            <a:ext cx="4800600" cy="299390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void main (void)</a:t>
            </a:r>
            <a:endParaRPr dirty="0"/>
          </a:p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 smtClean="0"/>
              <a:t>{</a:t>
            </a:r>
            <a:r>
              <a:rPr lang="zh-CN" altLang="en-US" dirty="0" smtClean="0"/>
              <a:t>   </a:t>
            </a:r>
            <a:r>
              <a:rPr dirty="0" smtClean="0"/>
              <a:t>int  </a:t>
            </a:r>
            <a:r>
              <a:rPr dirty="0"/>
              <a:t>n;</a:t>
            </a:r>
            <a:endParaRPr dirty="0"/>
          </a:p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    cout&lt;&lt;“Input  </a:t>
            </a:r>
            <a:r>
              <a:rPr lang="en-US" dirty="0" smtClean="0"/>
              <a:t>the total number of disks </a:t>
            </a:r>
            <a:r>
              <a:rPr dirty="0" smtClean="0"/>
              <a:t>n</a:t>
            </a:r>
            <a:r>
              <a:rPr dirty="0"/>
              <a:t>:\n”;    </a:t>
            </a:r>
            <a:endParaRPr dirty="0"/>
          </a:p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/>
              <a:t>    cin&gt;&gt;n ;</a:t>
            </a:r>
            <a:endParaRPr dirty="0"/>
          </a:p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lang="en-US" dirty="0" smtClean="0"/>
              <a:t>    move(n,1,3,2);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200"/>
              </a:spcBef>
              <a:defRPr sz="2400">
                <a:solidFill>
                  <a:srgbClr val="44546A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dirty="0" smtClean="0"/>
              <a:t>}</a:t>
            </a:r>
            <a:endParaRPr dirty="0"/>
          </a:p>
        </p:txBody>
      </p:sp>
      <p:sp>
        <p:nvSpPr>
          <p:cNvPr id="4" name="Shape 534"/>
          <p:cNvSpPr/>
          <p:nvPr/>
        </p:nvSpPr>
        <p:spPr>
          <a:xfrm>
            <a:off x="241300" y="-544201"/>
            <a:ext cx="8839200" cy="117494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endParaRPr dirty="0"/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lang="zh-CN" altLang="en-US" dirty="0" smtClean="0"/>
              <a:t>答案：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/>
          </p:cNvSpPr>
          <p:nvPr>
            <p:ph type="sldNum" sz="quarter" idx="2"/>
          </p:nvPr>
        </p:nvSpPr>
        <p:spPr>
          <a:xfrm>
            <a:off x="8296910" y="6432121"/>
            <a:ext cx="218441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Shape 534"/>
          <p:cNvSpPr/>
          <p:nvPr/>
        </p:nvSpPr>
        <p:spPr>
          <a:xfrm>
            <a:off x="76200" y="-973486"/>
            <a:ext cx="8839200" cy="870931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endParaRPr dirty="0"/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endParaRPr dirty="0"/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lang="zh-CN" altLang="en-US" dirty="0" smtClean="0"/>
              <a:t>作业</a:t>
            </a:r>
            <a:r>
              <a:rPr dirty="0" smtClean="0"/>
              <a:t>一：</a:t>
            </a:r>
            <a:r>
              <a:rPr lang="en-US" dirty="0" smtClean="0"/>
              <a:t>p122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7</a:t>
            </a:r>
            <a:endParaRPr lang="zh-CN" altLang="en-US" dirty="0"/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lang="zh-CN" altLang="en-US" dirty="0" smtClean="0"/>
              <a:t>作业二：用递归和非递归两种方法分别实现求两个整数的最大公约数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函数名为</a:t>
            </a:r>
            <a:r>
              <a:rPr lang="en-US" altLang="zh-CN" dirty="0" smtClean="0"/>
              <a:t>gcd1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gcd2</a:t>
            </a:r>
            <a:endParaRPr lang="en-US" altLang="zh-CN" dirty="0"/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lang="zh-CN" altLang="en-US" dirty="0" smtClean="0"/>
              <a:t>作业三：</a:t>
            </a:r>
            <a:r>
              <a:rPr lang="zh-CN" altLang="en-US" smtClean="0"/>
              <a:t>用递归方式实现</a:t>
            </a:r>
            <a:r>
              <a:rPr lang="zh-CN" altLang="en-US" dirty="0" smtClean="0"/>
              <a:t>一个函数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，使得输入的整数参数按照位数从大到小依次输出（注意换行）；</a:t>
            </a:r>
            <a:endParaRPr lang="zh-CN" altLang="en-US" dirty="0" smtClean="0"/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lang="zh-CN" altLang="en-US" dirty="0"/>
              <a:t> </a:t>
            </a:r>
            <a:r>
              <a:rPr lang="zh-CN" altLang="en-US" dirty="0" smtClean="0"/>
              <a:t>  比如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里调用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，且传给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的参数为</a:t>
            </a:r>
            <a:r>
              <a:rPr lang="en-US" altLang="zh-CN" dirty="0" smtClean="0"/>
              <a:t>512</a:t>
            </a:r>
            <a:r>
              <a:rPr lang="zh-CN" altLang="en-US" dirty="0" smtClean="0"/>
              <a:t>，调用</a:t>
            </a:r>
            <a:r>
              <a:rPr lang="en-US" altLang="zh-CN" dirty="0" smtClean="0"/>
              <a:t>f(512)</a:t>
            </a:r>
            <a:r>
              <a:rPr lang="zh-CN" altLang="en-US" dirty="0" smtClean="0"/>
              <a:t>后，屏幕上显示</a:t>
            </a:r>
            <a:endParaRPr lang="zh-CN" altLang="en-US" dirty="0" smtClean="0"/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lang="zh-CN" altLang="en-US" dirty="0" smtClean="0"/>
              <a:t>   </a:t>
            </a:r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lang="en-US" altLang="zh-CN" dirty="0" smtClean="0">
                <a:solidFill>
                  <a:srgbClr val="00B0F0"/>
                </a:solidFill>
              </a:rPr>
              <a:t>   51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 512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endParaRPr lang="en-US" dirty="0"/>
          </a:p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8354060" y="6432121"/>
            <a:ext cx="161290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0" y="152400"/>
            <a:ext cx="8001000" cy="5296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def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说明：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838200"/>
            <a:ext cx="9144000" cy="110350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1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、一个源程序文件由一个或多个函数组成，编译程序以文件而不是以函数为单位进行编译的。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0" y="1981200"/>
            <a:ext cx="9144000" cy="110350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2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、一个程序可以由多个源文件组成，可以分别编译，统一执行。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0" y="2971800"/>
            <a:ext cx="9144000" cy="110350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3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、一个程序必须有且只有一个</a:t>
            </a:r>
            <a:r>
              <a:t>main( )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函数，</a:t>
            </a:r>
            <a:r>
              <a:t>C++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从</a:t>
            </a:r>
            <a:r>
              <a:t>main( )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函数开始执行。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0" y="4114800"/>
            <a:ext cx="9144000" cy="110350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4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t>C++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语言中，</a:t>
            </a:r>
            <a:r>
              <a:rPr b="0">
                <a:solidFill>
                  <a:srgbClr val="44546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所有函数都是平行独立的，无主次、相互包含之分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函数可以嵌套调用，不可嵌套定义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0" y="5334000"/>
            <a:ext cx="9144000" cy="1103507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5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、从使用角度来说，分标准函数和用户自定义函数；从形式来说，分无参函数和有参函数。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animBg="1" advAuto="0"/>
      <p:bldP spid="148" grpId="2" animBg="1" advAuto="0"/>
      <p:bldP spid="149" grpId="3" animBg="1" advAuto="0"/>
      <p:bldP spid="150" grpId="4" animBg="1" advAuto="0"/>
      <p:bldP spid="151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8354060" y="6432121"/>
            <a:ext cx="161290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0" y="0"/>
            <a:ext cx="9144000" cy="668881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库函数是</a:t>
            </a:r>
            <a:r>
              <a:rPr>
                <a:solidFill>
                  <a:srgbClr val="FF0000"/>
                </a:solidFill>
              </a:rPr>
              <a:t>C++</a:t>
            </a: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编译系统已预定义的函数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，用户根据需要可以直接使用这类函数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为了方便用户进行程序设计，</a:t>
            </a:r>
            <a:r>
              <a:t>C++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把一些常用数学计算函数（如</a:t>
            </a:r>
            <a:r>
              <a:t>sqrt()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t>exp()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等）、字符串处理函数、标准输入输出函数等，都作为库函数提供给用户，用户可以直接使用系统提供的库函数。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库函数有很多个，当用户使用任一库函数时，在程序中必须包含相应的头文件。 如 </a:t>
            </a:r>
            <a:r>
              <a:rPr>
                <a:solidFill>
                  <a:srgbClr val="0000CC"/>
                </a:solidFill>
              </a:rPr>
              <a:t>#include&lt;iostream.h&gt;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等。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1" bldLvl="5" animBg="1" advAuto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xfrm>
            <a:off x="8354060" y="6432121"/>
            <a:ext cx="161290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-76200"/>
            <a:ext cx="9144000" cy="2720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3200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用户在设计程序时，可以将完成某一相对独立功能的程序定义为一个函数。用户在程序中，根据应用的需要，由</a:t>
            </a: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用户自己定义函数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，这类函数称为用户自定义的函数。 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2895600"/>
            <a:ext cx="9144000" cy="1348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3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根据定义函数或调用时是否要给出参数，又可将函数分为：无参函数和有参函数。 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animBg="1" advAuto="0"/>
      <p:bldP spid="158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xfrm>
            <a:off x="8354060" y="6432121"/>
            <a:ext cx="161290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0" y="0"/>
            <a:ext cx="3761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00000"/>
              </a:lnSpc>
              <a:spcBef>
                <a:spcPts val="1900"/>
              </a:spcBef>
              <a:defRPr sz="3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函数定义的一般形式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0" y="609600"/>
            <a:ext cx="9144000" cy="593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1900"/>
              </a:spcBef>
              <a:defRPr sz="3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一、无参函数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0" y="1219200"/>
            <a:ext cx="9144000" cy="593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1900"/>
              </a:spcBef>
              <a:defRPr sz="3200" b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主调函数并不将数据传给被调函数。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66800" y="4800600"/>
            <a:ext cx="6172200" cy="1495555"/>
          </a:xfrm>
          <a:prstGeom prst="rect">
            <a:avLst/>
          </a:prstGeom>
          <a:ln w="12700">
            <a:solidFill>
              <a:srgbClr val="44546A"/>
            </a:solidFill>
            <a:miter/>
          </a:ln>
        </p:spPr>
        <p:txBody>
          <a:bodyPr lIns="10800" tIns="10800" rIns="10800" bIns="10800">
            <a:spAutoFit/>
          </a:bodyPr>
          <a:lstStyle/>
          <a:p>
            <a:pPr algn="ctr">
              <a:lnSpc>
                <a:spcPct val="110000"/>
              </a:lnSpc>
              <a:spcBef>
                <a:spcPts val="1900"/>
              </a:spcBef>
              <a:defRPr sz="32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类型说明      函数名（</a:t>
            </a:r>
            <a:r>
              <a:t>void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）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1900"/>
              </a:spcBef>
              <a:defRPr sz="3200">
                <a:solidFill>
                  <a:srgbClr val="000099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 ｛   函数体   ｝  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0" y="1981200"/>
            <a:ext cx="7772400" cy="593101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>
            <a:lvl1pPr>
              <a:lnSpc>
                <a:spcPct val="110000"/>
              </a:lnSpc>
              <a:spcBef>
                <a:spcPts val="1900"/>
              </a:spcBef>
              <a:defRPr sz="3200" b="0">
                <a:solidFill>
                  <a:srgbClr val="44546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无参函数主要用于完成某一操作。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68" name="Group 168"/>
          <p:cNvGrpSpPr/>
          <p:nvPr/>
        </p:nvGrpSpPr>
        <p:grpSpPr>
          <a:xfrm>
            <a:off x="5257800" y="5283210"/>
            <a:ext cx="1828800" cy="1041390"/>
            <a:chOff x="0" y="0"/>
            <a:chExt cx="1828800" cy="1041389"/>
          </a:xfrm>
        </p:grpSpPr>
        <p:sp>
          <p:nvSpPr>
            <p:cNvPr id="166" name="Shape 166"/>
            <p:cNvSpPr/>
            <p:nvPr/>
          </p:nvSpPr>
          <p:spPr>
            <a:xfrm>
              <a:off x="0" y="0"/>
              <a:ext cx="1828800" cy="104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380"/>
                  </a:moveTo>
                  <a:cubicBezTo>
                    <a:pt x="0" y="11362"/>
                    <a:pt x="470" y="10536"/>
                    <a:pt x="1050" y="10536"/>
                  </a:cubicBezTo>
                  <a:lnTo>
                    <a:pt x="3600" y="10536"/>
                  </a:lnTo>
                  <a:lnTo>
                    <a:pt x="4406" y="0"/>
                  </a:lnTo>
                  <a:lnTo>
                    <a:pt x="9000" y="10536"/>
                  </a:lnTo>
                  <a:lnTo>
                    <a:pt x="20550" y="10536"/>
                  </a:lnTo>
                  <a:cubicBezTo>
                    <a:pt x="21130" y="10536"/>
                    <a:pt x="21600" y="11362"/>
                    <a:pt x="21600" y="12380"/>
                  </a:cubicBezTo>
                  <a:lnTo>
                    <a:pt x="21600" y="12380"/>
                  </a:lnTo>
                  <a:lnTo>
                    <a:pt x="21600" y="19756"/>
                  </a:lnTo>
                  <a:cubicBezTo>
                    <a:pt x="21600" y="20774"/>
                    <a:pt x="21130" y="21600"/>
                    <a:pt x="20550" y="21600"/>
                  </a:cubicBezTo>
                  <a:lnTo>
                    <a:pt x="1050" y="21600"/>
                  </a:lnTo>
                  <a:cubicBezTo>
                    <a:pt x="470" y="21600"/>
                    <a:pt x="0" y="20774"/>
                    <a:pt x="0" y="19756"/>
                  </a:cubicBezTo>
                  <a:lnTo>
                    <a:pt x="0" y="1238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26037" y="534027"/>
              <a:ext cx="1776726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400"/>
                </a:spcBef>
                <a:defRPr sz="2400"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不传递参数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71" name="Group 171"/>
          <p:cNvGrpSpPr/>
          <p:nvPr/>
        </p:nvGrpSpPr>
        <p:grpSpPr>
          <a:xfrm>
            <a:off x="468312" y="2971799"/>
            <a:ext cx="2232026" cy="914401"/>
            <a:chOff x="0" y="0"/>
            <a:chExt cx="2232025" cy="914400"/>
          </a:xfrm>
        </p:grpSpPr>
        <p:sp>
          <p:nvSpPr>
            <p:cNvPr id="169" name="Shape 169"/>
            <p:cNvSpPr/>
            <p:nvPr/>
          </p:nvSpPr>
          <p:spPr>
            <a:xfrm>
              <a:off x="0" y="381000"/>
              <a:ext cx="2232025" cy="533400"/>
            </a:xfrm>
            <a:prstGeom prst="rightArrow">
              <a:avLst>
                <a:gd name="adj1" fmla="val 61667"/>
                <a:gd name="adj2" fmla="val 69048"/>
              </a:avLst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170" name="Shape 170"/>
            <p:cNvSpPr/>
            <p:nvPr/>
          </p:nvSpPr>
          <p:spPr>
            <a:xfrm>
              <a:off x="-1" y="-1"/>
              <a:ext cx="2142746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>
                <a:lnSpc>
                  <a:spcPct val="110000"/>
                </a:lnSpc>
                <a:spcBef>
                  <a:spcPts val="1400"/>
                </a:spcBef>
                <a:defRPr sz="24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参数（多个）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74" name="Group 174"/>
          <p:cNvGrpSpPr/>
          <p:nvPr/>
        </p:nvGrpSpPr>
        <p:grpSpPr>
          <a:xfrm>
            <a:off x="5029199" y="2971799"/>
            <a:ext cx="2351089" cy="914401"/>
            <a:chOff x="0" y="0"/>
            <a:chExt cx="2351087" cy="914400"/>
          </a:xfrm>
        </p:grpSpPr>
        <p:sp>
          <p:nvSpPr>
            <p:cNvPr id="172" name="Shape 172"/>
            <p:cNvSpPr/>
            <p:nvPr/>
          </p:nvSpPr>
          <p:spPr>
            <a:xfrm>
              <a:off x="-1" y="381000"/>
              <a:ext cx="2260663" cy="533400"/>
            </a:xfrm>
            <a:prstGeom prst="rightArrow">
              <a:avLst>
                <a:gd name="adj1" fmla="val 61667"/>
                <a:gd name="adj2" fmla="val 69048"/>
              </a:avLst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80853" y="-1"/>
              <a:ext cx="2170235" cy="44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/>
            <a:p>
              <a:pPr>
                <a:lnSpc>
                  <a:spcPct val="110000"/>
                </a:lnSpc>
                <a:spcBef>
                  <a:spcPts val="1400"/>
                </a:spcBef>
                <a:defRPr sz="2400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函数值</a:t>
              </a:r>
              <a:r>
                <a:t>(</a:t>
              </a: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唯一）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83" name="Group 183"/>
          <p:cNvGrpSpPr/>
          <p:nvPr/>
        </p:nvGrpSpPr>
        <p:grpSpPr>
          <a:xfrm>
            <a:off x="2819400" y="2895600"/>
            <a:ext cx="2133601" cy="1600201"/>
            <a:chOff x="0" y="0"/>
            <a:chExt cx="2133600" cy="1600200"/>
          </a:xfrm>
        </p:grpSpPr>
        <p:grpSp>
          <p:nvGrpSpPr>
            <p:cNvPr id="181" name="Group 181"/>
            <p:cNvGrpSpPr/>
            <p:nvPr/>
          </p:nvGrpSpPr>
          <p:grpSpPr>
            <a:xfrm>
              <a:off x="-1" y="-1"/>
              <a:ext cx="2133602" cy="1600202"/>
              <a:chOff x="0" y="0"/>
              <a:chExt cx="2133600" cy="1600200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0" y="0"/>
                <a:ext cx="2133600" cy="1600200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0" y="-1"/>
                <a:ext cx="2133600" cy="350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8048" y="21600"/>
                    </a:lnTo>
                    <a:lnTo>
                      <a:pt x="3552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0" y="1249340"/>
                <a:ext cx="2133600" cy="350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3552" y="0"/>
                    </a:lnTo>
                    <a:lnTo>
                      <a:pt x="18048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-1" y="0"/>
                <a:ext cx="350861" cy="1600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4736"/>
                    </a:lnTo>
                    <a:lnTo>
                      <a:pt x="21600" y="16864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1782740" y="0"/>
                <a:ext cx="350861" cy="1600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16864"/>
                    </a:lnTo>
                    <a:lnTo>
                      <a:pt x="0" y="473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0" y="0"/>
                <a:ext cx="2133600" cy="1600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  <a:moveTo>
                      <a:pt x="3552" y="4736"/>
                    </a:moveTo>
                    <a:lnTo>
                      <a:pt x="18048" y="4736"/>
                    </a:lnTo>
                    <a:lnTo>
                      <a:pt x="18048" y="16864"/>
                    </a:lnTo>
                    <a:lnTo>
                      <a:pt x="3552" y="16864"/>
                    </a:lnTo>
                    <a:close/>
                    <a:moveTo>
                      <a:pt x="0" y="0"/>
                    </a:moveTo>
                    <a:lnTo>
                      <a:pt x="3552" y="4736"/>
                    </a:lnTo>
                    <a:moveTo>
                      <a:pt x="0" y="21600"/>
                    </a:moveTo>
                    <a:lnTo>
                      <a:pt x="3552" y="16864"/>
                    </a:lnTo>
                    <a:moveTo>
                      <a:pt x="21600" y="0"/>
                    </a:moveTo>
                    <a:lnTo>
                      <a:pt x="18048" y="4736"/>
                    </a:lnTo>
                    <a:moveTo>
                      <a:pt x="21600" y="21600"/>
                    </a:moveTo>
                    <a:lnTo>
                      <a:pt x="18048" y="16864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 panose="02020603050405020304"/>
                  </a:defRPr>
                </a:pPr>
              </a:p>
            </p:txBody>
          </p:sp>
        </p:grpSp>
        <p:sp>
          <p:nvSpPr>
            <p:cNvPr id="182" name="Shape 182"/>
            <p:cNvSpPr/>
            <p:nvPr/>
          </p:nvSpPr>
          <p:spPr>
            <a:xfrm>
              <a:off x="304800" y="533400"/>
              <a:ext cx="1524000" cy="59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1900"/>
                </a:spcBef>
                <a:defRPr sz="32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函数体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" name="Shape 184"/>
          <p:cNvSpPr/>
          <p:nvPr/>
        </p:nvSpPr>
        <p:spPr>
          <a:xfrm>
            <a:off x="250825" y="2781300"/>
            <a:ext cx="2514600" cy="1752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animBg="1" advAuto="0"/>
      <p:bldP spid="164" grpId="7" animBg="1" advAuto="0"/>
      <p:bldP spid="165" grpId="2" animBg="1" advAuto="0"/>
      <p:bldP spid="168" grpId="8" animBg="1" advAuto="0"/>
      <p:bldP spid="171" grpId="3" animBg="1" advAuto="0"/>
      <p:bldP spid="174" grpId="5" animBg="1" advAuto="0"/>
      <p:bldP spid="183" grpId="4" animBg="1" advAuto="0"/>
      <p:bldP spid="184" grpId="6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xfrm>
            <a:off x="8354060" y="6432121"/>
            <a:ext cx="161290" cy="2135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04800" y="0"/>
            <a:ext cx="6172200" cy="2827499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main(void )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printstar ( );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</a:t>
            </a:r>
            <a:r>
              <a:rPr>
                <a:solidFill>
                  <a:srgbClr val="CC0000"/>
                </a:solidFill>
              </a:rPr>
              <a:t>print_message ( );</a:t>
            </a:r>
            <a:endParaRPr>
              <a:solidFill>
                <a:srgbClr val="CC0000"/>
              </a:solidFill>
            </a:endParaRPr>
          </a:p>
          <a:p>
            <a:pPr>
              <a:lnSpc>
                <a:spcPct val="110000"/>
              </a:lnSpc>
              <a:spcBef>
                <a:spcPts val="5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    printstar( );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</a:t>
            </a:r>
          </a:p>
        </p:txBody>
      </p:sp>
      <p:sp>
        <p:nvSpPr>
          <p:cNvPr id="188" name="Shape 188"/>
          <p:cNvSpPr/>
          <p:nvPr/>
        </p:nvSpPr>
        <p:spPr>
          <a:xfrm>
            <a:off x="381000" y="3048000"/>
            <a:ext cx="8305800" cy="1650868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    printstar (void )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  cout&lt;&lt;“* * * * * * * * * * *\n”;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 sz="32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  </a:t>
            </a:r>
          </a:p>
        </p:txBody>
      </p:sp>
      <p:sp>
        <p:nvSpPr>
          <p:cNvPr id="189" name="Shape 189"/>
          <p:cNvSpPr/>
          <p:nvPr/>
        </p:nvSpPr>
        <p:spPr>
          <a:xfrm>
            <a:off x="304800" y="4800600"/>
            <a:ext cx="8077200" cy="1650868"/>
          </a:xfrm>
          <a:prstGeom prst="rect">
            <a:avLst/>
          </a:prstGeom>
          <a:ln w="12700">
            <a:miter lim="400000"/>
          </a:ln>
        </p:spPr>
        <p:txBody>
          <a:bodyPr lIns="10800" tIns="10800" rIns="10800" bIns="10800">
            <a:sp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  <a:defRPr sz="3200">
                <a:solidFill>
                  <a:srgbClr val="CC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void     print_message (void)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 sz="3200">
                <a:solidFill>
                  <a:srgbClr val="CC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{     cout&lt;&lt;“  How do you do! \n”;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 sz="3200">
                <a:solidFill>
                  <a:srgbClr val="CC0000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}     </a:t>
            </a:r>
          </a:p>
        </p:txBody>
      </p:sp>
      <p:grpSp>
        <p:nvGrpSpPr>
          <p:cNvPr id="192" name="Group 192"/>
          <p:cNvGrpSpPr/>
          <p:nvPr/>
        </p:nvGrpSpPr>
        <p:grpSpPr>
          <a:xfrm>
            <a:off x="3021029" y="533400"/>
            <a:ext cx="2160571" cy="555638"/>
            <a:chOff x="0" y="0"/>
            <a:chExt cx="2160570" cy="555637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2160571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79" y="3600"/>
                  </a:moveTo>
                  <a:cubicBezTo>
                    <a:pt x="4079" y="1612"/>
                    <a:pt x="4477" y="0"/>
                    <a:pt x="4967" y="0"/>
                  </a:cubicBezTo>
                  <a:lnTo>
                    <a:pt x="6999" y="0"/>
                  </a:lnTo>
                  <a:lnTo>
                    <a:pt x="20711" y="0"/>
                  </a:lnTo>
                  <a:cubicBezTo>
                    <a:pt x="21202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02" y="21600"/>
                    <a:pt x="20711" y="21600"/>
                  </a:cubicBezTo>
                  <a:lnTo>
                    <a:pt x="4967" y="21600"/>
                  </a:lnTo>
                  <a:cubicBezTo>
                    <a:pt x="4477" y="21600"/>
                    <a:pt x="4079" y="19988"/>
                    <a:pt x="4079" y="18000"/>
                  </a:cubicBezTo>
                  <a:lnTo>
                    <a:pt x="4079" y="18000"/>
                  </a:lnTo>
                  <a:lnTo>
                    <a:pt x="0" y="18514"/>
                  </a:lnTo>
                  <a:lnTo>
                    <a:pt x="4079" y="12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34007" y="26037"/>
              <a:ext cx="1700526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调用函数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3978280" y="1295400"/>
            <a:ext cx="2117720" cy="555638"/>
            <a:chOff x="0" y="0"/>
            <a:chExt cx="2117718" cy="555637"/>
          </a:xfrm>
        </p:grpSpPr>
        <p:sp>
          <p:nvSpPr>
            <p:cNvPr id="193" name="Shape 193"/>
            <p:cNvSpPr/>
            <p:nvPr/>
          </p:nvSpPr>
          <p:spPr>
            <a:xfrm>
              <a:off x="0" y="0"/>
              <a:ext cx="2117719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4" y="3600"/>
                  </a:moveTo>
                  <a:cubicBezTo>
                    <a:pt x="3724" y="1612"/>
                    <a:pt x="4130" y="0"/>
                    <a:pt x="4631" y="0"/>
                  </a:cubicBezTo>
                  <a:lnTo>
                    <a:pt x="6703" y="0"/>
                  </a:lnTo>
                  <a:lnTo>
                    <a:pt x="20693" y="0"/>
                  </a:lnTo>
                  <a:cubicBezTo>
                    <a:pt x="2119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94" y="21600"/>
                    <a:pt x="20693" y="21600"/>
                  </a:cubicBezTo>
                  <a:lnTo>
                    <a:pt x="4631" y="21600"/>
                  </a:lnTo>
                  <a:cubicBezTo>
                    <a:pt x="4130" y="21600"/>
                    <a:pt x="3724" y="19988"/>
                    <a:pt x="3724" y="18000"/>
                  </a:cubicBezTo>
                  <a:lnTo>
                    <a:pt x="3724" y="18000"/>
                  </a:lnTo>
                  <a:lnTo>
                    <a:pt x="0" y="10929"/>
                  </a:lnTo>
                  <a:lnTo>
                    <a:pt x="3724" y="12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194" name="Shape 194"/>
            <p:cNvSpPr/>
            <p:nvPr/>
          </p:nvSpPr>
          <p:spPr>
            <a:xfrm>
              <a:off x="391156" y="26037"/>
              <a:ext cx="1700526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调用函数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2884504" y="1905000"/>
            <a:ext cx="2220896" cy="555638"/>
            <a:chOff x="0" y="0"/>
            <a:chExt cx="2220895" cy="555637"/>
          </a:xfrm>
        </p:grpSpPr>
        <p:sp>
          <p:nvSpPr>
            <p:cNvPr id="196" name="Shape 196"/>
            <p:cNvSpPr/>
            <p:nvPr/>
          </p:nvSpPr>
          <p:spPr>
            <a:xfrm>
              <a:off x="0" y="0"/>
              <a:ext cx="2220896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3" y="3600"/>
                  </a:moveTo>
                  <a:cubicBezTo>
                    <a:pt x="3813" y="1612"/>
                    <a:pt x="4201" y="0"/>
                    <a:pt x="4678" y="0"/>
                  </a:cubicBezTo>
                  <a:lnTo>
                    <a:pt x="6778" y="0"/>
                  </a:lnTo>
                  <a:lnTo>
                    <a:pt x="20735" y="0"/>
                  </a:lnTo>
                  <a:cubicBezTo>
                    <a:pt x="21213" y="0"/>
                    <a:pt x="21600" y="1612"/>
                    <a:pt x="21600" y="3600"/>
                  </a:cubicBezTo>
                  <a:lnTo>
                    <a:pt x="21600" y="3600"/>
                  </a:lnTo>
                  <a:lnTo>
                    <a:pt x="21600" y="18000"/>
                  </a:lnTo>
                  <a:cubicBezTo>
                    <a:pt x="21600" y="19988"/>
                    <a:pt x="21213" y="21600"/>
                    <a:pt x="20735" y="21600"/>
                  </a:cubicBezTo>
                  <a:lnTo>
                    <a:pt x="4678" y="21600"/>
                  </a:lnTo>
                  <a:cubicBezTo>
                    <a:pt x="4201" y="21600"/>
                    <a:pt x="3813" y="19988"/>
                    <a:pt x="3813" y="18000"/>
                  </a:cubicBezTo>
                  <a:lnTo>
                    <a:pt x="3813" y="9000"/>
                  </a:lnTo>
                  <a:lnTo>
                    <a:pt x="0" y="6943"/>
                  </a:lnTo>
                  <a:lnTo>
                    <a:pt x="3813" y="3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18132" y="26037"/>
              <a:ext cx="1776726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调用函数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609600" y="2514600"/>
            <a:ext cx="1676400" cy="708015"/>
            <a:chOff x="0" y="0"/>
            <a:chExt cx="1676400" cy="708014"/>
          </a:xfrm>
        </p:grpSpPr>
        <p:sp>
          <p:nvSpPr>
            <p:cNvPr id="199" name="Shape 199"/>
            <p:cNvSpPr/>
            <p:nvPr/>
          </p:nvSpPr>
          <p:spPr>
            <a:xfrm>
              <a:off x="0" y="0"/>
              <a:ext cx="1676400" cy="708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12"/>
                  </a:moveTo>
                  <a:cubicBezTo>
                    <a:pt x="0" y="1214"/>
                    <a:pt x="513" y="0"/>
                    <a:pt x="1145" y="0"/>
                  </a:cubicBezTo>
                  <a:lnTo>
                    <a:pt x="3600" y="0"/>
                  </a:lnTo>
                  <a:lnTo>
                    <a:pt x="20455" y="0"/>
                  </a:lnTo>
                  <a:cubicBezTo>
                    <a:pt x="21087" y="0"/>
                    <a:pt x="21600" y="1214"/>
                    <a:pt x="21600" y="2712"/>
                  </a:cubicBezTo>
                  <a:lnTo>
                    <a:pt x="21600" y="13561"/>
                  </a:lnTo>
                  <a:cubicBezTo>
                    <a:pt x="21600" y="15059"/>
                    <a:pt x="21087" y="16273"/>
                    <a:pt x="20455" y="16273"/>
                  </a:cubicBezTo>
                  <a:lnTo>
                    <a:pt x="9000" y="16273"/>
                  </a:lnTo>
                  <a:lnTo>
                    <a:pt x="6341" y="21600"/>
                  </a:lnTo>
                  <a:lnTo>
                    <a:pt x="3600" y="16273"/>
                  </a:lnTo>
                  <a:lnTo>
                    <a:pt x="1145" y="16273"/>
                  </a:lnTo>
                  <a:cubicBezTo>
                    <a:pt x="513" y="16273"/>
                    <a:pt x="0" y="15059"/>
                    <a:pt x="0" y="13561"/>
                  </a:cubicBezTo>
                  <a:lnTo>
                    <a:pt x="0" y="13561"/>
                  </a:lnTo>
                  <a:lnTo>
                    <a:pt x="0" y="9493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26037" y="26037"/>
              <a:ext cx="1624326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函数类型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2514600" y="2590800"/>
            <a:ext cx="1295400" cy="617533"/>
            <a:chOff x="0" y="0"/>
            <a:chExt cx="1295400" cy="617532"/>
          </a:xfrm>
        </p:grpSpPr>
        <p:sp>
          <p:nvSpPr>
            <p:cNvPr id="202" name="Shape 202"/>
            <p:cNvSpPr/>
            <p:nvPr/>
          </p:nvSpPr>
          <p:spPr>
            <a:xfrm>
              <a:off x="0" y="0"/>
              <a:ext cx="1295400" cy="617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110"/>
                  </a:moveTo>
                  <a:cubicBezTo>
                    <a:pt x="0" y="1392"/>
                    <a:pt x="664" y="0"/>
                    <a:pt x="1482" y="0"/>
                  </a:cubicBezTo>
                  <a:lnTo>
                    <a:pt x="3600" y="0"/>
                  </a:lnTo>
                  <a:lnTo>
                    <a:pt x="20118" y="0"/>
                  </a:lnTo>
                  <a:cubicBezTo>
                    <a:pt x="20936" y="0"/>
                    <a:pt x="21600" y="1392"/>
                    <a:pt x="21600" y="3110"/>
                  </a:cubicBezTo>
                  <a:lnTo>
                    <a:pt x="21600" y="15548"/>
                  </a:lnTo>
                  <a:cubicBezTo>
                    <a:pt x="21600" y="17265"/>
                    <a:pt x="20936" y="18657"/>
                    <a:pt x="20118" y="18657"/>
                  </a:cubicBezTo>
                  <a:lnTo>
                    <a:pt x="9000" y="18657"/>
                  </a:lnTo>
                  <a:lnTo>
                    <a:pt x="4844" y="21600"/>
                  </a:lnTo>
                  <a:lnTo>
                    <a:pt x="3600" y="18657"/>
                  </a:lnTo>
                  <a:lnTo>
                    <a:pt x="1482" y="18657"/>
                  </a:lnTo>
                  <a:cubicBezTo>
                    <a:pt x="664" y="18657"/>
                    <a:pt x="0" y="17265"/>
                    <a:pt x="0" y="15548"/>
                  </a:cubicBezTo>
                  <a:lnTo>
                    <a:pt x="0" y="15548"/>
                  </a:lnTo>
                  <a:lnTo>
                    <a:pt x="0" y="10883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26037" y="26037"/>
              <a:ext cx="1243326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函数名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5229228" y="2971800"/>
            <a:ext cx="1400173" cy="814400"/>
            <a:chOff x="0" y="0"/>
            <a:chExt cx="1400171" cy="814399"/>
          </a:xfrm>
        </p:grpSpPr>
        <p:sp>
          <p:nvSpPr>
            <p:cNvPr id="205" name="Shape 205"/>
            <p:cNvSpPr/>
            <p:nvPr/>
          </p:nvSpPr>
          <p:spPr>
            <a:xfrm>
              <a:off x="0" y="0"/>
              <a:ext cx="1400172" cy="814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6" y="2358"/>
                  </a:moveTo>
                  <a:cubicBezTo>
                    <a:pt x="1616" y="1056"/>
                    <a:pt x="2230" y="0"/>
                    <a:pt x="2988" y="0"/>
                  </a:cubicBezTo>
                  <a:lnTo>
                    <a:pt x="4947" y="0"/>
                  </a:lnTo>
                  <a:lnTo>
                    <a:pt x="20229" y="0"/>
                  </a:lnTo>
                  <a:cubicBezTo>
                    <a:pt x="20986" y="0"/>
                    <a:pt x="21600" y="1056"/>
                    <a:pt x="21600" y="2358"/>
                  </a:cubicBezTo>
                  <a:lnTo>
                    <a:pt x="21600" y="11789"/>
                  </a:lnTo>
                  <a:cubicBezTo>
                    <a:pt x="21600" y="13091"/>
                    <a:pt x="20986" y="14147"/>
                    <a:pt x="20229" y="14147"/>
                  </a:cubicBezTo>
                  <a:lnTo>
                    <a:pt x="9943" y="14147"/>
                  </a:lnTo>
                  <a:lnTo>
                    <a:pt x="0" y="21600"/>
                  </a:lnTo>
                  <a:lnTo>
                    <a:pt x="4947" y="14147"/>
                  </a:lnTo>
                  <a:lnTo>
                    <a:pt x="2988" y="14147"/>
                  </a:lnTo>
                  <a:cubicBezTo>
                    <a:pt x="2230" y="14147"/>
                    <a:pt x="1616" y="13091"/>
                    <a:pt x="1616" y="11789"/>
                  </a:cubicBezTo>
                  <a:lnTo>
                    <a:pt x="1616" y="11789"/>
                  </a:lnTo>
                  <a:lnTo>
                    <a:pt x="1616" y="8253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10000"/>
                </a:lnSpc>
                <a:defRPr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30809" y="26037"/>
              <a:ext cx="1243326" cy="52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0800" tIns="10800" rIns="10800" bIns="10800" numCol="1" anchor="t">
              <a:spAutoFit/>
            </a:bodyPr>
            <a:lstStyle>
              <a:lvl1pPr algn="ctr">
                <a:lnSpc>
                  <a:spcPct val="110000"/>
                </a:lnSpc>
                <a:defRPr b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 b="1"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  <a:r>
                <a:rPr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函数体</a:t>
              </a:r>
              <a:endPara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8" name="Shape 208"/>
          <p:cNvSpPr/>
          <p:nvPr/>
        </p:nvSpPr>
        <p:spPr>
          <a:xfrm>
            <a:off x="6172200" y="304800"/>
            <a:ext cx="2819400" cy="1888501"/>
          </a:xfrm>
          <a:prstGeom prst="rect">
            <a:avLst/>
          </a:prstGeom>
          <a:ln w="38100">
            <a:solidFill>
              <a:srgbClr val="000099"/>
            </a:solidFill>
            <a:miter/>
          </a:ln>
        </p:spPr>
        <p:txBody>
          <a:bodyPr lIns="10800" tIns="10800" rIns="10800" bIns="10800">
            <a:spAutoFit/>
          </a:bodyPr>
          <a:lstStyle>
            <a:lvl1pPr algn="ctr">
              <a:lnSpc>
                <a:spcPct val="110000"/>
              </a:lnSpc>
              <a:spcBef>
                <a:spcPts val="1900"/>
              </a:spcBef>
              <a:defRPr sz="3200" b="0">
                <a:solidFill>
                  <a:srgbClr val="44546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两个被调函数主要用于完成打印操作。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1" animBg="1" advAuto="0"/>
      <p:bldP spid="189" grpId="2" animBg="1" advAuto="0"/>
      <p:bldP spid="192" grpId="3" animBg="1" advAuto="0"/>
      <p:bldP spid="195" grpId="7" animBg="1" advAuto="0"/>
      <p:bldP spid="198" grpId="8" animBg="1" advAuto="0"/>
      <p:bldP spid="201" grpId="4" animBg="1" advAuto="0"/>
      <p:bldP spid="204" grpId="5" animBg="1" advAuto="0"/>
      <p:bldP spid="207" grpId="6" animBg="1" advAuto="0"/>
      <p:bldP spid="208" grpId="9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7736</Words>
  <Application>WPS 演示</Application>
  <PresentationFormat>全屏显示(4:3)</PresentationFormat>
  <Paragraphs>941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Arial</vt:lpstr>
      <vt:lpstr>宋体</vt:lpstr>
      <vt:lpstr>Wingdings</vt:lpstr>
      <vt:lpstr>Calibri</vt:lpstr>
      <vt:lpstr>Times New Roman</vt:lpstr>
      <vt:lpstr>Calibri Light</vt:lpstr>
      <vt:lpstr>Arial</vt:lpstr>
      <vt:lpstr>黑体</vt:lpstr>
      <vt:lpstr>微软雅黑</vt:lpstr>
      <vt:lpstr>Arial Unicode MS</vt:lpstr>
      <vt:lpstr>隶书</vt:lpstr>
      <vt:lpstr>Office 主题</vt:lpstr>
      <vt:lpstr>C++程序设计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</dc:title>
  <dc:creator/>
  <cp:lastModifiedBy>好名字</cp:lastModifiedBy>
  <cp:revision>10</cp:revision>
  <dcterms:created xsi:type="dcterms:W3CDTF">2018-03-29T05:27:00Z</dcterms:created>
  <dcterms:modified xsi:type="dcterms:W3CDTF">2018-03-30T05:00:57Z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