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8"/>
    <a:srgbClr val="4755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0:59:1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59:55.3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381 380,'8578'8578,"-13569"-13569,5034 5034,-40-40,-5-5,-26-26,-3408-3408,3475 3476,-34-36,-28-26,-545-547,581 582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00:4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4560D-E74D-437F-8749-3E8DBBBC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46015-FDAA-494B-9DC2-0C410A5A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FF775-D4DD-4744-810E-938A2BBC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5A7D5-0C47-4CF7-B121-E074A4C3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7F323-6113-45B2-8F48-04743504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59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B0F92-EAAE-4A87-B55D-9596A9E0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95CE4A-332F-44FA-BE37-1D2717FA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380EC-41A8-4F0E-9C4C-966006F3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F6DEA-4182-48E4-8728-8148A06E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0A9DBA-F7BE-4C3F-9026-E4CC42E2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1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6EB08C-753B-4443-AA2B-CF307DB7C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BAF73E-5F4F-4FD6-A464-8347D5E5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ADDFBB-091E-441E-BFA8-1922D189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ED382-6B33-4663-BC90-B726CBE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97C3E-3BD0-4ABF-A9F4-F9C3F295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027F4-014B-44F7-9542-94BD266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56CCB-80A8-406A-B4CC-E95F34FD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A85DE-274F-4F0E-B650-CD6C7717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E30779-0E3A-49CA-8ECA-44FC1CB0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489E22-5943-455F-9C51-9ED77E78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65BA-371E-49C0-8C66-FF252DAF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4C8EB-5180-4F02-AF24-DA4A26E9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078A0F-C11F-40BC-B7F7-CBD00ECB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D823A-62DD-448A-BC08-84D940D5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396B2-620A-43A2-A543-78D9B24B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8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D4122-AD2A-4B7D-8DC3-155CCABF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A45E6-FAEA-45F8-BBF8-6FB9A4C11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199F1D-4822-4D80-9C0A-E751259F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B2D89-1140-450C-9A50-79CF72EC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34200-BA0C-4578-8A8E-1E52474D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19C3EE-E640-4BED-8FA1-DC94E0FB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83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FDA4B-2926-44AE-8FBD-97971C95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DA97FF-0C00-4C18-BEC3-97BDC3E9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C28420-CA90-474B-8930-7B5E07AEF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31E5B6-115C-4A14-B8D1-0627ECE16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B3912F-1AE2-41C0-9D05-9FD86B74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A31BAA-D668-48A2-9E6C-8E4E90CE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264166-9896-48F1-B277-B1DC3F62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03D43D-1C67-4E24-9E47-3ACDE1E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0153-710C-4CA7-ABCC-D081B494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B1B8F1-89F1-4505-9F47-F7989EC4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F4D23F-97E2-42EB-9348-A95F1BDB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E7A4BE-28B6-4EBF-B1CA-241D4742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4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E6532C-6E8B-4134-9916-D017387F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359B7B-18AC-4E3C-9B1A-7D0D2820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DDDA0-562E-4FAF-99C0-050F00B5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9FAD3-3903-4075-BB7B-189AE6F4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B6580-5A06-4AA6-AB8F-09C80AC9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3727F0-4034-4EA5-9399-DD7D2CAC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337F1-DB02-4F96-9CCA-129D0815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060922-1FFB-46EA-9651-A113E903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8B36DE-E1D5-4E9A-977E-619C494B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99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3B7E2-FF7F-43BB-8D20-5749C647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E3A5F4-086B-40B2-86CE-F23B4FF3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80207B-8C17-4B2E-8906-2CDA3F7A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37D3BA-3E76-49FB-85CF-6C0D669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E93A7-7444-4492-A847-E9544FC4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5C7D26-941A-400C-9D80-A56BC93A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522769-50AE-42CE-AB4C-30D919EF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0A9E2-649E-42A5-80D9-A4521485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1FA67-2C6A-47CF-8C76-5A9E9855F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350A-D182-409F-B184-2FFF318F0F06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8ACD5-A3AC-49CC-A05C-52F04F7C7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AF24C-AA12-476F-8772-60A760C39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B70D-FBBA-4E2A-8A8F-A36CBA0DC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2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FEB2B9-62F8-4DA1-86EB-EC27BAA9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277814"/>
            <a:ext cx="5298831" cy="52988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677D620-C759-48C0-9AFD-E7F6EACF5727}"/>
              </a:ext>
            </a:extLst>
          </p:cNvPr>
          <p:cNvSpPr txBox="1"/>
          <p:nvPr/>
        </p:nvSpPr>
        <p:spPr>
          <a:xfrm>
            <a:off x="4380626" y="54864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296800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A30785-4465-43B2-B76B-975A2D7EB18C}"/>
              </a:ext>
            </a:extLst>
          </p:cNvPr>
          <p:cNvSpPr txBox="1"/>
          <p:nvPr/>
        </p:nvSpPr>
        <p:spPr>
          <a:xfrm>
            <a:off x="4440034" y="594360"/>
            <a:ext cx="3311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Les couleur utiliser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7B6351-3F9F-463D-8F6C-D2A546A2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1719072"/>
            <a:ext cx="1874520" cy="1874520"/>
          </a:xfrm>
          <a:prstGeom prst="rect">
            <a:avLst/>
          </a:prstGeom>
          <a:solidFill>
            <a:srgbClr val="47555E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361330-E79B-453C-BCB3-2D90386C0048}"/>
              </a:ext>
            </a:extLst>
          </p:cNvPr>
          <p:cNvSpPr txBox="1"/>
          <p:nvPr/>
        </p:nvSpPr>
        <p:spPr>
          <a:xfrm>
            <a:off x="4765347" y="3959352"/>
            <a:ext cx="266130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Couleur de fond :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rgb(71, 85, 94)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Hsl(203, 14%, 33%)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Annotation css #47555</a:t>
            </a:r>
            <a:r>
              <a:rPr lang="fr-FR" sz="1100" baseline="30000" dirty="0"/>
              <a:t>e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Couleur de la police d’écriture &amp; des motifs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Rgb(246, 246, 248)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Hsl(240, 13%, 97%)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Annotation css #f6f6f8</a:t>
            </a:r>
          </a:p>
        </p:txBody>
      </p:sp>
    </p:spTree>
    <p:extLst>
      <p:ext uri="{BB962C8B-B14F-4D97-AF65-F5344CB8AC3E}">
        <p14:creationId xmlns:p14="http://schemas.microsoft.com/office/powerpoint/2010/main" val="160385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DB0AFFA-4342-4721-8055-1AF28F43A17B}"/>
              </a:ext>
            </a:extLst>
          </p:cNvPr>
          <p:cNvSpPr txBox="1"/>
          <p:nvPr/>
        </p:nvSpPr>
        <p:spPr>
          <a:xfrm>
            <a:off x="3625612" y="475488"/>
            <a:ext cx="5221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En aucun cas ces couleurs ne pourront être modifiées pour  quelques raisons que ce soit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AFEB07-014D-4DBB-93E5-6E98D7F2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1185108"/>
            <a:ext cx="2810256" cy="2810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B77DEF1B-8278-43E9-B256-179258BD268B}"/>
                  </a:ext>
                </a:extLst>
              </p14:cNvPr>
              <p14:cNvContentPartPr/>
              <p14:nvPr/>
            </p14:nvContentPartPr>
            <p14:xfrm>
              <a:off x="4069008" y="1252584"/>
              <a:ext cx="360" cy="36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B77DEF1B-8278-43E9-B256-179258BD26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008" y="12435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7CF534D6-AB00-4FC7-894E-9F0DA06BFF9C}"/>
                  </a:ext>
                </a:extLst>
              </p14:cNvPr>
              <p14:cNvContentPartPr/>
              <p14:nvPr/>
            </p14:nvContentPartPr>
            <p14:xfrm>
              <a:off x="4518288" y="1041624"/>
              <a:ext cx="3225240" cy="322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7CF534D6-AB00-4FC7-894E-9F0DA06BFF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9648" y="1032624"/>
                <a:ext cx="3242880" cy="32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486CCF7C-6AC9-4759-812A-6302E518403B}"/>
                  </a:ext>
                </a:extLst>
              </p14:cNvPr>
              <p14:cNvContentPartPr/>
              <p14:nvPr/>
            </p14:nvContentPartPr>
            <p14:xfrm>
              <a:off x="2752128" y="3684744"/>
              <a:ext cx="3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486CCF7C-6AC9-4759-812A-6302E5184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28" y="36761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5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FD4AC0E-DF45-4C97-87A7-009D4FB644E2}"/>
              </a:ext>
            </a:extLst>
          </p:cNvPr>
          <p:cNvSpPr txBox="1"/>
          <p:nvPr/>
        </p:nvSpPr>
        <p:spPr>
          <a:xfrm>
            <a:off x="5254840" y="466344"/>
            <a:ext cx="16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le site web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64B284-B50A-4D7D-9FD2-2BD3EF2361E9}"/>
              </a:ext>
            </a:extLst>
          </p:cNvPr>
          <p:cNvSpPr txBox="1"/>
          <p:nvPr/>
        </p:nvSpPr>
        <p:spPr>
          <a:xfrm>
            <a:off x="1625788" y="1184916"/>
            <a:ext cx="621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La barre de navigation,  le footer et les boutons reprendront  les couleurs du logo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CDBF00-1AE9-48E0-B699-190CC2F0EFBA}"/>
              </a:ext>
            </a:extLst>
          </p:cNvPr>
          <p:cNvSpPr txBox="1"/>
          <p:nvPr/>
        </p:nvSpPr>
        <p:spPr>
          <a:xfrm>
            <a:off x="1625788" y="1841933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Pour la couleur de fond de la barre de navigation, le footer et les boutons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9B9FEA-7B5F-44EE-BD7D-66B181B70F5B}"/>
              </a:ext>
            </a:extLst>
          </p:cNvPr>
          <p:cNvSpPr txBox="1"/>
          <p:nvPr/>
        </p:nvSpPr>
        <p:spPr>
          <a:xfrm>
            <a:off x="4482851" y="2103543"/>
            <a:ext cx="156164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rgb(71, 85, 94)</a:t>
            </a:r>
          </a:p>
          <a:p>
            <a:endParaRPr lang="fr-FR" sz="1100" dirty="0"/>
          </a:p>
          <a:p>
            <a:r>
              <a:rPr lang="fr-FR" sz="1100" dirty="0"/>
              <a:t>Hsl(203, 14%, 33%)</a:t>
            </a:r>
          </a:p>
          <a:p>
            <a:endParaRPr lang="fr-FR" sz="1100" dirty="0"/>
          </a:p>
          <a:p>
            <a:r>
              <a:rPr lang="fr-FR" sz="1100" dirty="0"/>
              <a:t>Annotation css #47555e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D45F8B-6672-4C0C-8CB3-2DA26A4D5F04}"/>
              </a:ext>
            </a:extLst>
          </p:cNvPr>
          <p:cNvSpPr txBox="1"/>
          <p:nvPr/>
        </p:nvSpPr>
        <p:spPr>
          <a:xfrm>
            <a:off x="1625788" y="3249906"/>
            <a:ext cx="3571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La police d’écriture ainsi que la bordure auront la couleur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9F0C8-10A3-4B10-970A-0F9F6F1D6C2A}"/>
              </a:ext>
            </a:extLst>
          </p:cNvPr>
          <p:cNvSpPr txBox="1"/>
          <p:nvPr/>
        </p:nvSpPr>
        <p:spPr>
          <a:xfrm>
            <a:off x="4912548" y="3505558"/>
            <a:ext cx="1789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rgb(246, 246, 248)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   </a:t>
            </a:r>
            <a:r>
              <a:rPr lang="fr-FR" sz="1100" dirty="0" err="1"/>
              <a:t>hsl</a:t>
            </a:r>
            <a:r>
              <a:rPr lang="fr-FR" sz="1100" dirty="0"/>
              <a:t>(240, 13%, 97%)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Annotation css      #f6f6f8</a:t>
            </a:r>
          </a:p>
          <a:p>
            <a:r>
              <a:rPr lang="fr-FR" sz="1100" dirty="0"/>
              <a:t>	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9DEB7E-F008-488E-90B7-76EC446B5B46}"/>
              </a:ext>
            </a:extLst>
          </p:cNvPr>
          <p:cNvSpPr txBox="1"/>
          <p:nvPr/>
        </p:nvSpPr>
        <p:spPr>
          <a:xfrm>
            <a:off x="1625788" y="4657879"/>
            <a:ext cx="6449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Un </a:t>
            </a:r>
            <a:r>
              <a:rPr lang="fr-FR" sz="1100" dirty="0" err="1"/>
              <a:t>hover</a:t>
            </a:r>
            <a:r>
              <a:rPr lang="fr-FR" sz="1100" dirty="0"/>
              <a:t> permettra de changer la couleur des boutons et de la police d’écriture : les couleurs seront inversées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2122F-A942-564E-39DA-751E677FFD36}"/>
              </a:ext>
            </a:extLst>
          </p:cNvPr>
          <p:cNvSpPr/>
          <p:nvPr/>
        </p:nvSpPr>
        <p:spPr>
          <a:xfrm>
            <a:off x="3173506" y="2176242"/>
            <a:ext cx="905435" cy="199405"/>
          </a:xfrm>
          <a:prstGeom prst="rect">
            <a:avLst/>
          </a:prstGeom>
          <a:solidFill>
            <a:srgbClr val="47555E"/>
          </a:solidFill>
          <a:ln>
            <a:solidFill>
              <a:srgbClr val="F6F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629E8-4818-89E7-07DC-C58D25C5C0A4}"/>
              </a:ext>
            </a:extLst>
          </p:cNvPr>
          <p:cNvSpPr/>
          <p:nvPr/>
        </p:nvSpPr>
        <p:spPr>
          <a:xfrm>
            <a:off x="3173506" y="2492111"/>
            <a:ext cx="905435" cy="199405"/>
          </a:xfrm>
          <a:prstGeom prst="rect">
            <a:avLst/>
          </a:prstGeom>
          <a:solidFill>
            <a:srgbClr val="47555E"/>
          </a:solidFill>
          <a:ln>
            <a:solidFill>
              <a:srgbClr val="F6F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3786A-734F-FA60-A32C-7B86C42E751D}"/>
              </a:ext>
            </a:extLst>
          </p:cNvPr>
          <p:cNvSpPr/>
          <p:nvPr/>
        </p:nvSpPr>
        <p:spPr>
          <a:xfrm>
            <a:off x="3173506" y="2807980"/>
            <a:ext cx="905435" cy="199405"/>
          </a:xfrm>
          <a:prstGeom prst="rect">
            <a:avLst/>
          </a:prstGeom>
          <a:solidFill>
            <a:srgbClr val="47555E"/>
          </a:solidFill>
          <a:ln>
            <a:solidFill>
              <a:srgbClr val="F6F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1622B-D3D7-A8C3-44AA-EB7CB58A14CC}"/>
              </a:ext>
            </a:extLst>
          </p:cNvPr>
          <p:cNvSpPr/>
          <p:nvPr/>
        </p:nvSpPr>
        <p:spPr>
          <a:xfrm>
            <a:off x="3173506" y="3567819"/>
            <a:ext cx="914400" cy="161291"/>
          </a:xfrm>
          <a:prstGeom prst="rect">
            <a:avLst/>
          </a:prstGeom>
          <a:solidFill>
            <a:srgbClr val="F6F6F8"/>
          </a:solidFill>
          <a:ln>
            <a:solidFill>
              <a:srgbClr val="47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03716-6FE1-ACEA-1166-D3137A419B2B}"/>
              </a:ext>
            </a:extLst>
          </p:cNvPr>
          <p:cNvSpPr/>
          <p:nvPr/>
        </p:nvSpPr>
        <p:spPr>
          <a:xfrm>
            <a:off x="3173506" y="3863969"/>
            <a:ext cx="914400" cy="161291"/>
          </a:xfrm>
          <a:prstGeom prst="rect">
            <a:avLst/>
          </a:prstGeom>
          <a:solidFill>
            <a:srgbClr val="F6F6F8"/>
          </a:solidFill>
          <a:ln>
            <a:solidFill>
              <a:srgbClr val="47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A29DD-0515-6EBC-C5EC-D51A393311FE}"/>
              </a:ext>
            </a:extLst>
          </p:cNvPr>
          <p:cNvSpPr/>
          <p:nvPr/>
        </p:nvSpPr>
        <p:spPr>
          <a:xfrm>
            <a:off x="3169023" y="4153748"/>
            <a:ext cx="914400" cy="161291"/>
          </a:xfrm>
          <a:prstGeom prst="rect">
            <a:avLst/>
          </a:prstGeom>
          <a:solidFill>
            <a:srgbClr val="F6F6F8"/>
          </a:solidFill>
          <a:ln>
            <a:solidFill>
              <a:srgbClr val="47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AEA5A8-34DF-4C1E-B397-2B0345D42D3E}"/>
              </a:ext>
            </a:extLst>
          </p:cNvPr>
          <p:cNvSpPr txBox="1"/>
          <p:nvPr/>
        </p:nvSpPr>
        <p:spPr>
          <a:xfrm>
            <a:off x="5164206" y="594360"/>
            <a:ext cx="186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Police d’écriture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74CCEA-6AE9-4EA0-9576-BF1DE44846B5}"/>
              </a:ext>
            </a:extLst>
          </p:cNvPr>
          <p:cNvSpPr txBox="1"/>
          <p:nvPr/>
        </p:nvSpPr>
        <p:spPr>
          <a:xfrm>
            <a:off x="1499616" y="2020824"/>
            <a:ext cx="3664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Pour les titres , h1 h2 ……h6 la police d’écriture sera </a:t>
            </a:r>
            <a:r>
              <a:rPr lang="fr-FR" sz="1100" dirty="0" err="1"/>
              <a:t>Roboto</a:t>
            </a:r>
            <a:r>
              <a:rPr lang="fr-FR" sz="1100" dirty="0"/>
              <a:t>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9EB41B-08CA-4B60-9FEE-F9D43589ADBC}"/>
              </a:ext>
            </a:extLst>
          </p:cNvPr>
          <p:cNvSpPr txBox="1"/>
          <p:nvPr/>
        </p:nvSpPr>
        <p:spPr>
          <a:xfrm>
            <a:off x="2633472" y="2392162"/>
            <a:ext cx="63434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&lt;link rel="preconnect" href="https://fonts.googleapis.com"&gt;</a:t>
            </a:r>
            <a:br>
              <a:rPr lang="en-US" sz="1100" dirty="0"/>
            </a:b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&lt;link rel="preconnect" href="https://fonts.gstatic.com" crossorigin&gt;</a:t>
            </a:r>
            <a:br>
              <a:rPr lang="en-US" sz="1100" dirty="0"/>
            </a:b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&lt;link href="https://fonts.googleapis.com/css2?family=</a:t>
            </a:r>
            <a:r>
              <a:rPr lang="en-US" sz="1100" b="1" i="0" dirty="0">
                <a:solidFill>
                  <a:srgbClr val="3C4043"/>
                </a:solidFill>
                <a:effectLst/>
                <a:latin typeface="inherit"/>
              </a:rPr>
              <a:t>Roboto:wght@300</a:t>
            </a: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&amp;display=swap" rel="stylesheet"&gt;</a:t>
            </a:r>
            <a:endParaRPr lang="fr-FR" sz="1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83B42E-0BED-4AFE-AD29-342036B90F98}"/>
              </a:ext>
            </a:extLst>
          </p:cNvPr>
          <p:cNvSpPr txBox="1"/>
          <p:nvPr/>
        </p:nvSpPr>
        <p:spPr>
          <a:xfrm>
            <a:off x="1499616" y="3401568"/>
            <a:ext cx="3283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Pour les zones de texte la police d’écriture sera Lato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109BD8-3D9F-4A2C-BDBE-FEC124209C49}"/>
              </a:ext>
            </a:extLst>
          </p:cNvPr>
          <p:cNvSpPr txBox="1"/>
          <p:nvPr/>
        </p:nvSpPr>
        <p:spPr>
          <a:xfrm>
            <a:off x="2633472" y="4182148"/>
            <a:ext cx="77941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&lt;link rel="preconnect" href="https://fonts.googleapis.com"&gt;</a:t>
            </a:r>
            <a:br>
              <a:rPr lang="en-US" sz="1100" dirty="0"/>
            </a:b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&lt;link rel="preconnect" href="https://fonts.gstatic.com" crossorigin&gt;</a:t>
            </a:r>
            <a:br>
              <a:rPr lang="en-US" sz="1100" dirty="0"/>
            </a:b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&lt;link href="https://fonts.googleapis.com/css2?family=</a:t>
            </a:r>
            <a:r>
              <a:rPr lang="en-US" sz="1100" b="1" i="0" dirty="0">
                <a:solidFill>
                  <a:srgbClr val="3C4043"/>
                </a:solidFill>
                <a:effectLst/>
                <a:latin typeface="inherit"/>
              </a:rPr>
              <a:t>Lato:wght@300</a:t>
            </a: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&amp;family=</a:t>
            </a:r>
            <a:r>
              <a:rPr lang="en-US" sz="1100" b="1" i="0" dirty="0">
                <a:solidFill>
                  <a:srgbClr val="3C4043"/>
                </a:solidFill>
                <a:effectLst/>
                <a:latin typeface="inherit"/>
              </a:rPr>
              <a:t>Roboto:wght@300</a:t>
            </a:r>
            <a:r>
              <a:rPr lang="en-US" sz="1100" b="0" i="0" dirty="0">
                <a:solidFill>
                  <a:srgbClr val="3C4043"/>
                </a:solidFill>
                <a:effectLst/>
                <a:latin typeface="Google Sans Mono"/>
              </a:rPr>
              <a:t>&amp;display=swap" rel="stylesheet"&gt;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8003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54E83A-763E-460C-B431-F7F9C19BED0C}"/>
              </a:ext>
            </a:extLst>
          </p:cNvPr>
          <p:cNvSpPr txBox="1"/>
          <p:nvPr/>
        </p:nvSpPr>
        <p:spPr>
          <a:xfrm>
            <a:off x="5157345" y="612648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galeries photo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8BDF2D-11A8-460D-82BF-07D37941614B}"/>
              </a:ext>
            </a:extLst>
          </p:cNvPr>
          <p:cNvSpPr txBox="1"/>
          <p:nvPr/>
        </p:nvSpPr>
        <p:spPr>
          <a:xfrm>
            <a:off x="2129209" y="1722644"/>
            <a:ext cx="838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Chaque catégorie de photos sera présentée dans une carte de style Bootstrap avec la photo au dessus et une zone de texte en dessous centrer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BE2B9-ACF2-4BDE-BD31-2C6CBCD1A0E5}"/>
              </a:ext>
            </a:extLst>
          </p:cNvPr>
          <p:cNvSpPr/>
          <p:nvPr/>
        </p:nvSpPr>
        <p:spPr>
          <a:xfrm>
            <a:off x="4994147" y="2598902"/>
            <a:ext cx="2203704" cy="31729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22B390-3319-481B-A488-1DB934C6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42" y="2679192"/>
            <a:ext cx="2093008" cy="13898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6CCDF2-934A-47FC-A01A-5CFDC6705252}"/>
              </a:ext>
            </a:extLst>
          </p:cNvPr>
          <p:cNvSpPr/>
          <p:nvPr/>
        </p:nvSpPr>
        <p:spPr>
          <a:xfrm>
            <a:off x="5053942" y="4149370"/>
            <a:ext cx="2093008" cy="154734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ctr"/>
            <a:r>
              <a:rPr lang="en-US" sz="10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 simply dummy text of the printing and typesetting industry. Lorem Ipsum has been the industry's standard dummy text ever since the 1500s, when an unknown printer t</a:t>
            </a:r>
            <a:endParaRPr lang="fr-FR" sz="105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08581D-C918-4643-B0F0-E90CBFAB7825}"/>
              </a:ext>
            </a:extLst>
          </p:cNvPr>
          <p:cNvSpPr txBox="1"/>
          <p:nvPr/>
        </p:nvSpPr>
        <p:spPr>
          <a:xfrm>
            <a:off x="2517936" y="6285934"/>
            <a:ext cx="7457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Javascript: la fonction onclick permettra de déclencher un carousel de type Magic Pop Up pour les photos de chaque catégorie</a:t>
            </a:r>
          </a:p>
        </p:txBody>
      </p:sp>
    </p:spTree>
    <p:extLst>
      <p:ext uri="{BB962C8B-B14F-4D97-AF65-F5344CB8AC3E}">
        <p14:creationId xmlns:p14="http://schemas.microsoft.com/office/powerpoint/2010/main" val="36659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E3F42A-CCB1-4263-B5B9-1616F29829D0}"/>
              </a:ext>
            </a:extLst>
          </p:cNvPr>
          <p:cNvSpPr txBox="1"/>
          <p:nvPr/>
        </p:nvSpPr>
        <p:spPr>
          <a:xfrm>
            <a:off x="5010912" y="804672"/>
            <a:ext cx="202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Tarifs et prestations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EF210E-5CFF-4B39-9552-E0BE034E2597}"/>
              </a:ext>
            </a:extLst>
          </p:cNvPr>
          <p:cNvSpPr txBox="1"/>
          <p:nvPr/>
        </p:nvSpPr>
        <p:spPr>
          <a:xfrm>
            <a:off x="2128407" y="1472184"/>
            <a:ext cx="821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Les </a:t>
            </a:r>
            <a:r>
              <a:rPr lang="fr-FR" sz="1100"/>
              <a:t>tarifs reprendront </a:t>
            </a:r>
            <a:r>
              <a:rPr lang="fr-FR" sz="1100" dirty="0"/>
              <a:t>le même format que les galeries sans le carousel voir  ’lire plus’  pour ne pas avoir de trop grand texte sous la photo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D736AA-F638-4DD7-8F0E-8951321F57A6}"/>
              </a:ext>
            </a:extLst>
          </p:cNvPr>
          <p:cNvSpPr txBox="1"/>
          <p:nvPr/>
        </p:nvSpPr>
        <p:spPr>
          <a:xfrm>
            <a:off x="4859283" y="1938528"/>
            <a:ext cx="24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formulaire de contact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6E0ABA-560C-42DE-8937-24376E50FD5C}"/>
              </a:ext>
            </a:extLst>
          </p:cNvPr>
          <p:cNvSpPr txBox="1"/>
          <p:nvPr/>
        </p:nvSpPr>
        <p:spPr>
          <a:xfrm>
            <a:off x="2289357" y="2688336"/>
            <a:ext cx="29498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Le formulaire de contact sera de type Bootstrap </a:t>
            </a:r>
          </a:p>
          <a:p>
            <a:r>
              <a:rPr lang="fr-FR" sz="1100" dirty="0"/>
              <a:t>Une validation javascript sera mise en place </a:t>
            </a:r>
          </a:p>
          <a:p>
            <a:r>
              <a:rPr lang="fr-FR" sz="1100" dirty="0"/>
              <a:t>Le formulaire est héberger sur Fromspree</a:t>
            </a:r>
          </a:p>
        </p:txBody>
      </p:sp>
    </p:spTree>
    <p:extLst>
      <p:ext uri="{BB962C8B-B14F-4D97-AF65-F5344CB8AC3E}">
        <p14:creationId xmlns:p14="http://schemas.microsoft.com/office/powerpoint/2010/main" val="1365378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485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Google Sans Mono</vt:lpstr>
      <vt:lpstr>inherit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spysschaert</dc:creator>
  <cp:lastModifiedBy>ludovic spysschaert</cp:lastModifiedBy>
  <cp:revision>6</cp:revision>
  <dcterms:created xsi:type="dcterms:W3CDTF">2022-02-06T10:44:58Z</dcterms:created>
  <dcterms:modified xsi:type="dcterms:W3CDTF">2022-06-18T14:16:15Z</dcterms:modified>
</cp:coreProperties>
</file>