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4b7b093c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4b7b093c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6475603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6475603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6475603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6475603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64756037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6475603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6475603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b6475603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64756037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6475603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6475603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b6475603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6475603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6475603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64756037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64756037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64756037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64756037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4b7b093c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4b7b093c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6475603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6475603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4b7b093c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4b7b093c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4b7b093c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4b7b093c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b6475603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b6475603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6475603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6475603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c4b7b093c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c4b7b093c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6475603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6475603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ichaelcho1" TargetMode="External"/><Relationship Id="rId4" Type="http://schemas.openxmlformats.org/officeDocument/2006/relationships/hyperlink" Target="https://github.com/picnicpani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869975" y="1327550"/>
            <a:ext cx="5783400" cy="11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</a:t>
            </a:r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2582239" y="1917567"/>
            <a:ext cx="399927" cy="399927"/>
            <a:chOff x="2582239" y="2069967"/>
            <a:chExt cx="399927" cy="399927"/>
          </a:xfrm>
        </p:grpSpPr>
        <p:sp>
          <p:nvSpPr>
            <p:cNvPr id="65" name="Google Shape;65;p13"/>
            <p:cNvSpPr/>
            <p:nvPr/>
          </p:nvSpPr>
          <p:spPr>
            <a:xfrm>
              <a:off x="2582239" y="2069967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806480" y="2294208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918601" y="2406329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582239" y="2182087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694360" y="2294208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806480" y="2406329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694360" y="2406329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582239" y="2294208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582239" y="2406329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694360" y="2069967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806480" y="2182087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918601" y="2294208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806480" y="2069967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918601" y="2069967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918601" y="2182087"/>
              <a:ext cx="63564" cy="63564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680302" y="32018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Loan Defaults </a:t>
            </a:r>
            <a:endParaRPr/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680300" y="3811450"/>
            <a:ext cx="5783400" cy="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Michael Cho and Sathya Muthukkumar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Github: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https://github.com/michaelcho1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https://github.com/picnicpanic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Return on Investment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1977625" y="2136725"/>
            <a:ext cx="2002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Risk Free Rate *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803775" y="4494325"/>
            <a:ext cx="200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*Average of 3yr and 5yr treasury yields.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673523" y="2155000"/>
            <a:ext cx="834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1.63%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977625" y="3212575"/>
            <a:ext cx="1618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4673523" y="3230850"/>
            <a:ext cx="834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4.28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977625" y="2656375"/>
            <a:ext cx="16182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Null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673523" y="2674650"/>
            <a:ext cx="834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1.71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947950" y="1555088"/>
            <a:ext cx="2224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Annualized Returns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3"/>
          <p:cNvGrpSpPr/>
          <p:nvPr/>
        </p:nvGrpSpPr>
        <p:grpSpPr>
          <a:xfrm>
            <a:off x="2582239" y="1917567"/>
            <a:ext cx="399962" cy="399962"/>
            <a:chOff x="2582239" y="2069967"/>
            <a:chExt cx="399962" cy="399962"/>
          </a:xfrm>
        </p:grpSpPr>
        <p:sp>
          <p:nvSpPr>
            <p:cNvPr id="156" name="Google Shape;156;p23"/>
            <p:cNvSpPr/>
            <p:nvPr/>
          </p:nvSpPr>
          <p:spPr>
            <a:xfrm>
              <a:off x="2582239" y="2069967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2806480" y="2294208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2918601" y="2406329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2582239" y="2182087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694360" y="2294208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06480" y="2406329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694360" y="2406329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2582239" y="2294208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2582239" y="2406329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2694360" y="2069967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2806480" y="2182087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2918601" y="2294208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2806480" y="2069967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2918601" y="2069967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918601" y="2182087"/>
              <a:ext cx="63600" cy="63600"/>
            </a:xfrm>
            <a:prstGeom prst="rect">
              <a:avLst/>
            </a:prstGeom>
            <a:solidFill>
              <a:srgbClr val="D6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3"/>
          <p:cNvSpPr txBox="1"/>
          <p:nvPr>
            <p:ph type="ctrTitle"/>
          </p:nvPr>
        </p:nvSpPr>
        <p:spPr>
          <a:xfrm>
            <a:off x="1869975" y="1327550"/>
            <a:ext cx="5783400" cy="11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Available Data on Prospective Loans</a:t>
            </a:r>
            <a:endParaRPr sz="24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75" y="1294800"/>
            <a:ext cx="5085874" cy="353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387900" y="1538650"/>
            <a:ext cx="31551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-Additional features available for download.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-Features coincide with dataset provided by class/kaggle. Class/kaggle dataset has more features.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-Only features available for prospective loans were used in the modelling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550" y="96112"/>
            <a:ext cx="6041801" cy="49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41025" y="1518825"/>
            <a:ext cx="28626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Dropped columns over 35% missing.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Remaining features imputed using mode for object class, and median for the rest.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Appendix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25" y="1227150"/>
            <a:ext cx="4782547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models: XGBoost no class weight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50" y="2182975"/>
            <a:ext cx="2414875" cy="277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350" y="1258675"/>
            <a:ext cx="4231048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4 weight on positive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075" y="2503150"/>
            <a:ext cx="2449425" cy="25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500" y="1282325"/>
            <a:ext cx="4751575" cy="365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6 weight on positive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550" y="2262675"/>
            <a:ext cx="2521075" cy="26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325" y="1144125"/>
            <a:ext cx="4651807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8 weight on positive (chosen model)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25" y="2643700"/>
            <a:ext cx="2161475" cy="226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025" y="1244450"/>
            <a:ext cx="4131568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10 weight on positive 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25" y="1258675"/>
            <a:ext cx="4776991" cy="36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625" y="2824200"/>
            <a:ext cx="2081025" cy="20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Loans Analysis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87900" y="1490472"/>
            <a:ext cx="4407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Time Period: </a:t>
            </a:r>
            <a:r>
              <a:rPr lang="en" sz="1400"/>
              <a:t>June 2007 - December 2018.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Loan Terms Offered: </a:t>
            </a:r>
            <a:r>
              <a:rPr lang="en" sz="1400"/>
              <a:t>36 months &amp; 60 months.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Number of Loans Offered: </a:t>
            </a:r>
            <a:r>
              <a:rPr lang="en" sz="1400"/>
              <a:t>400K-500K loans in the past four years.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Default Ratio: </a:t>
            </a:r>
            <a:r>
              <a:rPr lang="en" sz="1400"/>
              <a:t>~80% pay back their loans vs. ~20% default.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Prepayment Risk:</a:t>
            </a:r>
            <a:r>
              <a:rPr lang="en" sz="1400"/>
              <a:t> </a:t>
            </a:r>
            <a:r>
              <a:rPr lang="en" sz="1400"/>
              <a:t>Out of the loans that are fully paid, 85-90% prepay.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1414550"/>
            <a:ext cx="4043999" cy="3061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Position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analyze and model the data from the perspective of investment advisors.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run available lending club loans through our model, and tell our client whether or not we believe it would be a safe investment.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Instead of working directly for Lending Club, we work for a client looking to invest in loans on Lending Club.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 only features available to these clients to develop the models. (See appendix for details)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Loans Analysis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624725"/>
            <a:ext cx="4060525" cy="28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87900" y="1490472"/>
            <a:ext cx="4407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Debtors pay for an average duration of  21 months.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average term duration is 42 months.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Out of the loans that are fully paid, 85-90% prepay.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means that the interest is less than if they paid over the full term.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also means that defaults are partial, and in some cases, the debtor defaults at a point where their payment totals are higher than the principal.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Loans Analysis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25" y="1669375"/>
            <a:ext cx="4195750" cy="275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847" y="1669375"/>
            <a:ext cx="4013078" cy="27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Loans Analysis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7475"/>
            <a:ext cx="4312576" cy="295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75" y="1437475"/>
            <a:ext cx="3963291" cy="29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and Scoring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87900" y="1405600"/>
            <a:ext cx="83682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score our models? Which model do we use for each client? Given a certain amount of money, which model returns the best?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took the total payment feature and subtracted the loan amount feature. This resulting value is negative for most defaults, and positive for all fully paid loans.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new calculated column, the interest collected, is summed for each model where it predicts a non-default. Similarly the loan amount, or principal, is summed.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ratio of these is our interest rate that the model scored, and is </a:t>
            </a:r>
            <a:r>
              <a:rPr lang="en"/>
              <a:t>calculated on</a:t>
            </a:r>
            <a:r>
              <a:rPr lang="en"/>
              <a:t> our test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87900" y="1276750"/>
            <a:ext cx="3437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an XGBoost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Varying the class weight parameter yielded the most flexibility for us out of any other parameter.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Trade offs between percent interest returned, the raw value of interest returned, and the amount needed to be </a:t>
            </a:r>
            <a:r>
              <a:rPr lang="en"/>
              <a:t>invested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750" y="369050"/>
            <a:ext cx="5226899" cy="194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750" y="2435184"/>
            <a:ext cx="5187250" cy="197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Cont.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87900" y="1489825"/>
            <a:ext cx="3412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local maxima for percent interest returned based on different principals (by adjusting class weight). We chose this as our model. It returns 7.24% for a 1.4b investment.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150" y="3167324"/>
            <a:ext cx="5039450" cy="16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151" y="373800"/>
            <a:ext cx="2541200" cy="26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