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603" autoAdjust="0"/>
  </p:normalViewPr>
  <p:slideViewPr>
    <p:cSldViewPr snapToGrid="0">
      <p:cViewPr>
        <p:scale>
          <a:sx n="75" d="100"/>
          <a:sy n="75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59CD1-A09C-4577-8B85-289CF238C270}" type="datetimeFigureOut">
              <a:rPr lang="en-SG" smtClean="0"/>
              <a:t>1/1/2024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3C080-249B-42BB-934C-FCFA5886FF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99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Don’t think of conversations as a single document, rather form some categories internally for different sections of the conversation.</a:t>
            </a:r>
          </a:p>
          <a:p>
            <a:r>
              <a:rPr lang="en-SG" dirty="0"/>
              <a:t>Since our input token length is only 512, we can form some recall tokens automatically for different parts of the conversation</a:t>
            </a:r>
          </a:p>
          <a:p>
            <a:r>
              <a:rPr lang="en-SG" dirty="0"/>
              <a:t>The recall doesn’t have to include semantics, </a:t>
            </a:r>
            <a:r>
              <a:rPr lang="en-SG" dirty="0" err="1"/>
              <a:t>kinda</a:t>
            </a:r>
            <a:r>
              <a:rPr lang="en-SG" dirty="0"/>
              <a:t> a summarization task?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C080-249B-42BB-934C-FCFA5886FFE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05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Don’t think of conversations as a single document, rather form some categories internally for different sections of the conversation.</a:t>
            </a:r>
          </a:p>
          <a:p>
            <a:r>
              <a:rPr lang="en-SG" dirty="0"/>
              <a:t>Since our input token length is only 512, we can form some recall tokens automatically for different parts of the conversation</a:t>
            </a:r>
          </a:p>
          <a:p>
            <a:r>
              <a:rPr lang="en-SG" dirty="0"/>
              <a:t>The recall doesn’t have to include semantics, </a:t>
            </a:r>
            <a:r>
              <a:rPr lang="en-SG" dirty="0" err="1"/>
              <a:t>kinda</a:t>
            </a:r>
            <a:r>
              <a:rPr lang="en-SG" dirty="0"/>
              <a:t> a summarization task?</a:t>
            </a:r>
          </a:p>
          <a:p>
            <a:r>
              <a:rPr lang="en-SG" dirty="0"/>
              <a:t>Huh actually the document is </a:t>
            </a:r>
            <a:r>
              <a:rPr lang="en-SG" dirty="0" err="1"/>
              <a:t>kinda</a:t>
            </a:r>
            <a:r>
              <a:rPr lang="en-SG" dirty="0"/>
              <a:t> an entity/topic by the looks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C080-249B-42BB-934C-FCFA5886FFE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11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Don’t think of conversations as a single document, rather form some categories internally for different sections of the conversation.</a:t>
            </a:r>
          </a:p>
          <a:p>
            <a:r>
              <a:rPr lang="en-SG" dirty="0"/>
              <a:t>Since our input token length is only 512, we can form some recall tokens automatically for different parts of the conversation</a:t>
            </a:r>
          </a:p>
          <a:p>
            <a:r>
              <a:rPr lang="en-SG" dirty="0"/>
              <a:t>The recall doesn’t have to include semantics, </a:t>
            </a:r>
            <a:r>
              <a:rPr lang="en-SG" dirty="0" err="1"/>
              <a:t>kinda</a:t>
            </a:r>
            <a:r>
              <a:rPr lang="en-SG" dirty="0"/>
              <a:t> a summarization task?</a:t>
            </a:r>
          </a:p>
          <a:p>
            <a:r>
              <a:rPr lang="en-SG" dirty="0"/>
              <a:t>Huh actually the document is </a:t>
            </a:r>
            <a:r>
              <a:rPr lang="en-SG" dirty="0" err="1"/>
              <a:t>kinda</a:t>
            </a:r>
            <a:r>
              <a:rPr lang="en-SG" dirty="0"/>
              <a:t> an entity by the looks of it</a:t>
            </a:r>
          </a:p>
          <a:p>
            <a:r>
              <a:rPr lang="en-SG" dirty="0"/>
              <a:t>Maybe in order to treat it as an entity, we can have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3C080-249B-42BB-934C-FCFA5886FFE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80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293-897A-179B-B9CD-0B46ADFF9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D29BD-71C5-388E-7CB0-6A36225A9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99E1-D7A0-EC6A-A307-457870C6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1EC32-1F44-7E3D-B2DA-2EDA06B7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937D-390A-5F68-C7FE-07D8EB2A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5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F4CB-C779-3FE2-5D0C-CF1CE593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93CB0-F3D4-F715-6AF3-8A66CB699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B502-923E-B780-992D-C9327C45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EDAC-69F0-5086-6347-B160CD29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91E9B-6BD4-FAA1-CA48-B1C3F77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52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8FBF0-D7C3-11BB-3CBC-07F0CA061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17892-1C4D-DF27-FD87-8497A97D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FEA8D-DD05-1571-E53B-DE85338F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A878-5A7E-CCB7-07A9-E0DD35BA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18DE-872A-E1E2-2C52-F42C3FDB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69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485A-D49E-3884-7F10-2015E135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1ECD-E27A-8064-8950-A2B89B2E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9612-1053-4104-F1DE-E7991F89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D7FD-8F55-5A59-096F-C015ABEA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1D32-BF52-933C-F96B-3A63CDB3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442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8A94-C793-CFA2-4E5B-404F0686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A4CA1-366D-611C-1AC9-CFDF24B8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EEA8-4168-56D5-0653-54D7B0FE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39646-704B-4E7F-C1C9-0D7EB397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873B-F54E-BC28-98AA-AD83A0F8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9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59A7-E206-64C9-3683-8509884E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CB36-143D-18C3-A803-701B76616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701E-E812-A08C-3CDF-E29F8FE6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2D7B3-A546-AC2F-7138-F258F4F3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A16D-0A25-78EA-EF01-A5FB558E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B1852-4B45-D003-4026-ECF743A9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24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AB2-4054-E1BA-E245-C9E41F18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5AAE6-ED7F-62F5-466F-D838D476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E924D-7D93-D3E3-8E25-C9DFA7E1C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91F9A-B96F-DAE0-24C5-8486DF6F3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25CC2-B6B2-B48D-7C69-5EBB19EA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18555-6577-443F-ACA6-62DB48A3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0B18E-BB76-92F5-0DAA-6C449BDE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9EEA2-9AF1-7ABB-A2D9-92D35699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826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8961-C0FD-1A5F-D19E-C4209DF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7366E-C29B-C6C4-B7C7-3C059E37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A9C10-246F-D9B1-43FA-47814C77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E75DE-A45F-DE59-5443-6E24F62B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9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F81363-7207-43CD-8B38-31E878CE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740E0-14F3-5F7A-CFA4-58AA19EE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31A31-891C-7ADC-47C1-73BFAB5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68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917C-5826-B1D5-125A-6A60804F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6C7B-AD99-1175-7223-0B59D14D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4F0C1-22DF-F2C6-8044-80F69DA98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E80D4-7531-6C9F-D221-2444BC16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2E43-51DE-0D61-BCAD-6DD6E348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32A61-D973-E962-668B-A23F8E2B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8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B232-73CA-62FE-64E5-D26B85C4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AF7E-8F0A-0922-3E44-6E7F32319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4CE5-6209-D2B5-AFD8-F7306E4E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3A13F-3212-5581-9A8A-6C8AB713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33198-A2D5-2B41-51AE-8066BE0A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DDD20-B313-E65D-DDBD-9F1FD2ED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43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A8353-6446-01ED-5EC9-77BDD6DF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D1C2-9EBA-946D-5206-EF577C00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3F62-19AB-010A-81AD-53AD15811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58E3-A20A-4168-AF75-00AA948EEEB3}" type="datetimeFigureOut">
              <a:rPr lang="en-SG" smtClean="0"/>
              <a:t>31/12/2023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38DB-E424-558F-21BE-CE699D37A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76BE-9F23-1E1A-A8B6-550D8E0CD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CE63-2ABB-47BC-8BE3-C166CAC903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86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19ED6C-CB36-26DE-C52D-9DC08EBCAC28}"/>
              </a:ext>
            </a:extLst>
          </p:cNvPr>
          <p:cNvSpPr/>
          <p:nvPr/>
        </p:nvSpPr>
        <p:spPr>
          <a:xfrm>
            <a:off x="292099" y="5239433"/>
            <a:ext cx="1184469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Mention Embeddings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0246F-F1BD-63DE-858A-BC2C158B6065}"/>
              </a:ext>
            </a:extLst>
          </p:cNvPr>
          <p:cNvSpPr/>
          <p:nvPr/>
        </p:nvSpPr>
        <p:spPr>
          <a:xfrm>
            <a:off x="292098" y="6076819"/>
            <a:ext cx="1184468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Graph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33D74-EB98-438A-900A-C9CBAF620D66}"/>
              </a:ext>
            </a:extLst>
          </p:cNvPr>
          <p:cNvSpPr/>
          <p:nvPr/>
        </p:nvSpPr>
        <p:spPr>
          <a:xfrm>
            <a:off x="292098" y="356466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Input Mask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D4FD-C5FF-92B0-BAF2-47EECB62C8C6}"/>
              </a:ext>
            </a:extLst>
          </p:cNvPr>
          <p:cNvSpPr/>
          <p:nvPr/>
        </p:nvSpPr>
        <p:spPr>
          <a:xfrm>
            <a:off x="292099" y="188989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Segment Embeddings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E7D60-9C3B-069C-7448-908197F55A2F}"/>
              </a:ext>
            </a:extLst>
          </p:cNvPr>
          <p:cNvSpPr/>
          <p:nvPr/>
        </p:nvSpPr>
        <p:spPr>
          <a:xfrm>
            <a:off x="292098" y="21512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Input 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C4EC5-CE7D-7390-B726-F34F63C9A0D3}"/>
              </a:ext>
            </a:extLst>
          </p:cNvPr>
          <p:cNvSpPr/>
          <p:nvPr/>
        </p:nvSpPr>
        <p:spPr>
          <a:xfrm>
            <a:off x="292098" y="2727278"/>
            <a:ext cx="1184469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Speaker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6B5E8-A330-0F64-C241-22F3FD395D99}"/>
              </a:ext>
            </a:extLst>
          </p:cNvPr>
          <p:cNvSpPr txBox="1"/>
          <p:nvPr/>
        </p:nvSpPr>
        <p:spPr>
          <a:xfrm>
            <a:off x="5965627" y="-2789481"/>
            <a:ext cx="7023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input_ids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attention_mask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token_type_ids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position_ids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speaker_ids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head_mask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SG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SG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SG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AD2BA4-AC73-FA30-A70A-8C53869A9D73}"/>
              </a:ext>
            </a:extLst>
          </p:cNvPr>
          <p:cNvSpPr/>
          <p:nvPr/>
        </p:nvSpPr>
        <p:spPr>
          <a:xfrm>
            <a:off x="292099" y="1052508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Position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6D6A4-B2FF-999B-7874-47B9667B69B7}"/>
              </a:ext>
            </a:extLst>
          </p:cNvPr>
          <p:cNvSpPr/>
          <p:nvPr/>
        </p:nvSpPr>
        <p:spPr>
          <a:xfrm>
            <a:off x="1204424" y="6654800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Speaker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ED6A5-9539-6459-A6B1-CDBE5978595C}"/>
              </a:ext>
            </a:extLst>
          </p:cNvPr>
          <p:cNvSpPr/>
          <p:nvPr/>
        </p:nvSpPr>
        <p:spPr>
          <a:xfrm>
            <a:off x="1855493" y="614529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Entity Node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2E06F0-5E5A-C5A9-D878-6E15731A5832}"/>
              </a:ext>
            </a:extLst>
          </p:cNvPr>
          <p:cNvSpPr/>
          <p:nvPr/>
        </p:nvSpPr>
        <p:spPr>
          <a:xfrm>
            <a:off x="1855493" y="5109855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Document 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2B5D9D-1F62-7412-5BB0-B11BD270E138}"/>
              </a:ext>
            </a:extLst>
          </p:cNvPr>
          <p:cNvSpPr/>
          <p:nvPr/>
        </p:nvSpPr>
        <p:spPr>
          <a:xfrm>
            <a:off x="1855493" y="5637293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Turn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AF7C2-E6E8-384A-AF7B-B4B6BC6DC05C}"/>
              </a:ext>
            </a:extLst>
          </p:cNvPr>
          <p:cNvSpPr/>
          <p:nvPr/>
        </p:nvSpPr>
        <p:spPr>
          <a:xfrm>
            <a:off x="2563715" y="6654800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306ED3-32E6-0685-BA99-17061A68517E}"/>
              </a:ext>
            </a:extLst>
          </p:cNvPr>
          <p:cNvSpPr/>
          <p:nvPr/>
        </p:nvSpPr>
        <p:spPr>
          <a:xfrm>
            <a:off x="1911349" y="215123"/>
            <a:ext cx="1333501" cy="2918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BERT</a:t>
            </a:r>
          </a:p>
          <a:p>
            <a:pPr algn="ctr"/>
            <a:r>
              <a:rPr lang="en-SG" dirty="0"/>
              <a:t>Embeddings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305102-A456-9EFD-2FDD-D0BF53BEE390}"/>
              </a:ext>
            </a:extLst>
          </p:cNvPr>
          <p:cNvSpPr/>
          <p:nvPr/>
        </p:nvSpPr>
        <p:spPr>
          <a:xfrm>
            <a:off x="3594099" y="215122"/>
            <a:ext cx="1015999" cy="3755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BERT</a:t>
            </a:r>
          </a:p>
          <a:p>
            <a:pPr algn="ctr"/>
            <a:r>
              <a:rPr lang="en-SG" dirty="0"/>
              <a:t>Encoder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B7EC73-D0F2-88FB-85F0-56CE39292B9C}"/>
              </a:ext>
            </a:extLst>
          </p:cNvPr>
          <p:cNvSpPr/>
          <p:nvPr/>
        </p:nvSpPr>
        <p:spPr>
          <a:xfrm>
            <a:off x="292097" y="4402048"/>
            <a:ext cx="1184469" cy="406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Turn Mask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ADF3DF-E015-1E29-8DA8-422EF64AA4B7}"/>
              </a:ext>
            </a:extLst>
          </p:cNvPr>
          <p:cNvSpPr/>
          <p:nvPr/>
        </p:nvSpPr>
        <p:spPr>
          <a:xfrm>
            <a:off x="5054599" y="215122"/>
            <a:ext cx="1104901" cy="45892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Turn Attention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9BAC2B-5142-482C-E2B7-1129DD7ACB2D}"/>
              </a:ext>
            </a:extLst>
          </p:cNvPr>
          <p:cNvSpPr/>
          <p:nvPr/>
        </p:nvSpPr>
        <p:spPr>
          <a:xfrm>
            <a:off x="6437192" y="215122"/>
            <a:ext cx="1176458" cy="6268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Relational GCN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301892-B9FA-89F6-94E5-D470CF4CE496}"/>
              </a:ext>
            </a:extLst>
          </p:cNvPr>
          <p:cNvSpPr/>
          <p:nvPr/>
        </p:nvSpPr>
        <p:spPr>
          <a:xfrm>
            <a:off x="7894301" y="223662"/>
            <a:ext cx="1176458" cy="6235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Classifier 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C417B0-3C5D-E31F-A481-50228836E893}"/>
              </a:ext>
            </a:extLst>
          </p:cNvPr>
          <p:cNvSpPr txBox="1"/>
          <p:nvPr/>
        </p:nvSpPr>
        <p:spPr>
          <a:xfrm>
            <a:off x="292097" y="-1350403"/>
            <a:ext cx="5321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Speaker_1: Howdy! I’m Flowey, Flowey the Flower!</a:t>
            </a:r>
          </a:p>
          <a:p>
            <a:r>
              <a:rPr lang="en-SG" dirty="0">
                <a:solidFill>
                  <a:schemeClr val="bg1"/>
                </a:solidFill>
              </a:rPr>
              <a:t>Speaker_2: Hello Flowey!</a:t>
            </a:r>
          </a:p>
          <a:p>
            <a:r>
              <a:rPr lang="en-SG" dirty="0">
                <a:solidFill>
                  <a:schemeClr val="bg1"/>
                </a:solidFill>
              </a:rPr>
              <a:t>Speaker_1: You’re new to the underground, </a:t>
            </a:r>
            <a:r>
              <a:rPr lang="en-SG" dirty="0" err="1">
                <a:solidFill>
                  <a:schemeClr val="bg1"/>
                </a:solidFill>
              </a:rPr>
              <a:t>aren’tcha</a:t>
            </a:r>
            <a:r>
              <a:rPr lang="en-SG" dirty="0">
                <a:solidFill>
                  <a:schemeClr val="bg1"/>
                </a:solidFill>
              </a:rPr>
              <a:t>?</a:t>
            </a:r>
          </a:p>
          <a:p>
            <a:r>
              <a:rPr lang="en-SG" dirty="0">
                <a:solidFill>
                  <a:schemeClr val="bg1"/>
                </a:solidFill>
              </a:rPr>
              <a:t>Speaker_3: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80FD98-77C1-34CF-FECE-84AD177699E9}"/>
              </a:ext>
            </a:extLst>
          </p:cNvPr>
          <p:cNvSpPr/>
          <p:nvPr/>
        </p:nvSpPr>
        <p:spPr>
          <a:xfrm>
            <a:off x="3155949" y="5910212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Entity-Turn 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3FB53C-DB16-6587-34BE-B5E4E91C3F75}"/>
              </a:ext>
            </a:extLst>
          </p:cNvPr>
          <p:cNvSpPr/>
          <p:nvPr/>
        </p:nvSpPr>
        <p:spPr>
          <a:xfrm>
            <a:off x="3155948" y="5368824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Document-Turn 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0D347A-2F33-CFC9-02DC-07EB2B43F755}"/>
              </a:ext>
            </a:extLst>
          </p:cNvPr>
          <p:cNvSpPr/>
          <p:nvPr/>
        </p:nvSpPr>
        <p:spPr>
          <a:xfrm>
            <a:off x="4422580" y="5616605"/>
            <a:ext cx="1184469" cy="406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Turn-Speaker Edge</a:t>
            </a:r>
          </a:p>
        </p:txBody>
      </p:sp>
    </p:spTree>
    <p:extLst>
      <p:ext uri="{BB962C8B-B14F-4D97-AF65-F5344CB8AC3E}">
        <p14:creationId xmlns:p14="http://schemas.microsoft.com/office/powerpoint/2010/main" val="357885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4E393D3-C85A-BCA6-CD9E-949BBE57DB89}"/>
              </a:ext>
            </a:extLst>
          </p:cNvPr>
          <p:cNvSpPr/>
          <p:nvPr/>
        </p:nvSpPr>
        <p:spPr>
          <a:xfrm>
            <a:off x="4565650" y="266700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6642100" y="215265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8" idx="5"/>
          </p:cNvCxnSpPr>
          <p:nvPr/>
        </p:nvCxnSpPr>
        <p:spPr>
          <a:xfrm flipH="1" flipV="1">
            <a:off x="5075136" y="797866"/>
            <a:ext cx="1654378" cy="1445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556000" cy="844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299F2F-6D62-B647-8A2C-A86D81EAD193}"/>
              </a:ext>
            </a:extLst>
          </p:cNvPr>
          <p:cNvSpPr/>
          <p:nvPr/>
        </p:nvSpPr>
        <p:spPr>
          <a:xfrm>
            <a:off x="4718050" y="419100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13970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6642100" y="215265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307036" y="358433"/>
            <a:ext cx="422478" cy="18853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556000" cy="844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46F700-4511-F48D-8CA2-40B20EB491ED}"/>
              </a:ext>
            </a:extLst>
          </p:cNvPr>
          <p:cNvSpPr/>
          <p:nvPr/>
        </p:nvSpPr>
        <p:spPr>
          <a:xfrm>
            <a:off x="4364183" y="320675"/>
            <a:ext cx="107216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647086-C26E-DD28-8291-2ACC5A17CA06}"/>
              </a:ext>
            </a:extLst>
          </p:cNvPr>
          <p:cNvSpPr/>
          <p:nvPr/>
        </p:nvSpPr>
        <p:spPr>
          <a:xfrm>
            <a:off x="5797550" y="-172733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5CC0-1D22-9EEA-4966-D393DEFDA72E}"/>
              </a:ext>
            </a:extLst>
          </p:cNvPr>
          <p:cNvSpPr/>
          <p:nvPr/>
        </p:nvSpPr>
        <p:spPr>
          <a:xfrm>
            <a:off x="9193314" y="1179218"/>
            <a:ext cx="1698856" cy="10645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Topic Modelling Task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DE0ABA-FDFF-675E-1D40-FB21A8AF1682}"/>
              </a:ext>
            </a:extLst>
          </p:cNvPr>
          <p:cNvCxnSpPr>
            <a:cxnSpLocks/>
            <a:stCxn id="2" idx="6"/>
            <a:endCxn id="3" idx="3"/>
          </p:cNvCxnSpPr>
          <p:nvPr/>
        </p:nvCxnSpPr>
        <p:spPr>
          <a:xfrm flipV="1">
            <a:off x="5436343" y="358433"/>
            <a:ext cx="448621" cy="273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B161F-1396-4EF4-5AD1-5DD464DD3D5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339124" y="851841"/>
            <a:ext cx="1182073" cy="245427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1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7055837" y="27940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307036" y="358433"/>
            <a:ext cx="836215" cy="25267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969737" cy="148590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46F700-4511-F48D-8CA2-40B20EB491ED}"/>
              </a:ext>
            </a:extLst>
          </p:cNvPr>
          <p:cNvSpPr/>
          <p:nvPr/>
        </p:nvSpPr>
        <p:spPr>
          <a:xfrm>
            <a:off x="4364183" y="320675"/>
            <a:ext cx="107216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647086-C26E-DD28-8291-2ACC5A17CA06}"/>
              </a:ext>
            </a:extLst>
          </p:cNvPr>
          <p:cNvSpPr/>
          <p:nvPr/>
        </p:nvSpPr>
        <p:spPr>
          <a:xfrm>
            <a:off x="5797550" y="-172733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5CC0-1D22-9EEA-4966-D393DEFDA72E}"/>
              </a:ext>
            </a:extLst>
          </p:cNvPr>
          <p:cNvSpPr/>
          <p:nvPr/>
        </p:nvSpPr>
        <p:spPr>
          <a:xfrm>
            <a:off x="9193314" y="1179218"/>
            <a:ext cx="1698856" cy="10645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Topic Modelling Task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DE0ABA-FDFF-675E-1D40-FB21A8AF1682}"/>
              </a:ext>
            </a:extLst>
          </p:cNvPr>
          <p:cNvCxnSpPr>
            <a:cxnSpLocks/>
            <a:stCxn id="2" idx="6"/>
            <a:endCxn id="3" idx="3"/>
          </p:cNvCxnSpPr>
          <p:nvPr/>
        </p:nvCxnSpPr>
        <p:spPr>
          <a:xfrm flipV="1">
            <a:off x="5436343" y="358433"/>
            <a:ext cx="448621" cy="2733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B161F-1396-4EF4-5AD1-5DD464DD3D5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339124" y="851841"/>
            <a:ext cx="1182073" cy="245427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87C667-B5E3-BC02-A030-AB9DBA2FB478}"/>
              </a:ext>
            </a:extLst>
          </p:cNvPr>
          <p:cNvSpPr/>
          <p:nvPr/>
        </p:nvSpPr>
        <p:spPr>
          <a:xfrm>
            <a:off x="7901873" y="130433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CA8B99-F077-CCB9-37A8-3732D3A1E2C3}"/>
              </a:ext>
            </a:extLst>
          </p:cNvPr>
          <p:cNvCxnSpPr>
            <a:cxnSpLocks/>
            <a:stCxn id="8" idx="2"/>
            <a:endCxn id="2" idx="5"/>
          </p:cNvCxnSpPr>
          <p:nvPr/>
        </p:nvCxnSpPr>
        <p:spPr>
          <a:xfrm flipH="1" flipV="1">
            <a:off x="5279329" y="851841"/>
            <a:ext cx="2622544" cy="76363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532258" y="2186546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39" idx="0"/>
          </p:cNvCxnSpPr>
          <p:nvPr/>
        </p:nvCxnSpPr>
        <p:spPr>
          <a:xfrm>
            <a:off x="2787650" y="1930400"/>
            <a:ext cx="211036" cy="108408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  <a:endCxn id="2" idx="4"/>
          </p:cNvCxnSpPr>
          <p:nvPr/>
        </p:nvCxnSpPr>
        <p:spPr>
          <a:xfrm flipV="1">
            <a:off x="4830708" y="942975"/>
            <a:ext cx="69555" cy="1243571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5131835" y="323449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39" idx="6"/>
          </p:cNvCxnSpPr>
          <p:nvPr/>
        </p:nvCxnSpPr>
        <p:spPr>
          <a:xfrm flipH="1">
            <a:off x="3534766" y="2717712"/>
            <a:ext cx="1084906" cy="607918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7055837" y="27940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3" idx="5"/>
          </p:cNvCxnSpPr>
          <p:nvPr/>
        </p:nvCxnSpPr>
        <p:spPr>
          <a:xfrm flipH="1" flipV="1">
            <a:off x="6637236" y="586258"/>
            <a:ext cx="506015" cy="22988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969737" cy="148590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46F700-4511-F48D-8CA2-40B20EB491ED}"/>
              </a:ext>
            </a:extLst>
          </p:cNvPr>
          <p:cNvSpPr/>
          <p:nvPr/>
        </p:nvSpPr>
        <p:spPr>
          <a:xfrm>
            <a:off x="4364183" y="320675"/>
            <a:ext cx="107216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recall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647086-C26E-DD28-8291-2ACC5A17CA06}"/>
              </a:ext>
            </a:extLst>
          </p:cNvPr>
          <p:cNvSpPr/>
          <p:nvPr/>
        </p:nvSpPr>
        <p:spPr>
          <a:xfrm>
            <a:off x="6127750" y="55092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5CC0-1D22-9EEA-4966-D393DEFDA72E}"/>
              </a:ext>
            </a:extLst>
          </p:cNvPr>
          <p:cNvSpPr/>
          <p:nvPr/>
        </p:nvSpPr>
        <p:spPr>
          <a:xfrm>
            <a:off x="9193314" y="1179218"/>
            <a:ext cx="1698856" cy="10645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Topic Modelling Task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DE0ABA-FDFF-675E-1D40-FB21A8AF1682}"/>
              </a:ext>
            </a:extLst>
          </p:cNvPr>
          <p:cNvCxnSpPr>
            <a:cxnSpLocks/>
            <a:stCxn id="2" idx="6"/>
            <a:endCxn id="3" idx="3"/>
          </p:cNvCxnSpPr>
          <p:nvPr/>
        </p:nvCxnSpPr>
        <p:spPr>
          <a:xfrm flipV="1">
            <a:off x="5436343" y="586258"/>
            <a:ext cx="778821" cy="455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B161F-1396-4EF4-5AD1-5DD464DD3D55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3843979" y="851841"/>
            <a:ext cx="677218" cy="1801775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E87C667-B5E3-BC02-A030-AB9DBA2FB478}"/>
              </a:ext>
            </a:extLst>
          </p:cNvPr>
          <p:cNvSpPr/>
          <p:nvPr/>
        </p:nvSpPr>
        <p:spPr>
          <a:xfrm>
            <a:off x="7901873" y="130433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CA8B99-F077-CCB9-37A8-3732D3A1E2C3}"/>
              </a:ext>
            </a:extLst>
          </p:cNvPr>
          <p:cNvCxnSpPr>
            <a:cxnSpLocks/>
            <a:stCxn id="8" idx="2"/>
            <a:endCxn id="2" idx="5"/>
          </p:cNvCxnSpPr>
          <p:nvPr/>
        </p:nvCxnSpPr>
        <p:spPr>
          <a:xfrm flipH="1" flipV="1">
            <a:off x="5279329" y="851841"/>
            <a:ext cx="2622544" cy="763639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A65AFE-8A75-BE0C-1DF0-BC43712823F5}"/>
              </a:ext>
            </a:extLst>
          </p:cNvPr>
          <p:cNvCxnSpPr>
            <a:cxnSpLocks/>
            <a:stCxn id="8" idx="3"/>
            <a:endCxn id="18" idx="6"/>
          </p:cNvCxnSpPr>
          <p:nvPr/>
        </p:nvCxnSpPr>
        <p:spPr>
          <a:xfrm flipH="1">
            <a:off x="5728735" y="1835496"/>
            <a:ext cx="2260552" cy="171015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06AAE00-DA21-A7DE-A0F5-FCE1F9924114}"/>
              </a:ext>
            </a:extLst>
          </p:cNvPr>
          <p:cNvSpPr/>
          <p:nvPr/>
        </p:nvSpPr>
        <p:spPr>
          <a:xfrm>
            <a:off x="2462606" y="3014480"/>
            <a:ext cx="107216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recall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4A57DF-CF5A-B68A-7BAC-BD103A5C2907}"/>
              </a:ext>
            </a:extLst>
          </p:cNvPr>
          <p:cNvCxnSpPr>
            <a:cxnSpLocks/>
            <a:stCxn id="18" idx="2"/>
            <a:endCxn id="39" idx="5"/>
          </p:cNvCxnSpPr>
          <p:nvPr/>
        </p:nvCxnSpPr>
        <p:spPr>
          <a:xfrm flipH="1">
            <a:off x="3377752" y="3545646"/>
            <a:ext cx="1754083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2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4E393D3-C85A-BCA6-CD9E-949BBE57DB89}"/>
              </a:ext>
            </a:extLst>
          </p:cNvPr>
          <p:cNvSpPr/>
          <p:nvPr/>
        </p:nvSpPr>
        <p:spPr>
          <a:xfrm>
            <a:off x="4565650" y="266700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6642100" y="215265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  <a:endCxn id="8" idx="5"/>
          </p:cNvCxnSpPr>
          <p:nvPr/>
        </p:nvCxnSpPr>
        <p:spPr>
          <a:xfrm flipH="1" flipV="1">
            <a:off x="5075136" y="797866"/>
            <a:ext cx="1654378" cy="1445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556000" cy="844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1B5D8C-DB10-41B6-89EE-5F51349E4217}"/>
              </a:ext>
            </a:extLst>
          </p:cNvPr>
          <p:cNvSpPr/>
          <p:nvPr/>
        </p:nvSpPr>
        <p:spPr>
          <a:xfrm>
            <a:off x="6327545" y="240359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2137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A86D2F-FD22-BE82-4ACF-983296DF32BA}"/>
              </a:ext>
            </a:extLst>
          </p:cNvPr>
          <p:cNvSpPr/>
          <p:nvPr/>
        </p:nvSpPr>
        <p:spPr>
          <a:xfrm>
            <a:off x="2489200" y="13081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4F462E-2901-A707-296D-F352489718F6}"/>
              </a:ext>
            </a:extLst>
          </p:cNvPr>
          <p:cNvSpPr/>
          <p:nvPr/>
        </p:nvSpPr>
        <p:spPr>
          <a:xfrm>
            <a:off x="4864100" y="246380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0250EC-8A46-D1BD-8E07-8B3060AD94D6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787650" y="1930400"/>
            <a:ext cx="459429" cy="128681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5C748-8F1C-4108-9101-82740369FC7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998686" y="577850"/>
            <a:ext cx="1566964" cy="8213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C13617-566F-B56D-09AD-DCBE1576E79F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864100" y="889000"/>
            <a:ext cx="298450" cy="1574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1AFEB50-A149-0250-A38F-021DB6D06109}"/>
              </a:ext>
            </a:extLst>
          </p:cNvPr>
          <p:cNvSpPr/>
          <p:nvPr/>
        </p:nvSpPr>
        <p:spPr>
          <a:xfrm>
            <a:off x="2948629" y="3217216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507A9A-D944-CE9B-6DA1-67CA6D8BA694}"/>
              </a:ext>
            </a:extLst>
          </p:cNvPr>
          <p:cNvCxnSpPr>
            <a:cxnSpLocks/>
            <a:stCxn id="5" idx="3"/>
            <a:endCxn id="18" idx="7"/>
          </p:cNvCxnSpPr>
          <p:nvPr/>
        </p:nvCxnSpPr>
        <p:spPr>
          <a:xfrm flipH="1">
            <a:off x="3458115" y="2994966"/>
            <a:ext cx="1493399" cy="31338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1170EB9-B124-7758-FBB2-8CC4FCB67914}"/>
              </a:ext>
            </a:extLst>
          </p:cNvPr>
          <p:cNvSpPr/>
          <p:nvPr/>
        </p:nvSpPr>
        <p:spPr>
          <a:xfrm>
            <a:off x="6642100" y="215265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26FCBC-5B63-9200-80EB-384E59F4EBD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075136" y="797866"/>
            <a:ext cx="1654378" cy="14459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AE9EC-59C9-F807-314E-561BD7A23ECF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3086100" y="1619250"/>
            <a:ext cx="3556000" cy="84455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D4EF268-E5CB-058C-A28B-6C8011A6FEE7}"/>
              </a:ext>
            </a:extLst>
          </p:cNvPr>
          <p:cNvSpPr txBox="1"/>
          <p:nvPr/>
        </p:nvSpPr>
        <p:spPr>
          <a:xfrm>
            <a:off x="520700" y="889000"/>
            <a:ext cx="149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E1: Flowey</a:t>
            </a:r>
          </a:p>
          <a:p>
            <a:r>
              <a:rPr lang="en-SG" dirty="0">
                <a:solidFill>
                  <a:schemeClr val="bg1"/>
                </a:solidFill>
              </a:rPr>
              <a:t>E2: speaker_2</a:t>
            </a:r>
          </a:p>
          <a:p>
            <a:r>
              <a:rPr lang="en-SG" dirty="0" err="1">
                <a:solidFill>
                  <a:schemeClr val="bg1"/>
                </a:solidFill>
              </a:rPr>
              <a:t>aquaintance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F5635-54E6-1402-4FE9-7296F696B8B5}"/>
              </a:ext>
            </a:extLst>
          </p:cNvPr>
          <p:cNvSpPr/>
          <p:nvPr/>
        </p:nvSpPr>
        <p:spPr>
          <a:xfrm>
            <a:off x="10757890" y="366242"/>
            <a:ext cx="596900" cy="6223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B2F1C-B1BC-17E5-09E0-69CFBD534BAA}"/>
              </a:ext>
            </a:extLst>
          </p:cNvPr>
          <p:cNvSpPr txBox="1"/>
          <p:nvPr/>
        </p:nvSpPr>
        <p:spPr>
          <a:xfrm>
            <a:off x="488728" y="4195116"/>
            <a:ext cx="2285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speaker_1 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6838B-2900-694E-3B2B-99213BF11E35}"/>
              </a:ext>
            </a:extLst>
          </p:cNvPr>
          <p:cNvSpPr txBox="1"/>
          <p:nvPr/>
        </p:nvSpPr>
        <p:spPr>
          <a:xfrm>
            <a:off x="2853934" y="4180866"/>
            <a:ext cx="2347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speaker_2_perspective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2D664A-6993-E71D-7B72-350707C55207}"/>
              </a:ext>
            </a:extLst>
          </p:cNvPr>
          <p:cNvSpPr txBox="1"/>
          <p:nvPr/>
        </p:nvSpPr>
        <p:spPr>
          <a:xfrm>
            <a:off x="5241695" y="4180866"/>
            <a:ext cx="132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Cameraman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47C29F-04BD-F5E9-9D03-3F64880448F6}"/>
              </a:ext>
            </a:extLst>
          </p:cNvPr>
          <p:cNvSpPr txBox="1"/>
          <p:nvPr/>
        </p:nvSpPr>
        <p:spPr>
          <a:xfrm>
            <a:off x="7146695" y="4129734"/>
            <a:ext cx="1445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Ground Truth</a:t>
            </a:r>
          </a:p>
          <a:p>
            <a:r>
              <a:rPr lang="en-SG" dirty="0">
                <a:solidFill>
                  <a:schemeClr val="bg1"/>
                </a:solidFill>
              </a:rPr>
              <a:t>Turn 1</a:t>
            </a:r>
          </a:p>
          <a:p>
            <a:r>
              <a:rPr lang="en-SG" dirty="0">
                <a:solidFill>
                  <a:schemeClr val="bg1"/>
                </a:solidFill>
              </a:rPr>
              <a:t>Turn 2</a:t>
            </a:r>
          </a:p>
          <a:p>
            <a:r>
              <a:rPr lang="en-SG" dirty="0">
                <a:solidFill>
                  <a:schemeClr val="bg1"/>
                </a:solidFill>
              </a:rPr>
              <a:t>Turn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46F700-4511-F48D-8CA2-40B20EB491ED}"/>
              </a:ext>
            </a:extLst>
          </p:cNvPr>
          <p:cNvSpPr/>
          <p:nvPr/>
        </p:nvSpPr>
        <p:spPr>
          <a:xfrm>
            <a:off x="7995640" y="1501180"/>
            <a:ext cx="596900" cy="622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1647086-C26E-DD28-8291-2ACC5A17CA06}"/>
              </a:ext>
            </a:extLst>
          </p:cNvPr>
          <p:cNvSpPr/>
          <p:nvPr/>
        </p:nvSpPr>
        <p:spPr>
          <a:xfrm>
            <a:off x="4565650" y="266700"/>
            <a:ext cx="596900" cy="6223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055CC0-1D22-9EEA-4966-D393DEFDA72E}"/>
              </a:ext>
            </a:extLst>
          </p:cNvPr>
          <p:cNvSpPr/>
          <p:nvPr/>
        </p:nvSpPr>
        <p:spPr>
          <a:xfrm>
            <a:off x="5411936" y="-243534"/>
            <a:ext cx="1698856" cy="10645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Topic Modelling Task here</a:t>
            </a:r>
          </a:p>
        </p:txBody>
      </p:sp>
    </p:spTree>
    <p:extLst>
      <p:ext uri="{BB962C8B-B14F-4D97-AF65-F5344CB8AC3E}">
        <p14:creationId xmlns:p14="http://schemas.microsoft.com/office/powerpoint/2010/main" val="31042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671</Words>
  <Application>Microsoft Office PowerPoint</Application>
  <PresentationFormat>Widescreen</PresentationFormat>
  <Paragraphs>194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THEOPHILUS LEE KHONG YOON</dc:creator>
  <cp:lastModifiedBy>THEOPHILUS LEE KHONG YOON</cp:lastModifiedBy>
  <cp:revision>11</cp:revision>
  <dcterms:created xsi:type="dcterms:W3CDTF">2023-12-31T14:51:40Z</dcterms:created>
  <dcterms:modified xsi:type="dcterms:W3CDTF">2024-01-01T23:17:13Z</dcterms:modified>
</cp:coreProperties>
</file>