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58" r:id="rId7"/>
    <p:sldId id="275" r:id="rId8"/>
    <p:sldId id="262" r:id="rId9"/>
    <p:sldId id="277" r:id="rId10"/>
    <p:sldId id="272" r:id="rId11"/>
    <p:sldId id="273" r:id="rId12"/>
    <p:sldId id="287" r:id="rId13"/>
    <p:sldId id="274" r:id="rId14"/>
    <p:sldId id="276" r:id="rId15"/>
    <p:sldId id="278" r:id="rId16"/>
    <p:sldId id="279" r:id="rId17"/>
    <p:sldId id="288" r:id="rId18"/>
    <p:sldId id="289" r:id="rId19"/>
    <p:sldId id="280" r:id="rId20"/>
    <p:sldId id="281" r:id="rId21"/>
    <p:sldId id="290" r:id="rId22"/>
    <p:sldId id="291" r:id="rId23"/>
    <p:sldId id="292" r:id="rId24"/>
    <p:sldId id="282" r:id="rId25"/>
    <p:sldId id="293" r:id="rId26"/>
    <p:sldId id="294" r:id="rId27"/>
    <p:sldId id="283" r:id="rId28"/>
    <p:sldId id="295" r:id="rId29"/>
    <p:sldId id="297" r:id="rId30"/>
    <p:sldId id="284" r:id="rId31"/>
    <p:sldId id="296" r:id="rId32"/>
    <p:sldId id="286" r:id="rId33"/>
    <p:sldId id="266"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15275-8D18-4BC6-8F83-E71CAA50EB35}" v="33" dt="2022-11-30T20:23:17.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Intro To Tableau</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Intro To Tableau</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Intro To Tableau</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Intro To Tableau</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Intro To Tableau</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Intro To Tableau</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Intro To Tableau</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Intro To Tableau</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Intro To Tableau</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Intro To Tableau</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Intro To Tableau</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Intro To Tableau</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Intro To Tableau</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Intro To Tableau</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atahub.io/sports-data/atp-world-tour-tennis-data/r/match_scores_2017_unindexed.csv" TargetMode="External"/><Relationship Id="rId2" Type="http://schemas.openxmlformats.org/officeDocument/2006/relationships/hyperlink" Target="https://datahub.io/sports-data/atp-world-tour-tennis-data" TargetMode="External"/><Relationship Id="rId1" Type="http://schemas.openxmlformats.org/officeDocument/2006/relationships/slideLayout" Target="../slideLayouts/slideLayout5.xml"/><Relationship Id="rId4" Type="http://schemas.openxmlformats.org/officeDocument/2006/relationships/hyperlink" Target="https://datahub.io/sports-data/atp-world-tour-tennis-data/r/match_stats_2017_unindexed.cs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slideshare.net/AndreaBissoli/tableau-presentation-70031000"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tableau.com/academic/students#form" TargetMode="External"/><Relationship Id="rId7" Type="http://schemas.openxmlformats.org/officeDocument/2006/relationships/image" Target="../media/image21.png"/><Relationship Id="rId2" Type="http://schemas.openxmlformats.org/officeDocument/2006/relationships/hyperlink" Target="https://www.tableau.com/blog/tableau-students-free-access-tableau-desktop" TargetMode="Externa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www.tableau.com/support/releases/desktop/2022.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slideshare.net/nbgirija/visualization-using-tableau" TargetMode="External"/><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Intro to Tableau</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TA: Tanner Finken</a:t>
            </a:r>
          </a:p>
        </p:txBody>
      </p:sp>
      <p:pic>
        <p:nvPicPr>
          <p:cNvPr id="1026" name="Picture 2" descr="icon-tableau - Online Training Hub for Data Analytics &amp; Data Science Courses">
            <a:extLst>
              <a:ext uri="{FF2B5EF4-FFF2-40B4-BE49-F238E27FC236}">
                <a16:creationId xmlns:a16="http://schemas.microsoft.com/office/drawing/2014/main" id="{420ACAC0-0C61-BB8B-D5B8-80D0BD92A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961" y="-119601"/>
            <a:ext cx="5085522" cy="508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Goal</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646331"/>
          </a:xfrm>
          <a:prstGeom prst="rect">
            <a:avLst/>
          </a:prstGeom>
          <a:noFill/>
        </p:spPr>
        <p:txBody>
          <a:bodyPr wrap="square" rtlCol="0">
            <a:spAutoFit/>
          </a:bodyPr>
          <a:lstStyle/>
          <a:p>
            <a:r>
              <a:rPr lang="en-US" dirty="0"/>
              <a:t>Visualize data quickly and be able to make multiple graphs into a dashboard to answer one or multiple questions </a:t>
            </a:r>
          </a:p>
        </p:txBody>
      </p:sp>
      <p:pic>
        <p:nvPicPr>
          <p:cNvPr id="9" name="Picture 8">
            <a:extLst>
              <a:ext uri="{FF2B5EF4-FFF2-40B4-BE49-F238E27FC236}">
                <a16:creationId xmlns:a16="http://schemas.microsoft.com/office/drawing/2014/main" id="{06EE559C-673A-4251-FCAD-1388D7392E3E}"/>
              </a:ext>
            </a:extLst>
          </p:cNvPr>
          <p:cNvPicPr>
            <a:picLocks noChangeAspect="1"/>
          </p:cNvPicPr>
          <p:nvPr/>
        </p:nvPicPr>
        <p:blipFill>
          <a:blip r:embed="rId2"/>
          <a:stretch>
            <a:fillRect/>
          </a:stretch>
        </p:blipFill>
        <p:spPr>
          <a:xfrm>
            <a:off x="1955350" y="2024557"/>
            <a:ext cx="8281300" cy="4270723"/>
          </a:xfrm>
          <a:prstGeom prst="rect">
            <a:avLst/>
          </a:prstGeom>
        </p:spPr>
      </p:pic>
    </p:spTree>
    <p:extLst>
      <p:ext uri="{BB962C8B-B14F-4D97-AF65-F5344CB8AC3E}">
        <p14:creationId xmlns:p14="http://schemas.microsoft.com/office/powerpoint/2010/main" val="81811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23AC-38B7-E5B3-E919-A7D5BB27E9C7}"/>
              </a:ext>
            </a:extLst>
          </p:cNvPr>
          <p:cNvSpPr>
            <a:spLocks noGrp="1"/>
          </p:cNvSpPr>
          <p:nvPr>
            <p:ph type="ctrTitle"/>
          </p:nvPr>
        </p:nvSpPr>
        <p:spPr/>
        <p:txBody>
          <a:bodyPr/>
          <a:lstStyle/>
          <a:p>
            <a:r>
              <a:rPr lang="en-US" dirty="0"/>
              <a:t>Example:</a:t>
            </a:r>
            <a:br>
              <a:rPr lang="en-US" dirty="0"/>
            </a:br>
            <a:r>
              <a:rPr lang="en-US" dirty="0"/>
              <a:t> 2017 Men’s tennis Data</a:t>
            </a:r>
          </a:p>
        </p:txBody>
      </p:sp>
    </p:spTree>
    <p:extLst>
      <p:ext uri="{BB962C8B-B14F-4D97-AF65-F5344CB8AC3E}">
        <p14:creationId xmlns:p14="http://schemas.microsoft.com/office/powerpoint/2010/main" val="22512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Data</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3785652"/>
          </a:xfrm>
          <a:prstGeom prst="rect">
            <a:avLst/>
          </a:prstGeom>
          <a:noFill/>
        </p:spPr>
        <p:txBody>
          <a:bodyPr wrap="square" rtlCol="0">
            <a:spAutoFit/>
          </a:bodyPr>
          <a:lstStyle/>
          <a:p>
            <a:r>
              <a:rPr lang="en-US" sz="2400" dirty="0"/>
              <a:t>The data was found at the following website: </a:t>
            </a:r>
            <a:r>
              <a:rPr lang="en-US" sz="2400" dirty="0">
                <a:hlinkClick r:id="rId2"/>
              </a:rPr>
              <a:t>ATP World Tour tennis data - Dataset - </a:t>
            </a:r>
            <a:r>
              <a:rPr lang="en-US" sz="2400" dirty="0" err="1">
                <a:hlinkClick r:id="rId2"/>
              </a:rPr>
              <a:t>DataHub</a:t>
            </a:r>
            <a:r>
              <a:rPr lang="en-US" sz="2400" dirty="0">
                <a:hlinkClick r:id="rId2"/>
              </a:rPr>
              <a:t> - Frictionless Data</a:t>
            </a:r>
            <a:endParaRPr lang="en-US" sz="2400" dirty="0"/>
          </a:p>
          <a:p>
            <a:r>
              <a:rPr lang="en-US" sz="2400" dirty="0"/>
              <a:t>In particular, we will be using the 2017 </a:t>
            </a:r>
            <a:r>
              <a:rPr lang="en-US" sz="2400" dirty="0" err="1"/>
              <a:t>match_scores</a:t>
            </a:r>
            <a:r>
              <a:rPr lang="en-US" sz="2400" dirty="0"/>
              <a:t> and </a:t>
            </a:r>
            <a:r>
              <a:rPr lang="en-US" sz="2400" dirty="0" err="1"/>
              <a:t>match_stats</a:t>
            </a:r>
            <a:r>
              <a:rPr lang="en-US" sz="2400" dirty="0"/>
              <a:t> data found here:</a:t>
            </a:r>
          </a:p>
          <a:p>
            <a:r>
              <a:rPr lang="en-US" sz="2400" b="0" i="0" u="sng" strike="noStrike" dirty="0">
                <a:solidFill>
                  <a:srgbClr val="1155CC"/>
                </a:solidFill>
                <a:effectLst/>
                <a:latin typeface="Arial" panose="020B0604020202020204" pitchFamily="34" charset="0"/>
                <a:hlinkClick r:id="rId3"/>
              </a:rPr>
              <a:t>https://datahub.io/sports-data/atp-world-tour-tennis-data/r/match_scores_2017_unindexed.csv</a:t>
            </a:r>
            <a:endParaRPr lang="en-US" sz="2400" b="0" i="0" u="sng" strike="noStrike" dirty="0">
              <a:solidFill>
                <a:srgbClr val="1155CC"/>
              </a:solidFill>
              <a:effectLst/>
              <a:latin typeface="Arial" panose="020B0604020202020204" pitchFamily="34" charset="0"/>
            </a:endParaRPr>
          </a:p>
          <a:p>
            <a:r>
              <a:rPr lang="en-US" sz="2400" dirty="0">
                <a:latin typeface="Arial" panose="020B0604020202020204" pitchFamily="34" charset="0"/>
              </a:rPr>
              <a:t>And here:</a:t>
            </a:r>
          </a:p>
          <a:p>
            <a:r>
              <a:rPr lang="en-US" sz="2400" b="0" i="0" u="sng" strike="noStrike" dirty="0">
                <a:solidFill>
                  <a:srgbClr val="1155CC"/>
                </a:solidFill>
                <a:effectLst/>
                <a:latin typeface="Arial" panose="020B0604020202020204" pitchFamily="34" charset="0"/>
                <a:hlinkClick r:id="rId4"/>
              </a:rPr>
              <a:t>https://datahub.io/sports-data/atp-world-tour-tennis-data/r/match_stats_2017_unindexed.csv</a:t>
            </a:r>
            <a:endParaRPr lang="en-US" sz="2400" b="0" i="0" u="sng" strike="noStrike" dirty="0">
              <a:solidFill>
                <a:srgbClr val="1155CC"/>
              </a:solidFill>
              <a:effectLst/>
              <a:latin typeface="Arial" panose="020B0604020202020204" pitchFamily="34" charset="0"/>
            </a:endParaRPr>
          </a:p>
          <a:p>
            <a:r>
              <a:rPr lang="en-US" sz="2400" b="0" i="0" strike="noStrike" dirty="0">
                <a:effectLst/>
                <a:latin typeface="Arial" panose="020B0604020202020204" pitchFamily="34" charset="0"/>
              </a:rPr>
              <a:t>The easiest way is to just download them to your computer </a:t>
            </a:r>
            <a:endParaRPr lang="en-US" sz="2400" dirty="0"/>
          </a:p>
        </p:txBody>
      </p:sp>
    </p:spTree>
    <p:extLst>
      <p:ext uri="{BB962C8B-B14F-4D97-AF65-F5344CB8AC3E}">
        <p14:creationId xmlns:p14="http://schemas.microsoft.com/office/powerpoint/2010/main" val="169349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Starting the Project</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1477328"/>
          </a:xfrm>
          <a:prstGeom prst="rect">
            <a:avLst/>
          </a:prstGeom>
          <a:noFill/>
        </p:spPr>
        <p:txBody>
          <a:bodyPr wrap="square" rtlCol="0">
            <a:spAutoFit/>
          </a:bodyPr>
          <a:lstStyle/>
          <a:p>
            <a:r>
              <a:rPr lang="en-US" dirty="0"/>
              <a:t>Create a new workspace: File &gt; New (Ctrl-N)</a:t>
            </a:r>
          </a:p>
          <a:p>
            <a:r>
              <a:rPr lang="en-US" dirty="0"/>
              <a:t>Connect to the data source:  Data &gt; New Data Source (Ctrl-D)</a:t>
            </a:r>
          </a:p>
          <a:p>
            <a:r>
              <a:rPr lang="en-US" dirty="0"/>
              <a:t>Under File Source, select more, then CSV file type and select one of the tennis match files.</a:t>
            </a:r>
          </a:p>
          <a:p>
            <a:r>
              <a:rPr lang="en-US" dirty="0"/>
              <a:t>Then under data source, add another connection and add the other CSV file</a:t>
            </a:r>
          </a:p>
          <a:p>
            <a:r>
              <a:rPr lang="en-US" dirty="0"/>
              <a:t>Finally, connect them together using Match Id</a:t>
            </a:r>
          </a:p>
        </p:txBody>
      </p:sp>
      <p:pic>
        <p:nvPicPr>
          <p:cNvPr id="8" name="Picture 7">
            <a:extLst>
              <a:ext uri="{FF2B5EF4-FFF2-40B4-BE49-F238E27FC236}">
                <a16:creationId xmlns:a16="http://schemas.microsoft.com/office/drawing/2014/main" id="{A4D81B81-B3B9-ED31-A7CA-2ABC16C70E9D}"/>
              </a:ext>
            </a:extLst>
          </p:cNvPr>
          <p:cNvPicPr>
            <a:picLocks noChangeAspect="1"/>
          </p:cNvPicPr>
          <p:nvPr/>
        </p:nvPicPr>
        <p:blipFill>
          <a:blip r:embed="rId2"/>
          <a:stretch>
            <a:fillRect/>
          </a:stretch>
        </p:blipFill>
        <p:spPr>
          <a:xfrm>
            <a:off x="712480" y="2855554"/>
            <a:ext cx="4667901" cy="2534003"/>
          </a:xfrm>
          <a:prstGeom prst="rect">
            <a:avLst/>
          </a:prstGeom>
        </p:spPr>
      </p:pic>
      <p:pic>
        <p:nvPicPr>
          <p:cNvPr id="10" name="Picture 9">
            <a:extLst>
              <a:ext uri="{FF2B5EF4-FFF2-40B4-BE49-F238E27FC236}">
                <a16:creationId xmlns:a16="http://schemas.microsoft.com/office/drawing/2014/main" id="{299F3FBE-F059-3500-B7D3-10C495C9E456}"/>
              </a:ext>
            </a:extLst>
          </p:cNvPr>
          <p:cNvPicPr>
            <a:picLocks noChangeAspect="1"/>
          </p:cNvPicPr>
          <p:nvPr/>
        </p:nvPicPr>
        <p:blipFill>
          <a:blip r:embed="rId3"/>
          <a:stretch>
            <a:fillRect/>
          </a:stretch>
        </p:blipFill>
        <p:spPr>
          <a:xfrm>
            <a:off x="3845095" y="2961011"/>
            <a:ext cx="8203605" cy="2428546"/>
          </a:xfrm>
          <a:prstGeom prst="rect">
            <a:avLst/>
          </a:prstGeom>
        </p:spPr>
      </p:pic>
    </p:spTree>
    <p:extLst>
      <p:ext uri="{BB962C8B-B14F-4D97-AF65-F5344CB8AC3E}">
        <p14:creationId xmlns:p14="http://schemas.microsoft.com/office/powerpoint/2010/main" val="235231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Viewing Data Attributes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1200329"/>
          </a:xfrm>
          <a:prstGeom prst="rect">
            <a:avLst/>
          </a:prstGeom>
          <a:noFill/>
        </p:spPr>
        <p:txBody>
          <a:bodyPr wrap="square" rtlCol="0">
            <a:spAutoFit/>
          </a:bodyPr>
          <a:lstStyle/>
          <a:p>
            <a:r>
              <a:rPr lang="en-US" dirty="0"/>
              <a:t>First, we need to take a look at the data and see what we can visualize with the information we have.</a:t>
            </a:r>
          </a:p>
          <a:p>
            <a:r>
              <a:rPr lang="en-US" dirty="0"/>
              <a:t>Once the data is connected,</a:t>
            </a:r>
          </a:p>
          <a:p>
            <a:r>
              <a:rPr lang="en-US" dirty="0"/>
              <a:t>Under the Data Source tab at the bottom, we can see what attributes the data has</a:t>
            </a:r>
          </a:p>
          <a:p>
            <a:endParaRPr lang="en-US" dirty="0"/>
          </a:p>
        </p:txBody>
      </p:sp>
      <p:pic>
        <p:nvPicPr>
          <p:cNvPr id="8" name="Picture 7">
            <a:extLst>
              <a:ext uri="{FF2B5EF4-FFF2-40B4-BE49-F238E27FC236}">
                <a16:creationId xmlns:a16="http://schemas.microsoft.com/office/drawing/2014/main" id="{F67A3BDC-417A-DC6C-01AC-83D1EF4EF3FB}"/>
              </a:ext>
            </a:extLst>
          </p:cNvPr>
          <p:cNvPicPr>
            <a:picLocks noChangeAspect="1"/>
          </p:cNvPicPr>
          <p:nvPr/>
        </p:nvPicPr>
        <p:blipFill>
          <a:blip r:embed="rId2"/>
          <a:stretch>
            <a:fillRect/>
          </a:stretch>
        </p:blipFill>
        <p:spPr>
          <a:xfrm>
            <a:off x="838200" y="2358368"/>
            <a:ext cx="8611802" cy="1505160"/>
          </a:xfrm>
          <a:prstGeom prst="rect">
            <a:avLst/>
          </a:prstGeom>
        </p:spPr>
      </p:pic>
      <p:pic>
        <p:nvPicPr>
          <p:cNvPr id="10" name="Picture 9">
            <a:extLst>
              <a:ext uri="{FF2B5EF4-FFF2-40B4-BE49-F238E27FC236}">
                <a16:creationId xmlns:a16="http://schemas.microsoft.com/office/drawing/2014/main" id="{11DFE145-12CC-F3C9-ABA2-9EE3AAE99D6D}"/>
              </a:ext>
            </a:extLst>
          </p:cNvPr>
          <p:cNvPicPr>
            <a:picLocks noChangeAspect="1"/>
          </p:cNvPicPr>
          <p:nvPr/>
        </p:nvPicPr>
        <p:blipFill>
          <a:blip r:embed="rId3"/>
          <a:stretch>
            <a:fillRect/>
          </a:stretch>
        </p:blipFill>
        <p:spPr>
          <a:xfrm>
            <a:off x="838200" y="3863528"/>
            <a:ext cx="9888330" cy="1524213"/>
          </a:xfrm>
          <a:prstGeom prst="rect">
            <a:avLst/>
          </a:prstGeom>
        </p:spPr>
      </p:pic>
    </p:spTree>
    <p:extLst>
      <p:ext uri="{BB962C8B-B14F-4D97-AF65-F5344CB8AC3E}">
        <p14:creationId xmlns:p14="http://schemas.microsoft.com/office/powerpoint/2010/main" val="97065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Viewing Data Attributes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646331"/>
          </a:xfrm>
          <a:prstGeom prst="rect">
            <a:avLst/>
          </a:prstGeom>
          <a:noFill/>
        </p:spPr>
        <p:txBody>
          <a:bodyPr wrap="square" rtlCol="0">
            <a:spAutoFit/>
          </a:bodyPr>
          <a:lstStyle/>
          <a:p>
            <a:r>
              <a:rPr lang="en-US" dirty="0"/>
              <a:t>The other way is to look under the data pane, while editing a sheet </a:t>
            </a:r>
          </a:p>
          <a:p>
            <a:endParaRPr lang="en-US" dirty="0"/>
          </a:p>
        </p:txBody>
      </p:sp>
      <p:pic>
        <p:nvPicPr>
          <p:cNvPr id="12" name="Picture 11">
            <a:extLst>
              <a:ext uri="{FF2B5EF4-FFF2-40B4-BE49-F238E27FC236}">
                <a16:creationId xmlns:a16="http://schemas.microsoft.com/office/drawing/2014/main" id="{E4D3D50D-832B-A8D9-3DC0-AA9CCE623D03}"/>
              </a:ext>
            </a:extLst>
          </p:cNvPr>
          <p:cNvPicPr>
            <a:picLocks noChangeAspect="1"/>
          </p:cNvPicPr>
          <p:nvPr/>
        </p:nvPicPr>
        <p:blipFill>
          <a:blip r:embed="rId2"/>
          <a:stretch>
            <a:fillRect/>
          </a:stretch>
        </p:blipFill>
        <p:spPr>
          <a:xfrm>
            <a:off x="7567322" y="2002673"/>
            <a:ext cx="2456692" cy="4333716"/>
          </a:xfrm>
          <a:prstGeom prst="rect">
            <a:avLst/>
          </a:prstGeom>
        </p:spPr>
      </p:pic>
      <p:pic>
        <p:nvPicPr>
          <p:cNvPr id="9" name="Picture 8">
            <a:extLst>
              <a:ext uri="{FF2B5EF4-FFF2-40B4-BE49-F238E27FC236}">
                <a16:creationId xmlns:a16="http://schemas.microsoft.com/office/drawing/2014/main" id="{AD6190D6-285F-48CC-4C19-F3B5206E26AE}"/>
              </a:ext>
            </a:extLst>
          </p:cNvPr>
          <p:cNvPicPr>
            <a:picLocks noChangeAspect="1"/>
          </p:cNvPicPr>
          <p:nvPr/>
        </p:nvPicPr>
        <p:blipFill>
          <a:blip r:embed="rId3"/>
          <a:stretch>
            <a:fillRect/>
          </a:stretch>
        </p:blipFill>
        <p:spPr>
          <a:xfrm>
            <a:off x="1974574" y="1960656"/>
            <a:ext cx="3626600" cy="4333716"/>
          </a:xfrm>
          <a:prstGeom prst="rect">
            <a:avLst/>
          </a:prstGeom>
        </p:spPr>
      </p:pic>
    </p:spTree>
    <p:extLst>
      <p:ext uri="{BB962C8B-B14F-4D97-AF65-F5344CB8AC3E}">
        <p14:creationId xmlns:p14="http://schemas.microsoft.com/office/powerpoint/2010/main" val="295079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normAutofit/>
          </a:bodyPr>
          <a:lstStyle/>
          <a:p>
            <a:r>
              <a:rPr lang="en-US" sz="4400" dirty="0"/>
              <a:t>Answering Questions: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73426" y="1690688"/>
            <a:ext cx="10641496" cy="2554545"/>
          </a:xfrm>
          <a:prstGeom prst="rect">
            <a:avLst/>
          </a:prstGeom>
          <a:noFill/>
        </p:spPr>
        <p:txBody>
          <a:bodyPr wrap="square" rtlCol="0">
            <a:spAutoFit/>
          </a:bodyPr>
          <a:lstStyle/>
          <a:p>
            <a:r>
              <a:rPr lang="en-US" sz="3200" dirty="0"/>
              <a:t>Some questions we will try to answer:</a:t>
            </a:r>
          </a:p>
          <a:p>
            <a:pPr marL="457200" indent="-457200">
              <a:buFont typeface="Arial" panose="020B0604020202020204" pitchFamily="34" charset="0"/>
              <a:buChar char="•"/>
            </a:pPr>
            <a:r>
              <a:rPr lang="en-US" sz="3200" dirty="0"/>
              <a:t>Who won or lost the most matches in 2017?</a:t>
            </a:r>
          </a:p>
          <a:p>
            <a:pPr marL="457200" indent="-457200">
              <a:buFont typeface="Arial" panose="020B0604020202020204" pitchFamily="34" charset="0"/>
              <a:buChar char="•"/>
            </a:pPr>
            <a:r>
              <a:rPr lang="en-US" sz="3200" dirty="0"/>
              <a:t>What tournaments had the biggest number of upsets?</a:t>
            </a:r>
          </a:p>
          <a:p>
            <a:pPr marL="457200" indent="-457200">
              <a:buFont typeface="Arial" panose="020B0604020202020204" pitchFamily="34" charset="0"/>
              <a:buChar char="•"/>
            </a:pPr>
            <a:r>
              <a:rPr lang="en-US" sz="3200" dirty="0"/>
              <a:t>Does the return of serve affect the score of how badly someone loses?</a:t>
            </a:r>
          </a:p>
        </p:txBody>
      </p:sp>
    </p:spTree>
    <p:extLst>
      <p:ext uri="{BB962C8B-B14F-4D97-AF65-F5344CB8AC3E}">
        <p14:creationId xmlns:p14="http://schemas.microsoft.com/office/powerpoint/2010/main" val="339994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Who won or lost the most matches in 2017?:</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2031325"/>
          </a:xfrm>
          <a:prstGeom prst="rect">
            <a:avLst/>
          </a:prstGeom>
          <a:noFill/>
        </p:spPr>
        <p:txBody>
          <a:bodyPr wrap="square" rtlCol="0">
            <a:spAutoFit/>
          </a:bodyPr>
          <a:lstStyle/>
          <a:p>
            <a:r>
              <a:rPr lang="en-US" dirty="0"/>
              <a:t>Top 10 Players who won the most matches in 2017</a:t>
            </a:r>
          </a:p>
          <a:p>
            <a:r>
              <a:rPr lang="en-US" dirty="0"/>
              <a:t>Make a set of the top 10 Winners by right clicking on Winner Name, Create &gt; Set</a:t>
            </a:r>
          </a:p>
          <a:p>
            <a:r>
              <a:rPr lang="en-US" dirty="0"/>
              <a:t>Change name to “Top 10 Winners”, then under the Top tab, we change it to top 10 by Winner Games (Count)</a:t>
            </a:r>
          </a:p>
          <a:p>
            <a:r>
              <a:rPr lang="en-US" dirty="0"/>
              <a:t>Simply drag Winner Name into the Column and then drag Count (change Aggregation type) of Winner Games Won into the Row</a:t>
            </a:r>
          </a:p>
          <a:p>
            <a:r>
              <a:rPr lang="en-US" dirty="0"/>
              <a:t>Then filter using the set we created</a:t>
            </a:r>
          </a:p>
        </p:txBody>
      </p:sp>
      <p:pic>
        <p:nvPicPr>
          <p:cNvPr id="10" name="Picture 9">
            <a:extLst>
              <a:ext uri="{FF2B5EF4-FFF2-40B4-BE49-F238E27FC236}">
                <a16:creationId xmlns:a16="http://schemas.microsoft.com/office/drawing/2014/main" id="{8DA948C2-BD2B-78CF-2352-DC3397BBF8B9}"/>
              </a:ext>
            </a:extLst>
          </p:cNvPr>
          <p:cNvPicPr>
            <a:picLocks noChangeAspect="1"/>
          </p:cNvPicPr>
          <p:nvPr/>
        </p:nvPicPr>
        <p:blipFill>
          <a:blip r:embed="rId2"/>
          <a:stretch>
            <a:fillRect/>
          </a:stretch>
        </p:blipFill>
        <p:spPr>
          <a:xfrm>
            <a:off x="2716697" y="3751045"/>
            <a:ext cx="6480312" cy="1919587"/>
          </a:xfrm>
          <a:prstGeom prst="rect">
            <a:avLst/>
          </a:prstGeom>
        </p:spPr>
      </p:pic>
    </p:spTree>
    <p:extLst>
      <p:ext uri="{BB962C8B-B14F-4D97-AF65-F5344CB8AC3E}">
        <p14:creationId xmlns:p14="http://schemas.microsoft.com/office/powerpoint/2010/main" val="340082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Who won or lost the most matches in 2017?:</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8" name="Picture 7">
            <a:extLst>
              <a:ext uri="{FF2B5EF4-FFF2-40B4-BE49-F238E27FC236}">
                <a16:creationId xmlns:a16="http://schemas.microsoft.com/office/drawing/2014/main" id="{673C7461-6A7A-58A1-09D5-1D4161844C7B}"/>
              </a:ext>
            </a:extLst>
          </p:cNvPr>
          <p:cNvPicPr>
            <a:picLocks noChangeAspect="1"/>
          </p:cNvPicPr>
          <p:nvPr/>
        </p:nvPicPr>
        <p:blipFill>
          <a:blip r:embed="rId2"/>
          <a:stretch>
            <a:fillRect/>
          </a:stretch>
        </p:blipFill>
        <p:spPr>
          <a:xfrm>
            <a:off x="2278185" y="1356312"/>
            <a:ext cx="7303137" cy="5000037"/>
          </a:xfrm>
          <a:prstGeom prst="rect">
            <a:avLst/>
          </a:prstGeom>
        </p:spPr>
      </p:pic>
    </p:spTree>
    <p:extLst>
      <p:ext uri="{BB962C8B-B14F-4D97-AF65-F5344CB8AC3E}">
        <p14:creationId xmlns:p14="http://schemas.microsoft.com/office/powerpoint/2010/main" val="333293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Who won or lost the most matches in 2017?:</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1477328"/>
          </a:xfrm>
          <a:prstGeom prst="rect">
            <a:avLst/>
          </a:prstGeom>
          <a:noFill/>
        </p:spPr>
        <p:txBody>
          <a:bodyPr wrap="square" rtlCol="0">
            <a:spAutoFit/>
          </a:bodyPr>
          <a:lstStyle/>
          <a:p>
            <a:r>
              <a:rPr lang="en-US" dirty="0"/>
              <a:t>Players who lost more than 20 matches in 2017</a:t>
            </a:r>
          </a:p>
          <a:p>
            <a:r>
              <a:rPr lang="en-US" dirty="0"/>
              <a:t>Create new sheet</a:t>
            </a:r>
          </a:p>
          <a:p>
            <a:r>
              <a:rPr lang="en-US" dirty="0"/>
              <a:t>Simply drag Loser Name into the Column and then drag Count (change Aggregation type) of Loser Games Won into the Row</a:t>
            </a:r>
          </a:p>
          <a:p>
            <a:r>
              <a:rPr lang="en-US" dirty="0"/>
              <a:t>Then filter based on the number of Loser Games Won, at least 20</a:t>
            </a:r>
          </a:p>
        </p:txBody>
      </p:sp>
      <p:pic>
        <p:nvPicPr>
          <p:cNvPr id="8" name="Picture 7">
            <a:extLst>
              <a:ext uri="{FF2B5EF4-FFF2-40B4-BE49-F238E27FC236}">
                <a16:creationId xmlns:a16="http://schemas.microsoft.com/office/drawing/2014/main" id="{1930E29D-DA3B-1890-C81A-3DDA6EF32C2B}"/>
              </a:ext>
            </a:extLst>
          </p:cNvPr>
          <p:cNvPicPr>
            <a:picLocks noChangeAspect="1"/>
          </p:cNvPicPr>
          <p:nvPr/>
        </p:nvPicPr>
        <p:blipFill>
          <a:blip r:embed="rId2"/>
          <a:stretch>
            <a:fillRect/>
          </a:stretch>
        </p:blipFill>
        <p:spPr>
          <a:xfrm>
            <a:off x="2959764" y="1667225"/>
            <a:ext cx="362001" cy="333422"/>
          </a:xfrm>
          <a:prstGeom prst="rect">
            <a:avLst/>
          </a:prstGeom>
        </p:spPr>
      </p:pic>
      <p:pic>
        <p:nvPicPr>
          <p:cNvPr id="11" name="Picture 10">
            <a:extLst>
              <a:ext uri="{FF2B5EF4-FFF2-40B4-BE49-F238E27FC236}">
                <a16:creationId xmlns:a16="http://schemas.microsoft.com/office/drawing/2014/main" id="{D6455491-E4B0-EC04-1FC8-C21F06ADC8A4}"/>
              </a:ext>
            </a:extLst>
          </p:cNvPr>
          <p:cNvPicPr>
            <a:picLocks noChangeAspect="1"/>
          </p:cNvPicPr>
          <p:nvPr/>
        </p:nvPicPr>
        <p:blipFill>
          <a:blip r:embed="rId3"/>
          <a:stretch>
            <a:fillRect/>
          </a:stretch>
        </p:blipFill>
        <p:spPr>
          <a:xfrm>
            <a:off x="940182" y="3697260"/>
            <a:ext cx="5788422" cy="1804183"/>
          </a:xfrm>
          <a:prstGeom prst="rect">
            <a:avLst/>
          </a:prstGeom>
        </p:spPr>
      </p:pic>
      <p:pic>
        <p:nvPicPr>
          <p:cNvPr id="13" name="Picture 12">
            <a:extLst>
              <a:ext uri="{FF2B5EF4-FFF2-40B4-BE49-F238E27FC236}">
                <a16:creationId xmlns:a16="http://schemas.microsoft.com/office/drawing/2014/main" id="{BBD24C25-F157-3CF4-9119-E4F0746F4733}"/>
              </a:ext>
            </a:extLst>
          </p:cNvPr>
          <p:cNvPicPr>
            <a:picLocks noChangeAspect="1"/>
          </p:cNvPicPr>
          <p:nvPr/>
        </p:nvPicPr>
        <p:blipFill>
          <a:blip r:embed="rId4"/>
          <a:stretch>
            <a:fillRect/>
          </a:stretch>
        </p:blipFill>
        <p:spPr>
          <a:xfrm>
            <a:off x="6870169" y="2869097"/>
            <a:ext cx="4791744" cy="3305636"/>
          </a:xfrm>
          <a:prstGeom prst="rect">
            <a:avLst/>
          </a:prstGeom>
        </p:spPr>
      </p:pic>
    </p:spTree>
    <p:extLst>
      <p:ext uri="{BB962C8B-B14F-4D97-AF65-F5344CB8AC3E}">
        <p14:creationId xmlns:p14="http://schemas.microsoft.com/office/powerpoint/2010/main" val="291754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36525"/>
            <a:ext cx="2895600" cy="574220"/>
          </a:xfrm>
        </p:spPr>
        <p:txBody>
          <a:bodyPr>
            <a:noAutofit/>
          </a:bodyPr>
          <a:lstStyle/>
          <a:p>
            <a:r>
              <a:rPr lang="en-US" sz="4000"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710745"/>
            <a:ext cx="2895600" cy="4732793"/>
          </a:xfrm>
        </p:spPr>
        <p:txBody>
          <a:bodyPr>
            <a:noAutofit/>
          </a:bodyPr>
          <a:lstStyle/>
          <a:p>
            <a:pPr marL="342900" indent="-342900">
              <a:buFont typeface="Arial" panose="020B0604020202020204" pitchFamily="34" charset="0"/>
              <a:buChar char="•"/>
            </a:pPr>
            <a:r>
              <a:rPr lang="en-US" sz="2000" dirty="0"/>
              <a:t>What is Tableau</a:t>
            </a:r>
          </a:p>
          <a:p>
            <a:pPr marL="342900" indent="-342900">
              <a:buFont typeface="Arial" panose="020B0604020202020204" pitchFamily="34" charset="0"/>
              <a:buChar char="•"/>
            </a:pPr>
            <a:r>
              <a:rPr lang="en-US" sz="2000" dirty="0"/>
              <a:t>How does it work?</a:t>
            </a:r>
          </a:p>
          <a:p>
            <a:pPr marL="342900" indent="-342900">
              <a:buFont typeface="Arial" panose="020B0604020202020204" pitchFamily="34" charset="0"/>
              <a:buChar char="•"/>
            </a:pPr>
            <a:r>
              <a:rPr lang="en-US" sz="2000" dirty="0"/>
              <a:t>2017 Tennis Data Example</a:t>
            </a:r>
          </a:p>
          <a:p>
            <a:pPr marL="800100" lvl="1" indent="-342900">
              <a:buFont typeface="Arial" panose="020B0604020202020204" pitchFamily="34" charset="0"/>
              <a:buChar char="•"/>
            </a:pPr>
            <a:r>
              <a:rPr lang="en-US" sz="2000" dirty="0"/>
              <a:t>Display data, calculated fields, aggregates and joins</a:t>
            </a:r>
          </a:p>
          <a:p>
            <a:pPr marL="342900" indent="-342900">
              <a:buFont typeface="Arial" panose="020B0604020202020204" pitchFamily="34" charset="0"/>
              <a:buChar char="•"/>
            </a:pPr>
            <a:r>
              <a:rPr lang="en-US" sz="2000" dirty="0"/>
              <a:t>Exporting Results / Concluding Remarks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Intro to Tableau</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Who won or lost the most matches in 2017?:</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8" name="Picture 7">
            <a:extLst>
              <a:ext uri="{FF2B5EF4-FFF2-40B4-BE49-F238E27FC236}">
                <a16:creationId xmlns:a16="http://schemas.microsoft.com/office/drawing/2014/main" id="{1930E29D-DA3B-1890-C81A-3DDA6EF32C2B}"/>
              </a:ext>
            </a:extLst>
          </p:cNvPr>
          <p:cNvPicPr>
            <a:picLocks noChangeAspect="1"/>
          </p:cNvPicPr>
          <p:nvPr/>
        </p:nvPicPr>
        <p:blipFill>
          <a:blip r:embed="rId2"/>
          <a:stretch>
            <a:fillRect/>
          </a:stretch>
        </p:blipFill>
        <p:spPr>
          <a:xfrm>
            <a:off x="2959764" y="1667225"/>
            <a:ext cx="362001" cy="333422"/>
          </a:xfrm>
          <a:prstGeom prst="rect">
            <a:avLst/>
          </a:prstGeom>
        </p:spPr>
      </p:pic>
      <p:pic>
        <p:nvPicPr>
          <p:cNvPr id="9" name="Picture 8">
            <a:extLst>
              <a:ext uri="{FF2B5EF4-FFF2-40B4-BE49-F238E27FC236}">
                <a16:creationId xmlns:a16="http://schemas.microsoft.com/office/drawing/2014/main" id="{3242F5F9-3928-B51C-46D6-76C7E6B5D98A}"/>
              </a:ext>
            </a:extLst>
          </p:cNvPr>
          <p:cNvPicPr>
            <a:picLocks noChangeAspect="1"/>
          </p:cNvPicPr>
          <p:nvPr/>
        </p:nvPicPr>
        <p:blipFill>
          <a:blip r:embed="rId3"/>
          <a:stretch>
            <a:fillRect/>
          </a:stretch>
        </p:blipFill>
        <p:spPr>
          <a:xfrm>
            <a:off x="2209800" y="1378226"/>
            <a:ext cx="8170011" cy="4797743"/>
          </a:xfrm>
          <a:prstGeom prst="rect">
            <a:avLst/>
          </a:prstGeom>
        </p:spPr>
      </p:pic>
    </p:spTree>
    <p:extLst>
      <p:ext uri="{BB962C8B-B14F-4D97-AF65-F5344CB8AC3E}">
        <p14:creationId xmlns:p14="http://schemas.microsoft.com/office/powerpoint/2010/main" val="265369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What tournaments had the biggest number of upsets?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1754326"/>
          </a:xfrm>
          <a:prstGeom prst="rect">
            <a:avLst/>
          </a:prstGeom>
          <a:noFill/>
        </p:spPr>
        <p:txBody>
          <a:bodyPr wrap="square" rtlCol="0">
            <a:spAutoFit/>
          </a:bodyPr>
          <a:lstStyle/>
          <a:p>
            <a:r>
              <a:rPr lang="en-US" dirty="0"/>
              <a:t>Define an upset: when a lower seeded player beats a higher seed (Lower value of seed is better e.g. 1 is the best seed)</a:t>
            </a:r>
          </a:p>
          <a:p>
            <a:r>
              <a:rPr lang="en-US" dirty="0"/>
              <a:t>First, create a calculated field, seeing where upsets occur (Winner Seed &gt; Loser Seed)</a:t>
            </a:r>
          </a:p>
          <a:p>
            <a:r>
              <a:rPr lang="en-US" dirty="0"/>
              <a:t>Then, we have to handle null values in the data, usually null means the player is unranked.</a:t>
            </a:r>
          </a:p>
          <a:p>
            <a:r>
              <a:rPr lang="en-US" dirty="0"/>
              <a:t>If a loser is unranked, it’s not an upset. If the winner is unranked, it is</a:t>
            </a:r>
          </a:p>
          <a:p>
            <a:r>
              <a:rPr lang="en-US" dirty="0"/>
              <a:t>So, we get the following formula:</a:t>
            </a:r>
          </a:p>
        </p:txBody>
      </p:sp>
      <p:pic>
        <p:nvPicPr>
          <p:cNvPr id="10" name="Picture 9">
            <a:extLst>
              <a:ext uri="{FF2B5EF4-FFF2-40B4-BE49-F238E27FC236}">
                <a16:creationId xmlns:a16="http://schemas.microsoft.com/office/drawing/2014/main" id="{193D1620-81E3-BA87-BFBA-B8D7A670F8D1}"/>
              </a:ext>
            </a:extLst>
          </p:cNvPr>
          <p:cNvPicPr>
            <a:picLocks noChangeAspect="1"/>
          </p:cNvPicPr>
          <p:nvPr/>
        </p:nvPicPr>
        <p:blipFill>
          <a:blip r:embed="rId2"/>
          <a:stretch>
            <a:fillRect/>
          </a:stretch>
        </p:blipFill>
        <p:spPr>
          <a:xfrm>
            <a:off x="3694705" y="3207027"/>
            <a:ext cx="5412567" cy="3149324"/>
          </a:xfrm>
          <a:prstGeom prst="rect">
            <a:avLst/>
          </a:prstGeom>
        </p:spPr>
      </p:pic>
    </p:spTree>
    <p:extLst>
      <p:ext uri="{BB962C8B-B14F-4D97-AF65-F5344CB8AC3E}">
        <p14:creationId xmlns:p14="http://schemas.microsoft.com/office/powerpoint/2010/main" val="117091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What tournaments had the biggest number of upsets?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7" name="TextBox 6">
            <a:extLst>
              <a:ext uri="{FF2B5EF4-FFF2-40B4-BE49-F238E27FC236}">
                <a16:creationId xmlns:a16="http://schemas.microsoft.com/office/drawing/2014/main" id="{805A9C92-D28B-1747-9F43-0E1396F30242}"/>
              </a:ext>
            </a:extLst>
          </p:cNvPr>
          <p:cNvSpPr txBox="1"/>
          <p:nvPr/>
        </p:nvSpPr>
        <p:spPr>
          <a:xfrm>
            <a:off x="1020417" y="1378226"/>
            <a:ext cx="10641496" cy="646331"/>
          </a:xfrm>
          <a:prstGeom prst="rect">
            <a:avLst/>
          </a:prstGeom>
          <a:noFill/>
        </p:spPr>
        <p:txBody>
          <a:bodyPr wrap="square" rtlCol="0">
            <a:spAutoFit/>
          </a:bodyPr>
          <a:lstStyle/>
          <a:p>
            <a:r>
              <a:rPr lang="en-US" dirty="0"/>
              <a:t>Then, drag Tournament names to columns, and (Count) of Winner Games Won(Doesn’t matter what field)</a:t>
            </a:r>
          </a:p>
          <a:p>
            <a:r>
              <a:rPr lang="en-US" dirty="0"/>
              <a:t>Filter based on the newly created upset field, and by the count if you don’t want all tournaments</a:t>
            </a:r>
          </a:p>
        </p:txBody>
      </p:sp>
      <p:pic>
        <p:nvPicPr>
          <p:cNvPr id="8" name="Picture 7">
            <a:extLst>
              <a:ext uri="{FF2B5EF4-FFF2-40B4-BE49-F238E27FC236}">
                <a16:creationId xmlns:a16="http://schemas.microsoft.com/office/drawing/2014/main" id="{E4ACC04C-5106-5458-D4F5-0F02398CCBA9}"/>
              </a:ext>
            </a:extLst>
          </p:cNvPr>
          <p:cNvPicPr>
            <a:picLocks noChangeAspect="1"/>
          </p:cNvPicPr>
          <p:nvPr/>
        </p:nvPicPr>
        <p:blipFill>
          <a:blip r:embed="rId2"/>
          <a:stretch>
            <a:fillRect/>
          </a:stretch>
        </p:blipFill>
        <p:spPr>
          <a:xfrm>
            <a:off x="1020417" y="3037658"/>
            <a:ext cx="4601217" cy="1409897"/>
          </a:xfrm>
          <a:prstGeom prst="rect">
            <a:avLst/>
          </a:prstGeom>
        </p:spPr>
      </p:pic>
      <p:pic>
        <p:nvPicPr>
          <p:cNvPr id="11" name="Picture 10">
            <a:extLst>
              <a:ext uri="{FF2B5EF4-FFF2-40B4-BE49-F238E27FC236}">
                <a16:creationId xmlns:a16="http://schemas.microsoft.com/office/drawing/2014/main" id="{280EBCD9-EF10-7AEA-A6F8-44AF0F51BA61}"/>
              </a:ext>
            </a:extLst>
          </p:cNvPr>
          <p:cNvPicPr>
            <a:picLocks noChangeAspect="1"/>
          </p:cNvPicPr>
          <p:nvPr/>
        </p:nvPicPr>
        <p:blipFill>
          <a:blip r:embed="rId3"/>
          <a:stretch>
            <a:fillRect/>
          </a:stretch>
        </p:blipFill>
        <p:spPr>
          <a:xfrm>
            <a:off x="6341165" y="2074253"/>
            <a:ext cx="3731133" cy="4179767"/>
          </a:xfrm>
          <a:prstGeom prst="rect">
            <a:avLst/>
          </a:prstGeom>
        </p:spPr>
      </p:pic>
    </p:spTree>
    <p:extLst>
      <p:ext uri="{BB962C8B-B14F-4D97-AF65-F5344CB8AC3E}">
        <p14:creationId xmlns:p14="http://schemas.microsoft.com/office/powerpoint/2010/main" val="196705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What tournaments had the biggest number of upsets?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9" name="Picture 8">
            <a:extLst>
              <a:ext uri="{FF2B5EF4-FFF2-40B4-BE49-F238E27FC236}">
                <a16:creationId xmlns:a16="http://schemas.microsoft.com/office/drawing/2014/main" id="{CFC999C7-EB7C-6D57-3B2F-E032721DAE80}"/>
              </a:ext>
            </a:extLst>
          </p:cNvPr>
          <p:cNvPicPr>
            <a:picLocks noChangeAspect="1"/>
          </p:cNvPicPr>
          <p:nvPr/>
        </p:nvPicPr>
        <p:blipFill>
          <a:blip r:embed="rId2"/>
          <a:stretch>
            <a:fillRect/>
          </a:stretch>
        </p:blipFill>
        <p:spPr>
          <a:xfrm>
            <a:off x="2871792" y="1690688"/>
            <a:ext cx="7110408" cy="4497639"/>
          </a:xfrm>
          <a:prstGeom prst="rect">
            <a:avLst/>
          </a:prstGeom>
        </p:spPr>
      </p:pic>
    </p:spTree>
    <p:extLst>
      <p:ext uri="{BB962C8B-B14F-4D97-AF65-F5344CB8AC3E}">
        <p14:creationId xmlns:p14="http://schemas.microsoft.com/office/powerpoint/2010/main" val="158570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Does the return of serve affect the score of how badly someone loses?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6" name="TextBox 5">
            <a:extLst>
              <a:ext uri="{FF2B5EF4-FFF2-40B4-BE49-F238E27FC236}">
                <a16:creationId xmlns:a16="http://schemas.microsoft.com/office/drawing/2014/main" id="{40AE5B25-9E37-9191-D52F-3E51DD431391}"/>
              </a:ext>
            </a:extLst>
          </p:cNvPr>
          <p:cNvSpPr txBox="1"/>
          <p:nvPr/>
        </p:nvSpPr>
        <p:spPr>
          <a:xfrm>
            <a:off x="1152939" y="1842052"/>
            <a:ext cx="9992139" cy="2031325"/>
          </a:xfrm>
          <a:prstGeom prst="rect">
            <a:avLst/>
          </a:prstGeom>
          <a:noFill/>
        </p:spPr>
        <p:txBody>
          <a:bodyPr wrap="square" rtlCol="0">
            <a:spAutoFit/>
          </a:bodyPr>
          <a:lstStyle/>
          <a:p>
            <a:r>
              <a:rPr lang="en-US" dirty="0"/>
              <a:t>Define how what we measure for return of serve:</a:t>
            </a:r>
          </a:p>
          <a:p>
            <a:r>
              <a:rPr lang="en-US" dirty="0"/>
              <a:t>In the data, we have loser return points won, loser first serve return won, and loser second serve return won. (All are values that should be converted to percentages by dividing by total)</a:t>
            </a:r>
          </a:p>
          <a:p>
            <a:r>
              <a:rPr lang="en-US" dirty="0"/>
              <a:t>Create those calculated fields: [Return won] / [Return total] </a:t>
            </a:r>
          </a:p>
          <a:p>
            <a:r>
              <a:rPr lang="en-US" dirty="0"/>
              <a:t>Then, measures of how badly someone loss can be how many games they were able to win, how long the match was played, or how many points they won.</a:t>
            </a:r>
          </a:p>
          <a:p>
            <a:r>
              <a:rPr lang="en-US" dirty="0"/>
              <a:t>So, we can visualize these using scatterplots</a:t>
            </a:r>
          </a:p>
        </p:txBody>
      </p:sp>
      <p:pic>
        <p:nvPicPr>
          <p:cNvPr id="3074" name="Picture 2" descr="Scatter Plots | A Complete Guide to Scatter Plots">
            <a:extLst>
              <a:ext uri="{FF2B5EF4-FFF2-40B4-BE49-F238E27FC236}">
                <a16:creationId xmlns:a16="http://schemas.microsoft.com/office/drawing/2014/main" id="{FD81819E-8888-C1E5-2AAA-8BE39255C9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803"/>
          <a:stretch/>
        </p:blipFill>
        <p:spPr bwMode="auto">
          <a:xfrm>
            <a:off x="1152939" y="4024621"/>
            <a:ext cx="4543365" cy="23317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atter Plots | A Complete Guide to Scatter Plots">
            <a:extLst>
              <a:ext uri="{FF2B5EF4-FFF2-40B4-BE49-F238E27FC236}">
                <a16:creationId xmlns:a16="http://schemas.microsoft.com/office/drawing/2014/main" id="{DBF52551-F040-FC64-BB64-7F31ADE2A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237"/>
          <a:stretch/>
        </p:blipFill>
        <p:spPr bwMode="auto">
          <a:xfrm>
            <a:off x="6495697" y="3998858"/>
            <a:ext cx="4543364" cy="2357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5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Does the return of serve affect the score of how badly someone loses?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6" name="TextBox 5">
            <a:extLst>
              <a:ext uri="{FF2B5EF4-FFF2-40B4-BE49-F238E27FC236}">
                <a16:creationId xmlns:a16="http://schemas.microsoft.com/office/drawing/2014/main" id="{40AE5B25-9E37-9191-D52F-3E51DD431391}"/>
              </a:ext>
            </a:extLst>
          </p:cNvPr>
          <p:cNvSpPr txBox="1"/>
          <p:nvPr/>
        </p:nvSpPr>
        <p:spPr>
          <a:xfrm>
            <a:off x="1152939" y="1842052"/>
            <a:ext cx="9992139" cy="923330"/>
          </a:xfrm>
          <a:prstGeom prst="rect">
            <a:avLst/>
          </a:prstGeom>
          <a:noFill/>
        </p:spPr>
        <p:txBody>
          <a:bodyPr wrap="square" rtlCol="0">
            <a:spAutoFit/>
          </a:bodyPr>
          <a:lstStyle/>
          <a:p>
            <a:r>
              <a:rPr lang="en-US" dirty="0"/>
              <a:t>Drag all the percentages we just calculated into columns</a:t>
            </a:r>
          </a:p>
          <a:p>
            <a:r>
              <a:rPr lang="en-US" dirty="0"/>
              <a:t>Then, drag the values we want to compare against into rows</a:t>
            </a:r>
          </a:p>
          <a:p>
            <a:r>
              <a:rPr lang="en-US" dirty="0"/>
              <a:t>And  filter out any null values in the data </a:t>
            </a:r>
          </a:p>
        </p:txBody>
      </p:sp>
      <p:pic>
        <p:nvPicPr>
          <p:cNvPr id="8" name="Picture 7">
            <a:extLst>
              <a:ext uri="{FF2B5EF4-FFF2-40B4-BE49-F238E27FC236}">
                <a16:creationId xmlns:a16="http://schemas.microsoft.com/office/drawing/2014/main" id="{CF906BAD-AE96-D718-A4C4-13E193F4FE25}"/>
              </a:ext>
            </a:extLst>
          </p:cNvPr>
          <p:cNvPicPr>
            <a:picLocks noChangeAspect="1"/>
          </p:cNvPicPr>
          <p:nvPr/>
        </p:nvPicPr>
        <p:blipFill>
          <a:blip r:embed="rId2"/>
          <a:stretch>
            <a:fillRect/>
          </a:stretch>
        </p:blipFill>
        <p:spPr>
          <a:xfrm>
            <a:off x="280241" y="3079595"/>
            <a:ext cx="7735380" cy="1228896"/>
          </a:xfrm>
          <a:prstGeom prst="rect">
            <a:avLst/>
          </a:prstGeom>
        </p:spPr>
      </p:pic>
      <p:pic>
        <p:nvPicPr>
          <p:cNvPr id="10" name="Picture 9">
            <a:extLst>
              <a:ext uri="{FF2B5EF4-FFF2-40B4-BE49-F238E27FC236}">
                <a16:creationId xmlns:a16="http://schemas.microsoft.com/office/drawing/2014/main" id="{46C64590-183B-814B-A73F-020D0E8F833A}"/>
              </a:ext>
            </a:extLst>
          </p:cNvPr>
          <p:cNvPicPr>
            <a:picLocks noChangeAspect="1"/>
          </p:cNvPicPr>
          <p:nvPr/>
        </p:nvPicPr>
        <p:blipFill>
          <a:blip r:embed="rId3"/>
          <a:stretch>
            <a:fillRect/>
          </a:stretch>
        </p:blipFill>
        <p:spPr>
          <a:xfrm>
            <a:off x="8153400" y="2595387"/>
            <a:ext cx="3820058" cy="2286319"/>
          </a:xfrm>
          <a:prstGeom prst="rect">
            <a:avLst/>
          </a:prstGeom>
        </p:spPr>
      </p:pic>
    </p:spTree>
    <p:extLst>
      <p:ext uri="{BB962C8B-B14F-4D97-AF65-F5344CB8AC3E}">
        <p14:creationId xmlns:p14="http://schemas.microsoft.com/office/powerpoint/2010/main" val="179321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7184-EA4B-0416-6DDE-EACD36F85373}"/>
              </a:ext>
            </a:extLst>
          </p:cNvPr>
          <p:cNvSpPr>
            <a:spLocks noGrp="1"/>
          </p:cNvSpPr>
          <p:nvPr>
            <p:ph type="title"/>
          </p:nvPr>
        </p:nvSpPr>
        <p:spPr/>
        <p:txBody>
          <a:bodyPr/>
          <a:lstStyle/>
          <a:p>
            <a:r>
              <a:rPr lang="en-US" dirty="0"/>
              <a:t>Does the return of serve affect the score of how badly someone loses?</a:t>
            </a:r>
          </a:p>
        </p:txBody>
      </p:sp>
      <p:sp>
        <p:nvSpPr>
          <p:cNvPr id="3" name="Date Placeholder 2">
            <a:extLst>
              <a:ext uri="{FF2B5EF4-FFF2-40B4-BE49-F238E27FC236}">
                <a16:creationId xmlns:a16="http://schemas.microsoft.com/office/drawing/2014/main" id="{C2E1C381-6B18-9412-936A-0EF827E198F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DC5DD57-1FE1-BDFC-4971-CBF454EBD33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13B30FC-E61A-B3BF-FD6B-E803D07ADE74}"/>
              </a:ext>
            </a:extLst>
          </p:cNvPr>
          <p:cNvSpPr>
            <a:spLocks noGrp="1"/>
          </p:cNvSpPr>
          <p:nvPr>
            <p:ph type="sldNum" sz="quarter" idx="12"/>
          </p:nvPr>
        </p:nvSpPr>
        <p:spPr/>
        <p:txBody>
          <a:bodyPr/>
          <a:lstStyle/>
          <a:p>
            <a:fld id="{A49DFD55-3C28-40EF-9E31-A92D2E4017FF}" type="slidenum">
              <a:rPr lang="en-US" smtClean="0"/>
              <a:pPr/>
              <a:t>26</a:t>
            </a:fld>
            <a:endParaRPr lang="en-US" dirty="0"/>
          </a:p>
        </p:txBody>
      </p:sp>
      <p:pic>
        <p:nvPicPr>
          <p:cNvPr id="9" name="Picture 8">
            <a:extLst>
              <a:ext uri="{FF2B5EF4-FFF2-40B4-BE49-F238E27FC236}">
                <a16:creationId xmlns:a16="http://schemas.microsoft.com/office/drawing/2014/main" id="{DAD42A93-5A00-8045-A388-EA8874C5AF88}"/>
              </a:ext>
            </a:extLst>
          </p:cNvPr>
          <p:cNvPicPr>
            <a:picLocks noChangeAspect="1"/>
          </p:cNvPicPr>
          <p:nvPr/>
        </p:nvPicPr>
        <p:blipFill>
          <a:blip r:embed="rId2"/>
          <a:stretch>
            <a:fillRect/>
          </a:stretch>
        </p:blipFill>
        <p:spPr>
          <a:xfrm>
            <a:off x="2838170" y="1690688"/>
            <a:ext cx="6515659" cy="4584232"/>
          </a:xfrm>
          <a:prstGeom prst="rect">
            <a:avLst/>
          </a:prstGeom>
        </p:spPr>
      </p:pic>
    </p:spTree>
    <p:extLst>
      <p:ext uri="{BB962C8B-B14F-4D97-AF65-F5344CB8AC3E}">
        <p14:creationId xmlns:p14="http://schemas.microsoft.com/office/powerpoint/2010/main" val="343765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FD76-5960-4D5D-42E7-066705EAB8C2}"/>
              </a:ext>
            </a:extLst>
          </p:cNvPr>
          <p:cNvSpPr>
            <a:spLocks noGrp="1"/>
          </p:cNvSpPr>
          <p:nvPr>
            <p:ph type="ctrTitle"/>
          </p:nvPr>
        </p:nvSpPr>
        <p:spPr/>
        <p:txBody>
          <a:bodyPr/>
          <a:lstStyle/>
          <a:p>
            <a:r>
              <a:rPr lang="en-US" dirty="0"/>
              <a:t>Exporting Results/ Concluding Remarks</a:t>
            </a:r>
          </a:p>
        </p:txBody>
      </p:sp>
    </p:spTree>
    <p:extLst>
      <p:ext uri="{BB962C8B-B14F-4D97-AF65-F5344CB8AC3E}">
        <p14:creationId xmlns:p14="http://schemas.microsoft.com/office/powerpoint/2010/main" val="447328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91A7-AF7E-7E4B-1309-B71737C12B00}"/>
              </a:ext>
            </a:extLst>
          </p:cNvPr>
          <p:cNvSpPr>
            <a:spLocks noGrp="1"/>
          </p:cNvSpPr>
          <p:nvPr>
            <p:ph type="title"/>
          </p:nvPr>
        </p:nvSpPr>
        <p:spPr/>
        <p:txBody>
          <a:bodyPr/>
          <a:lstStyle/>
          <a:p>
            <a:r>
              <a:rPr lang="en-US" dirty="0"/>
              <a:t>Saving your workbook</a:t>
            </a:r>
          </a:p>
        </p:txBody>
      </p:sp>
      <p:sp>
        <p:nvSpPr>
          <p:cNvPr id="4" name="Date Placeholder 3">
            <a:extLst>
              <a:ext uri="{FF2B5EF4-FFF2-40B4-BE49-F238E27FC236}">
                <a16:creationId xmlns:a16="http://schemas.microsoft.com/office/drawing/2014/main" id="{2D0A9E9E-B3D4-8047-1308-23C53F2703D8}"/>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6666A319-7A60-6E3B-D626-E00D816C7BFA}"/>
              </a:ext>
            </a:extLst>
          </p:cNvPr>
          <p:cNvSpPr>
            <a:spLocks noGrp="1"/>
          </p:cNvSpPr>
          <p:nvPr>
            <p:ph type="ftr" sz="quarter" idx="11"/>
          </p:nvPr>
        </p:nvSpPr>
        <p:spPr/>
        <p:txBody>
          <a:bodyPr/>
          <a:lstStyle/>
          <a:p>
            <a:r>
              <a:rPr lang="en-US" dirty="0"/>
              <a:t>Intro To Tableau</a:t>
            </a:r>
          </a:p>
        </p:txBody>
      </p:sp>
      <p:sp>
        <p:nvSpPr>
          <p:cNvPr id="6" name="Slide Number Placeholder 5">
            <a:extLst>
              <a:ext uri="{FF2B5EF4-FFF2-40B4-BE49-F238E27FC236}">
                <a16:creationId xmlns:a16="http://schemas.microsoft.com/office/drawing/2014/main" id="{3947F77C-F3ED-1A18-D3B4-D61B834060D7}"/>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
        <p:nvSpPr>
          <p:cNvPr id="8" name="TextBox 7">
            <a:extLst>
              <a:ext uri="{FF2B5EF4-FFF2-40B4-BE49-F238E27FC236}">
                <a16:creationId xmlns:a16="http://schemas.microsoft.com/office/drawing/2014/main" id="{281EE436-4EF7-BD2B-FEE6-E42F80A1A23F}"/>
              </a:ext>
            </a:extLst>
          </p:cNvPr>
          <p:cNvSpPr txBox="1"/>
          <p:nvPr/>
        </p:nvSpPr>
        <p:spPr>
          <a:xfrm>
            <a:off x="838200" y="1258957"/>
            <a:ext cx="10651435" cy="1754326"/>
          </a:xfrm>
          <a:prstGeom prst="rect">
            <a:avLst/>
          </a:prstGeom>
          <a:noFill/>
        </p:spPr>
        <p:txBody>
          <a:bodyPr wrap="square" rtlCol="0">
            <a:spAutoFit/>
          </a:bodyPr>
          <a:lstStyle/>
          <a:p>
            <a:r>
              <a:rPr lang="en-US" dirty="0"/>
              <a:t>You can save your graphs for later editing as Tableau Workbook (.</a:t>
            </a:r>
            <a:r>
              <a:rPr lang="en-US" dirty="0" err="1"/>
              <a:t>twb</a:t>
            </a:r>
            <a:r>
              <a:rPr lang="en-US" dirty="0"/>
              <a:t>) or Tableau Packaged Workbook (.</a:t>
            </a:r>
            <a:r>
              <a:rPr lang="en-US" dirty="0" err="1"/>
              <a:t>twbx</a:t>
            </a:r>
            <a:r>
              <a:rPr lang="en-US" dirty="0"/>
              <a:t>)</a:t>
            </a:r>
          </a:p>
          <a:p>
            <a:r>
              <a:rPr lang="en-US" dirty="0"/>
              <a:t>The main difference is that the Packaged Workbook includes your data along with the graphs, so you can run it on another computer without needing access to the data.</a:t>
            </a:r>
          </a:p>
          <a:p>
            <a:r>
              <a:rPr lang="en-US" dirty="0"/>
              <a:t>While a Workbook is quicker to save and edit</a:t>
            </a:r>
          </a:p>
          <a:p>
            <a:r>
              <a:rPr lang="en-US" dirty="0"/>
              <a:t>Simply use File &gt; Save As</a:t>
            </a:r>
          </a:p>
        </p:txBody>
      </p:sp>
      <p:pic>
        <p:nvPicPr>
          <p:cNvPr id="10" name="Picture 9">
            <a:extLst>
              <a:ext uri="{FF2B5EF4-FFF2-40B4-BE49-F238E27FC236}">
                <a16:creationId xmlns:a16="http://schemas.microsoft.com/office/drawing/2014/main" id="{B6D8EF35-EF62-F5F3-F42F-A3CD549E9224}"/>
              </a:ext>
            </a:extLst>
          </p:cNvPr>
          <p:cNvPicPr>
            <a:picLocks noChangeAspect="1"/>
          </p:cNvPicPr>
          <p:nvPr/>
        </p:nvPicPr>
        <p:blipFill>
          <a:blip r:embed="rId2"/>
          <a:stretch>
            <a:fillRect/>
          </a:stretch>
        </p:blipFill>
        <p:spPr>
          <a:xfrm>
            <a:off x="2257308" y="3907115"/>
            <a:ext cx="7813218" cy="1229311"/>
          </a:xfrm>
          <a:prstGeom prst="rect">
            <a:avLst/>
          </a:prstGeom>
        </p:spPr>
      </p:pic>
    </p:spTree>
    <p:extLst>
      <p:ext uri="{BB962C8B-B14F-4D97-AF65-F5344CB8AC3E}">
        <p14:creationId xmlns:p14="http://schemas.microsoft.com/office/powerpoint/2010/main" val="15915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91A7-AF7E-7E4B-1309-B71737C12B00}"/>
              </a:ext>
            </a:extLst>
          </p:cNvPr>
          <p:cNvSpPr>
            <a:spLocks noGrp="1"/>
          </p:cNvSpPr>
          <p:nvPr>
            <p:ph type="title"/>
          </p:nvPr>
        </p:nvSpPr>
        <p:spPr/>
        <p:txBody>
          <a:bodyPr/>
          <a:lstStyle/>
          <a:p>
            <a:r>
              <a:rPr lang="en-US" dirty="0"/>
              <a:t>Export to Image or other formats</a:t>
            </a:r>
          </a:p>
        </p:txBody>
      </p:sp>
      <p:sp>
        <p:nvSpPr>
          <p:cNvPr id="4" name="Date Placeholder 3">
            <a:extLst>
              <a:ext uri="{FF2B5EF4-FFF2-40B4-BE49-F238E27FC236}">
                <a16:creationId xmlns:a16="http://schemas.microsoft.com/office/drawing/2014/main" id="{2D0A9E9E-B3D4-8047-1308-23C53F2703D8}"/>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6666A319-7A60-6E3B-D626-E00D816C7BFA}"/>
              </a:ext>
            </a:extLst>
          </p:cNvPr>
          <p:cNvSpPr>
            <a:spLocks noGrp="1"/>
          </p:cNvSpPr>
          <p:nvPr>
            <p:ph type="ftr" sz="quarter" idx="11"/>
          </p:nvPr>
        </p:nvSpPr>
        <p:spPr/>
        <p:txBody>
          <a:bodyPr/>
          <a:lstStyle/>
          <a:p>
            <a:r>
              <a:rPr lang="en-US" dirty="0"/>
              <a:t>Intro To Tableau</a:t>
            </a:r>
          </a:p>
        </p:txBody>
      </p:sp>
      <p:sp>
        <p:nvSpPr>
          <p:cNvPr id="6" name="Slide Number Placeholder 5">
            <a:extLst>
              <a:ext uri="{FF2B5EF4-FFF2-40B4-BE49-F238E27FC236}">
                <a16:creationId xmlns:a16="http://schemas.microsoft.com/office/drawing/2014/main" id="{3947F77C-F3ED-1A18-D3B4-D61B834060D7}"/>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
        <p:nvSpPr>
          <p:cNvPr id="7" name="TextBox 6">
            <a:extLst>
              <a:ext uri="{FF2B5EF4-FFF2-40B4-BE49-F238E27FC236}">
                <a16:creationId xmlns:a16="http://schemas.microsoft.com/office/drawing/2014/main" id="{5F1F0BF7-150C-C57F-3C38-4B3F1438250B}"/>
              </a:ext>
            </a:extLst>
          </p:cNvPr>
          <p:cNvSpPr txBox="1"/>
          <p:nvPr/>
        </p:nvSpPr>
        <p:spPr>
          <a:xfrm>
            <a:off x="838200" y="1391478"/>
            <a:ext cx="10359887" cy="1754326"/>
          </a:xfrm>
          <a:prstGeom prst="rect">
            <a:avLst/>
          </a:prstGeom>
          <a:noFill/>
        </p:spPr>
        <p:txBody>
          <a:bodyPr wrap="square" rtlCol="0">
            <a:spAutoFit/>
          </a:bodyPr>
          <a:lstStyle/>
          <a:p>
            <a:r>
              <a:rPr lang="en-US" dirty="0"/>
              <a:t>You can export your graphs to an image by using</a:t>
            </a:r>
          </a:p>
          <a:p>
            <a:r>
              <a:rPr lang="en-US" dirty="0"/>
              <a:t>Worksheet &gt; Export &gt; Image</a:t>
            </a:r>
          </a:p>
          <a:p>
            <a:r>
              <a:rPr lang="en-US" dirty="0"/>
              <a:t>Or you can download as a PowerPoint with </a:t>
            </a:r>
          </a:p>
          <a:p>
            <a:r>
              <a:rPr lang="en-US" dirty="0"/>
              <a:t>File &gt; Export as PowerPoint</a:t>
            </a:r>
          </a:p>
          <a:p>
            <a:r>
              <a:rPr lang="en-US" dirty="0"/>
              <a:t>Or as a PDF</a:t>
            </a:r>
          </a:p>
          <a:p>
            <a:r>
              <a:rPr lang="en-US" dirty="0"/>
              <a:t>File &gt; Print to PDF</a:t>
            </a:r>
          </a:p>
        </p:txBody>
      </p:sp>
      <p:pic>
        <p:nvPicPr>
          <p:cNvPr id="9" name="Picture 8">
            <a:extLst>
              <a:ext uri="{FF2B5EF4-FFF2-40B4-BE49-F238E27FC236}">
                <a16:creationId xmlns:a16="http://schemas.microsoft.com/office/drawing/2014/main" id="{C0EC0EB3-2D7E-B305-7A88-A18C0462DEA7}"/>
              </a:ext>
            </a:extLst>
          </p:cNvPr>
          <p:cNvPicPr>
            <a:picLocks noChangeAspect="1"/>
          </p:cNvPicPr>
          <p:nvPr/>
        </p:nvPicPr>
        <p:blipFill>
          <a:blip r:embed="rId2"/>
          <a:stretch>
            <a:fillRect/>
          </a:stretch>
        </p:blipFill>
        <p:spPr>
          <a:xfrm>
            <a:off x="491260" y="3285228"/>
            <a:ext cx="4477375" cy="1476581"/>
          </a:xfrm>
          <a:prstGeom prst="rect">
            <a:avLst/>
          </a:prstGeom>
        </p:spPr>
      </p:pic>
      <p:pic>
        <p:nvPicPr>
          <p:cNvPr id="11" name="Picture 10">
            <a:extLst>
              <a:ext uri="{FF2B5EF4-FFF2-40B4-BE49-F238E27FC236}">
                <a16:creationId xmlns:a16="http://schemas.microsoft.com/office/drawing/2014/main" id="{D62036EF-D61B-B128-6E5F-CA5B0D1795B8}"/>
              </a:ext>
            </a:extLst>
          </p:cNvPr>
          <p:cNvPicPr>
            <a:picLocks noChangeAspect="1"/>
          </p:cNvPicPr>
          <p:nvPr/>
        </p:nvPicPr>
        <p:blipFill>
          <a:blip r:embed="rId3"/>
          <a:stretch>
            <a:fillRect/>
          </a:stretch>
        </p:blipFill>
        <p:spPr>
          <a:xfrm>
            <a:off x="409133" y="4901233"/>
            <a:ext cx="6065564" cy="1102002"/>
          </a:xfrm>
          <a:prstGeom prst="rect">
            <a:avLst/>
          </a:prstGeom>
        </p:spPr>
      </p:pic>
      <p:pic>
        <p:nvPicPr>
          <p:cNvPr id="13" name="Picture 12">
            <a:extLst>
              <a:ext uri="{FF2B5EF4-FFF2-40B4-BE49-F238E27FC236}">
                <a16:creationId xmlns:a16="http://schemas.microsoft.com/office/drawing/2014/main" id="{FC458913-303B-A152-9656-A4BCBA6185C2}"/>
              </a:ext>
            </a:extLst>
          </p:cNvPr>
          <p:cNvPicPr>
            <a:picLocks noChangeAspect="1"/>
          </p:cNvPicPr>
          <p:nvPr/>
        </p:nvPicPr>
        <p:blipFill>
          <a:blip r:embed="rId4"/>
          <a:stretch>
            <a:fillRect/>
          </a:stretch>
        </p:blipFill>
        <p:spPr>
          <a:xfrm>
            <a:off x="5320725" y="1985880"/>
            <a:ext cx="3134162" cy="2534004"/>
          </a:xfrm>
          <a:prstGeom prst="rect">
            <a:avLst/>
          </a:prstGeom>
        </p:spPr>
      </p:pic>
      <p:pic>
        <p:nvPicPr>
          <p:cNvPr id="15" name="Picture 14">
            <a:extLst>
              <a:ext uri="{FF2B5EF4-FFF2-40B4-BE49-F238E27FC236}">
                <a16:creationId xmlns:a16="http://schemas.microsoft.com/office/drawing/2014/main" id="{D974ABC2-1AAC-56FA-8B2C-AC6AD58893E4}"/>
              </a:ext>
            </a:extLst>
          </p:cNvPr>
          <p:cNvPicPr>
            <a:picLocks noChangeAspect="1"/>
          </p:cNvPicPr>
          <p:nvPr/>
        </p:nvPicPr>
        <p:blipFill>
          <a:blip r:embed="rId5"/>
          <a:stretch>
            <a:fillRect/>
          </a:stretch>
        </p:blipFill>
        <p:spPr>
          <a:xfrm>
            <a:off x="8806977" y="1975357"/>
            <a:ext cx="3105583" cy="4096322"/>
          </a:xfrm>
          <a:prstGeom prst="rect">
            <a:avLst/>
          </a:prstGeom>
        </p:spPr>
      </p:pic>
    </p:spTree>
    <p:extLst>
      <p:ext uri="{BB962C8B-B14F-4D97-AF65-F5344CB8AC3E}">
        <p14:creationId xmlns:p14="http://schemas.microsoft.com/office/powerpoint/2010/main" val="327527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0"/>
            <a:ext cx="6814516" cy="703194"/>
          </a:xfrm>
        </p:spPr>
        <p:txBody>
          <a:bodyPr>
            <a:noAutofit/>
          </a:bodyPr>
          <a:lstStyle/>
          <a:p>
            <a:r>
              <a:rPr lang="en-US" sz="4400" dirty="0"/>
              <a:t>What is Tableau?</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187416"/>
            <a:ext cx="5111750" cy="4483168"/>
          </a:xfrm>
        </p:spPr>
        <p:txBody>
          <a:bodyPr>
            <a:noAutofit/>
          </a:bodyPr>
          <a:lstStyle/>
          <a:p>
            <a:pPr marL="457200" indent="-457200">
              <a:buFont typeface="Arial" panose="020B0604020202020204" pitchFamily="34" charset="0"/>
              <a:buChar char="•"/>
            </a:pPr>
            <a:r>
              <a:rPr lang="en-US" sz="3200" dirty="0"/>
              <a:t>Data Visualization Software</a:t>
            </a:r>
          </a:p>
          <a:p>
            <a:pPr marL="285750" indent="-285750">
              <a:buFont typeface="Arial" panose="020B0604020202020204" pitchFamily="34" charset="0"/>
              <a:buChar char="•"/>
            </a:pPr>
            <a:r>
              <a:rPr lang="en-US" sz="3200" dirty="0"/>
              <a:t>Used for Data Analysis and many forms of Data Visualization​</a:t>
            </a:r>
          </a:p>
          <a:p>
            <a:pPr marL="285750" indent="-285750">
              <a:buFont typeface="Arial" panose="020B0604020202020204" pitchFamily="34" charset="0"/>
              <a:buChar char="•"/>
            </a:pPr>
            <a:r>
              <a:rPr lang="en-US" sz="3200" dirty="0"/>
              <a:t>Drag and Drop Interface for faster navigation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Intro To Tableau</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874643"/>
            <a:ext cx="5111750" cy="623681"/>
          </a:xfrm>
        </p:spPr>
        <p:txBody>
          <a:bodyPr/>
          <a:lstStyle/>
          <a:p>
            <a:r>
              <a:rPr lang="en-US" dirty="0"/>
              <a:t>Concluding Remarks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868557"/>
            <a:ext cx="5111750" cy="3317805"/>
          </a:xfrm>
        </p:spPr>
        <p:txBody>
          <a:bodyPr>
            <a:noAutofit/>
          </a:bodyPr>
          <a:lstStyle/>
          <a:p>
            <a:r>
              <a:rPr lang="en-US" sz="1800" dirty="0"/>
              <a:t>Tableau is a quick and effective data visualization tool, which can be used to quickly analyze and see data. The main drawbacks are taking time to learn how to use the tools that Tableau provides and getting used to the drag and drop style of building graphs. Creating a basic graph usually takes a lot less time than coding libraries such as D3 and Vega but can require more time with online tutorials to change small parts. Although not shown here, Tableau offers a wide variety of graphs that can be generated and is very useful for visualizing many types of data. Then, the visuals can be put into a dashboard for easy access in the same spot.</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Intro To Tableau</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Tanner Finken </a:t>
            </a:r>
          </a:p>
          <a:p>
            <a:r>
              <a:rPr lang="en-US" dirty="0"/>
              <a:t>finkent@arizona.edu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Intro To Tableau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27EC-0426-9A5C-2370-F62337E1AC68}"/>
              </a:ext>
            </a:extLst>
          </p:cNvPr>
          <p:cNvSpPr>
            <a:spLocks noGrp="1"/>
          </p:cNvSpPr>
          <p:nvPr>
            <p:ph type="title"/>
          </p:nvPr>
        </p:nvSpPr>
        <p:spPr>
          <a:xfrm>
            <a:off x="1362075" y="136525"/>
            <a:ext cx="5111750" cy="756203"/>
          </a:xfrm>
        </p:spPr>
        <p:txBody>
          <a:bodyPr/>
          <a:lstStyle/>
          <a:p>
            <a:r>
              <a:rPr lang="en-US" dirty="0"/>
              <a:t>Similar Products</a:t>
            </a:r>
          </a:p>
        </p:txBody>
      </p:sp>
      <p:sp>
        <p:nvSpPr>
          <p:cNvPr id="3" name="Text Placeholder 2">
            <a:extLst>
              <a:ext uri="{FF2B5EF4-FFF2-40B4-BE49-F238E27FC236}">
                <a16:creationId xmlns:a16="http://schemas.microsoft.com/office/drawing/2014/main" id="{B1D23641-1AFF-A1FE-F45F-7E4150DF5BED}"/>
              </a:ext>
            </a:extLst>
          </p:cNvPr>
          <p:cNvSpPr>
            <a:spLocks noGrp="1"/>
          </p:cNvSpPr>
          <p:nvPr>
            <p:ph type="body" idx="1"/>
          </p:nvPr>
        </p:nvSpPr>
        <p:spPr>
          <a:xfrm>
            <a:off x="1362075" y="1302307"/>
            <a:ext cx="5111750" cy="3884055"/>
          </a:xfrm>
        </p:spPr>
        <p:txBody>
          <a:bodyPr>
            <a:normAutofit/>
          </a:bodyPr>
          <a:lstStyle/>
          <a:p>
            <a:r>
              <a:rPr lang="en-US" sz="2000" dirty="0"/>
              <a:t>Power BI (Microsoft)</a:t>
            </a:r>
          </a:p>
          <a:p>
            <a:r>
              <a:rPr lang="en-US" sz="2000" dirty="0"/>
              <a:t>Others</a:t>
            </a:r>
          </a:p>
          <a:p>
            <a:r>
              <a:rPr lang="en-US" sz="2000" dirty="0"/>
              <a:t>All use software tools for </a:t>
            </a:r>
          </a:p>
          <a:p>
            <a:r>
              <a:rPr lang="en-US" sz="2000" dirty="0"/>
              <a:t>simple and effective </a:t>
            </a:r>
          </a:p>
          <a:p>
            <a:r>
              <a:rPr lang="en-US" sz="2000" dirty="0"/>
              <a:t>data cleaning and</a:t>
            </a:r>
          </a:p>
          <a:p>
            <a:r>
              <a:rPr lang="en-US" sz="2000" dirty="0"/>
              <a:t> visualization</a:t>
            </a:r>
          </a:p>
          <a:p>
            <a:endParaRPr lang="en-US" sz="2000" dirty="0"/>
          </a:p>
        </p:txBody>
      </p:sp>
      <p:sp>
        <p:nvSpPr>
          <p:cNvPr id="4" name="Date Placeholder 3">
            <a:extLst>
              <a:ext uri="{FF2B5EF4-FFF2-40B4-BE49-F238E27FC236}">
                <a16:creationId xmlns:a16="http://schemas.microsoft.com/office/drawing/2014/main" id="{36762D5B-4FDF-2B6A-3486-B558A56C0315}"/>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5FD2F929-4F39-D1D3-BC4B-3DC38D8A6CEC}"/>
              </a:ext>
            </a:extLst>
          </p:cNvPr>
          <p:cNvSpPr>
            <a:spLocks noGrp="1"/>
          </p:cNvSpPr>
          <p:nvPr>
            <p:ph type="ftr" sz="quarter" idx="11"/>
          </p:nvPr>
        </p:nvSpPr>
        <p:spPr/>
        <p:txBody>
          <a:bodyPr/>
          <a:lstStyle/>
          <a:p>
            <a:r>
              <a:rPr lang="en-US" dirty="0"/>
              <a:t>Intro To Tableau</a:t>
            </a:r>
          </a:p>
        </p:txBody>
      </p:sp>
      <p:sp>
        <p:nvSpPr>
          <p:cNvPr id="6" name="Slide Number Placeholder 5">
            <a:extLst>
              <a:ext uri="{FF2B5EF4-FFF2-40B4-BE49-F238E27FC236}">
                <a16:creationId xmlns:a16="http://schemas.microsoft.com/office/drawing/2014/main" id="{FD7E4816-55B9-4FA4-8883-B8104690CEBB}"/>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08EDCBA6-2D2E-4187-9B89-C5B8F29D662A}"/>
              </a:ext>
            </a:extLst>
          </p:cNvPr>
          <p:cNvPicPr>
            <a:picLocks noChangeAspect="1"/>
          </p:cNvPicPr>
          <p:nvPr/>
        </p:nvPicPr>
        <p:blipFill>
          <a:blip r:embed="rId2"/>
          <a:stretch>
            <a:fillRect/>
          </a:stretch>
        </p:blipFill>
        <p:spPr>
          <a:xfrm>
            <a:off x="4979934" y="1788142"/>
            <a:ext cx="6668728" cy="3346806"/>
          </a:xfrm>
          <a:prstGeom prst="rect">
            <a:avLst/>
          </a:prstGeom>
        </p:spPr>
      </p:pic>
      <p:sp>
        <p:nvSpPr>
          <p:cNvPr id="9" name="TextBox 8">
            <a:extLst>
              <a:ext uri="{FF2B5EF4-FFF2-40B4-BE49-F238E27FC236}">
                <a16:creationId xmlns:a16="http://schemas.microsoft.com/office/drawing/2014/main" id="{CBDC8F5B-D7D8-B1CB-7BD5-0BCDC1167FBB}"/>
              </a:ext>
            </a:extLst>
          </p:cNvPr>
          <p:cNvSpPr txBox="1"/>
          <p:nvPr/>
        </p:nvSpPr>
        <p:spPr>
          <a:xfrm>
            <a:off x="4876800" y="5186361"/>
            <a:ext cx="6771861" cy="276999"/>
          </a:xfrm>
          <a:prstGeom prst="rect">
            <a:avLst/>
          </a:prstGeom>
          <a:noFill/>
        </p:spPr>
        <p:txBody>
          <a:bodyPr wrap="square" rtlCol="0">
            <a:spAutoFit/>
          </a:bodyPr>
          <a:lstStyle/>
          <a:p>
            <a:r>
              <a:rPr lang="en-US" sz="1200" dirty="0"/>
              <a:t>Image from </a:t>
            </a:r>
            <a:r>
              <a:rPr lang="en-US" sz="1200" dirty="0">
                <a:hlinkClick r:id="rId3"/>
              </a:rPr>
              <a:t>Tableau Presentation (slideshare.net)</a:t>
            </a:r>
            <a:endParaRPr lang="en-US" sz="1200" dirty="0"/>
          </a:p>
        </p:txBody>
      </p:sp>
    </p:spTree>
    <p:extLst>
      <p:ext uri="{BB962C8B-B14F-4D97-AF65-F5344CB8AC3E}">
        <p14:creationId xmlns:p14="http://schemas.microsoft.com/office/powerpoint/2010/main" val="22609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How Does it work?</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5E8B-79C2-4A9F-35BF-48ADAAC9601A}"/>
              </a:ext>
            </a:extLst>
          </p:cNvPr>
          <p:cNvSpPr>
            <a:spLocks noGrp="1"/>
          </p:cNvSpPr>
          <p:nvPr>
            <p:ph type="title"/>
          </p:nvPr>
        </p:nvSpPr>
        <p:spPr/>
        <p:txBody>
          <a:bodyPr/>
          <a:lstStyle/>
          <a:p>
            <a:r>
              <a:rPr lang="en-US" dirty="0"/>
              <a:t>Types of Tableau</a:t>
            </a:r>
          </a:p>
        </p:txBody>
      </p:sp>
      <p:sp>
        <p:nvSpPr>
          <p:cNvPr id="3" name="Date Placeholder 2">
            <a:extLst>
              <a:ext uri="{FF2B5EF4-FFF2-40B4-BE49-F238E27FC236}">
                <a16:creationId xmlns:a16="http://schemas.microsoft.com/office/drawing/2014/main" id="{F310F2DF-E6F3-EF95-E34A-BC867243E27D}"/>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AEA875DA-6467-CBE3-A1B5-9FE2BAA6952D}"/>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B09EE638-C4A0-2301-30E3-BCA7F2909756}"/>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EDDD1EFB-396E-387B-E461-863251C4E7E9}"/>
              </a:ext>
            </a:extLst>
          </p:cNvPr>
          <p:cNvSpPr txBox="1"/>
          <p:nvPr/>
        </p:nvSpPr>
        <p:spPr>
          <a:xfrm>
            <a:off x="838200" y="1431235"/>
            <a:ext cx="10227365" cy="4985980"/>
          </a:xfrm>
          <a:prstGeom prst="rect">
            <a:avLst/>
          </a:prstGeom>
          <a:noFill/>
        </p:spPr>
        <p:txBody>
          <a:bodyPr wrap="square" rtlCol="0">
            <a:spAutoFit/>
          </a:bodyPr>
          <a:lstStyle/>
          <a:p>
            <a:r>
              <a:rPr lang="en-US" sz="2400" dirty="0"/>
              <a:t>Tableau Prep - Data Cleaning Software</a:t>
            </a:r>
          </a:p>
          <a:p>
            <a:r>
              <a:rPr lang="en-US" sz="2400" b="1" dirty="0"/>
              <a:t>Tableau Desktop*</a:t>
            </a:r>
            <a:r>
              <a:rPr lang="en-US" sz="2400" dirty="0"/>
              <a:t> – A downloadable application for Data Visualization (Free for Students)</a:t>
            </a:r>
          </a:p>
          <a:p>
            <a:r>
              <a:rPr lang="en-US" sz="2400" dirty="0"/>
              <a:t>Tableau Online – Analytics platform fully hosted in the cloud with the ability to publish dashboards and let anyone view them</a:t>
            </a:r>
          </a:p>
          <a:p>
            <a:r>
              <a:rPr lang="en-US" sz="2400" dirty="0"/>
              <a:t>Tableau Server – an online platform that allows you to host and manage Tableau data sources, workbooks, reports, and dashboards</a:t>
            </a:r>
          </a:p>
          <a:p>
            <a:r>
              <a:rPr lang="en-US" sz="2400" dirty="0"/>
              <a:t>Tableau Reader – Free software tool that allows you to view workbooks and visualizations made in Tableau Desktop or Public</a:t>
            </a:r>
          </a:p>
          <a:p>
            <a:r>
              <a:rPr lang="en-US" sz="2400" dirty="0"/>
              <a:t>Tableau Public – Free Visualization Software with Limitations (Visuals can only be published and not saved or exported locally)  </a:t>
            </a:r>
          </a:p>
          <a:p>
            <a:endParaRPr lang="en-US" b="1" dirty="0"/>
          </a:p>
          <a:p>
            <a:endParaRPr lang="en-US" b="1" dirty="0"/>
          </a:p>
          <a:p>
            <a:r>
              <a:rPr lang="en-US" b="1" dirty="0"/>
              <a:t>*- Tableau Desktop is the one we will be learning about</a:t>
            </a:r>
          </a:p>
        </p:txBody>
      </p:sp>
    </p:spTree>
    <p:extLst>
      <p:ext uri="{BB962C8B-B14F-4D97-AF65-F5344CB8AC3E}">
        <p14:creationId xmlns:p14="http://schemas.microsoft.com/office/powerpoint/2010/main" val="216778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62E-72DC-9D16-7EE0-E9D24BDA1D52}"/>
              </a:ext>
            </a:extLst>
          </p:cNvPr>
          <p:cNvSpPr>
            <a:spLocks noGrp="1"/>
          </p:cNvSpPr>
          <p:nvPr>
            <p:ph type="title"/>
          </p:nvPr>
        </p:nvSpPr>
        <p:spPr/>
        <p:txBody>
          <a:bodyPr/>
          <a:lstStyle/>
          <a:p>
            <a:r>
              <a:rPr lang="en-US" dirty="0"/>
              <a:t>Tableau Desktop Download</a:t>
            </a:r>
          </a:p>
        </p:txBody>
      </p:sp>
      <p:sp>
        <p:nvSpPr>
          <p:cNvPr id="3" name="Date Placeholder 2">
            <a:extLst>
              <a:ext uri="{FF2B5EF4-FFF2-40B4-BE49-F238E27FC236}">
                <a16:creationId xmlns:a16="http://schemas.microsoft.com/office/drawing/2014/main" id="{785C7DED-0D7D-5051-807F-3234CABC1D4F}"/>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DA436FA8-090A-40F8-2E98-801BD1F73E7C}"/>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5B635BD4-F087-70B7-ACB7-4BAFA20A8F5B}"/>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12" name="TextBox 11">
            <a:extLst>
              <a:ext uri="{FF2B5EF4-FFF2-40B4-BE49-F238E27FC236}">
                <a16:creationId xmlns:a16="http://schemas.microsoft.com/office/drawing/2014/main" id="{0F9641FB-567B-7057-FB87-76F62C1DED0C}"/>
              </a:ext>
            </a:extLst>
          </p:cNvPr>
          <p:cNvSpPr txBox="1"/>
          <p:nvPr/>
        </p:nvSpPr>
        <p:spPr>
          <a:xfrm>
            <a:off x="838200" y="1690688"/>
            <a:ext cx="10108096" cy="1477328"/>
          </a:xfrm>
          <a:prstGeom prst="rect">
            <a:avLst/>
          </a:prstGeom>
          <a:noFill/>
        </p:spPr>
        <p:txBody>
          <a:bodyPr wrap="square" rtlCol="0">
            <a:spAutoFit/>
          </a:bodyPr>
          <a:lstStyle/>
          <a:p>
            <a:r>
              <a:rPr lang="en-US" dirty="0"/>
              <a:t>Tableau Desktop (</a:t>
            </a:r>
            <a:r>
              <a:rPr lang="en-US" dirty="0">
                <a:hlinkClick r:id="rId2"/>
              </a:rPr>
              <a:t>free for students</a:t>
            </a:r>
            <a:r>
              <a:rPr lang="en-US" dirty="0"/>
              <a:t> for 1 year)</a:t>
            </a:r>
          </a:p>
          <a:p>
            <a:r>
              <a:rPr lang="en-US" dirty="0"/>
              <a:t>	Fill out</a:t>
            </a:r>
            <a:r>
              <a:rPr lang="en-US" dirty="0">
                <a:hlinkClick r:id="rId3"/>
              </a:rPr>
              <a:t> this form</a:t>
            </a:r>
            <a:endParaRPr lang="en-US" dirty="0"/>
          </a:p>
          <a:p>
            <a:r>
              <a:rPr lang="en-US" dirty="0"/>
              <a:t>	Download Tableau Desktop </a:t>
            </a:r>
            <a:r>
              <a:rPr lang="en-US" dirty="0">
                <a:hlinkClick r:id="rId4"/>
              </a:rPr>
              <a:t>here</a:t>
            </a:r>
            <a:endParaRPr lang="en-US" dirty="0"/>
          </a:p>
          <a:p>
            <a:r>
              <a:rPr lang="en-US" dirty="0"/>
              <a:t>	Use the email code to verify, then register and begin using</a:t>
            </a:r>
          </a:p>
          <a:p>
            <a:endParaRPr lang="en-US" dirty="0"/>
          </a:p>
        </p:txBody>
      </p:sp>
      <p:pic>
        <p:nvPicPr>
          <p:cNvPr id="14" name="Picture 13">
            <a:extLst>
              <a:ext uri="{FF2B5EF4-FFF2-40B4-BE49-F238E27FC236}">
                <a16:creationId xmlns:a16="http://schemas.microsoft.com/office/drawing/2014/main" id="{07490B8F-C140-67D1-72D8-1D18779EB56A}"/>
              </a:ext>
            </a:extLst>
          </p:cNvPr>
          <p:cNvPicPr>
            <a:picLocks noChangeAspect="1"/>
          </p:cNvPicPr>
          <p:nvPr/>
        </p:nvPicPr>
        <p:blipFill>
          <a:blip r:embed="rId5"/>
          <a:stretch>
            <a:fillRect/>
          </a:stretch>
        </p:blipFill>
        <p:spPr>
          <a:xfrm>
            <a:off x="2143539" y="2902988"/>
            <a:ext cx="1895061" cy="3872241"/>
          </a:xfrm>
          <a:prstGeom prst="rect">
            <a:avLst/>
          </a:prstGeom>
        </p:spPr>
      </p:pic>
      <p:pic>
        <p:nvPicPr>
          <p:cNvPr id="16" name="Picture 15">
            <a:extLst>
              <a:ext uri="{FF2B5EF4-FFF2-40B4-BE49-F238E27FC236}">
                <a16:creationId xmlns:a16="http://schemas.microsoft.com/office/drawing/2014/main" id="{DD7B055B-EE16-DFB8-254B-B5712E4A8EED}"/>
              </a:ext>
            </a:extLst>
          </p:cNvPr>
          <p:cNvPicPr>
            <a:picLocks noChangeAspect="1"/>
          </p:cNvPicPr>
          <p:nvPr/>
        </p:nvPicPr>
        <p:blipFill>
          <a:blip r:embed="rId6"/>
          <a:stretch>
            <a:fillRect/>
          </a:stretch>
        </p:blipFill>
        <p:spPr>
          <a:xfrm>
            <a:off x="4038600" y="2860345"/>
            <a:ext cx="7242951" cy="3442251"/>
          </a:xfrm>
          <a:prstGeom prst="rect">
            <a:avLst/>
          </a:prstGeom>
        </p:spPr>
      </p:pic>
      <p:pic>
        <p:nvPicPr>
          <p:cNvPr id="2050" name="Picture 2" descr="Register and Activate from the User Interface - Tableau">
            <a:extLst>
              <a:ext uri="{FF2B5EF4-FFF2-40B4-BE49-F238E27FC236}">
                <a16:creationId xmlns:a16="http://schemas.microsoft.com/office/drawing/2014/main" id="{87785A7F-D0A2-1B1C-FB41-5C58FEA8D0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8329" y="1204300"/>
            <a:ext cx="3785471" cy="301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7A22-D14F-18D1-349B-07F89EF5CBC4}"/>
              </a:ext>
            </a:extLst>
          </p:cNvPr>
          <p:cNvSpPr>
            <a:spLocks noGrp="1"/>
          </p:cNvSpPr>
          <p:nvPr>
            <p:ph type="title"/>
          </p:nvPr>
        </p:nvSpPr>
        <p:spPr/>
        <p:txBody>
          <a:bodyPr/>
          <a:lstStyle/>
          <a:p>
            <a:r>
              <a:rPr lang="en-US" dirty="0"/>
              <a:t>Data</a:t>
            </a:r>
          </a:p>
        </p:txBody>
      </p:sp>
      <p:sp>
        <p:nvSpPr>
          <p:cNvPr id="3" name="Date Placeholder 2">
            <a:extLst>
              <a:ext uri="{FF2B5EF4-FFF2-40B4-BE49-F238E27FC236}">
                <a16:creationId xmlns:a16="http://schemas.microsoft.com/office/drawing/2014/main" id="{30C7E279-81B0-F1E7-74F6-9B2D3823210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C4C4761A-89BF-80B0-8C89-D7C251EBB69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AE1CFF9B-FE2B-A008-B1F7-CB8DF5B33C5A}"/>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36DBC0B9-E6AD-A47F-C577-40818AAD8308}"/>
              </a:ext>
            </a:extLst>
          </p:cNvPr>
          <p:cNvSpPr txBox="1"/>
          <p:nvPr/>
        </p:nvSpPr>
        <p:spPr>
          <a:xfrm>
            <a:off x="662609" y="1470991"/>
            <a:ext cx="10515600" cy="2031325"/>
          </a:xfrm>
          <a:prstGeom prst="rect">
            <a:avLst/>
          </a:prstGeom>
          <a:noFill/>
        </p:spPr>
        <p:txBody>
          <a:bodyPr wrap="square" rtlCol="0">
            <a:spAutoFit/>
          </a:bodyPr>
          <a:lstStyle/>
          <a:p>
            <a:r>
              <a:rPr lang="en-US" dirty="0"/>
              <a:t>Import your data from a variety of data sources (SQL, Oracle, </a:t>
            </a:r>
            <a:r>
              <a:rPr lang="en-US" dirty="0" err="1"/>
              <a:t>SalesForce</a:t>
            </a:r>
            <a:r>
              <a:rPr lang="en-US" dirty="0"/>
              <a:t>, JSON, CSV file, </a:t>
            </a:r>
            <a:r>
              <a:rPr lang="en-US" dirty="0" err="1"/>
              <a:t>etc</a:t>
            </a:r>
            <a:r>
              <a:rPr lang="en-US" dirty="0"/>
              <a:t>)</a:t>
            </a:r>
          </a:p>
          <a:p>
            <a:r>
              <a:rPr lang="en-US" dirty="0"/>
              <a:t>Data is assessed for type automatically and given default assumptions</a:t>
            </a:r>
          </a:p>
          <a:p>
            <a:r>
              <a:rPr lang="en-US" dirty="0"/>
              <a:t>Blue = Categorical or String Data types (Called Dimensions)</a:t>
            </a:r>
          </a:p>
          <a:p>
            <a:r>
              <a:rPr lang="en-US" dirty="0"/>
              <a:t>Green = Numeric Data (Called Measures) </a:t>
            </a:r>
          </a:p>
          <a:p>
            <a:r>
              <a:rPr lang="en-US" dirty="0"/>
              <a:t>These are just the defaults and can be changed as you are crafting your visual</a:t>
            </a:r>
          </a:p>
          <a:p>
            <a:r>
              <a:rPr lang="en-US" dirty="0"/>
              <a:t>Each visual tells you what it needs to be crafted</a:t>
            </a:r>
          </a:p>
          <a:p>
            <a:endParaRPr lang="en-US" dirty="0"/>
          </a:p>
        </p:txBody>
      </p:sp>
      <p:pic>
        <p:nvPicPr>
          <p:cNvPr id="9" name="Picture 8">
            <a:extLst>
              <a:ext uri="{FF2B5EF4-FFF2-40B4-BE49-F238E27FC236}">
                <a16:creationId xmlns:a16="http://schemas.microsoft.com/office/drawing/2014/main" id="{572F60FC-4841-2752-91DC-EC549FBD5665}"/>
              </a:ext>
            </a:extLst>
          </p:cNvPr>
          <p:cNvPicPr>
            <a:picLocks noChangeAspect="1"/>
          </p:cNvPicPr>
          <p:nvPr/>
        </p:nvPicPr>
        <p:blipFill>
          <a:blip r:embed="rId2"/>
          <a:stretch>
            <a:fillRect/>
          </a:stretch>
        </p:blipFill>
        <p:spPr>
          <a:xfrm>
            <a:off x="747317" y="3409071"/>
            <a:ext cx="5668166" cy="1228896"/>
          </a:xfrm>
          <a:prstGeom prst="rect">
            <a:avLst/>
          </a:prstGeom>
        </p:spPr>
      </p:pic>
      <p:pic>
        <p:nvPicPr>
          <p:cNvPr id="11" name="Picture 10">
            <a:extLst>
              <a:ext uri="{FF2B5EF4-FFF2-40B4-BE49-F238E27FC236}">
                <a16:creationId xmlns:a16="http://schemas.microsoft.com/office/drawing/2014/main" id="{461B8309-74F0-ABAD-408A-51B9B52E57AA}"/>
              </a:ext>
            </a:extLst>
          </p:cNvPr>
          <p:cNvPicPr>
            <a:picLocks noChangeAspect="1"/>
          </p:cNvPicPr>
          <p:nvPr/>
        </p:nvPicPr>
        <p:blipFill>
          <a:blip r:embed="rId3"/>
          <a:stretch>
            <a:fillRect/>
          </a:stretch>
        </p:blipFill>
        <p:spPr>
          <a:xfrm>
            <a:off x="7116757" y="3239041"/>
            <a:ext cx="4327926" cy="2797851"/>
          </a:xfrm>
          <a:prstGeom prst="rect">
            <a:avLst/>
          </a:prstGeom>
        </p:spPr>
      </p:pic>
    </p:spTree>
    <p:extLst>
      <p:ext uri="{BB962C8B-B14F-4D97-AF65-F5344CB8AC3E}">
        <p14:creationId xmlns:p14="http://schemas.microsoft.com/office/powerpoint/2010/main" val="213884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7A22-D14F-18D1-349B-07F89EF5CBC4}"/>
              </a:ext>
            </a:extLst>
          </p:cNvPr>
          <p:cNvSpPr>
            <a:spLocks noGrp="1"/>
          </p:cNvSpPr>
          <p:nvPr>
            <p:ph type="title"/>
          </p:nvPr>
        </p:nvSpPr>
        <p:spPr/>
        <p:txBody>
          <a:bodyPr/>
          <a:lstStyle/>
          <a:p>
            <a:r>
              <a:rPr lang="en-US" dirty="0"/>
              <a:t>Format</a:t>
            </a:r>
          </a:p>
        </p:txBody>
      </p:sp>
      <p:sp>
        <p:nvSpPr>
          <p:cNvPr id="3" name="Date Placeholder 2">
            <a:extLst>
              <a:ext uri="{FF2B5EF4-FFF2-40B4-BE49-F238E27FC236}">
                <a16:creationId xmlns:a16="http://schemas.microsoft.com/office/drawing/2014/main" id="{30C7E279-81B0-F1E7-74F6-9B2D38232103}"/>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C4C4761A-89BF-80B0-8C89-D7C251EBB69F}"/>
              </a:ext>
            </a:extLst>
          </p:cNvPr>
          <p:cNvSpPr>
            <a:spLocks noGrp="1"/>
          </p:cNvSpPr>
          <p:nvPr>
            <p:ph type="ftr" sz="quarter" idx="11"/>
          </p:nvPr>
        </p:nvSpPr>
        <p:spPr/>
        <p:txBody>
          <a:bodyPr/>
          <a:lstStyle/>
          <a:p>
            <a:r>
              <a:rPr lang="en-US" dirty="0"/>
              <a:t>Intro To Tableau</a:t>
            </a:r>
          </a:p>
        </p:txBody>
      </p:sp>
      <p:sp>
        <p:nvSpPr>
          <p:cNvPr id="5" name="Slide Number Placeholder 4">
            <a:extLst>
              <a:ext uri="{FF2B5EF4-FFF2-40B4-BE49-F238E27FC236}">
                <a16:creationId xmlns:a16="http://schemas.microsoft.com/office/drawing/2014/main" id="{AE1CFF9B-FE2B-A008-B1F7-CB8DF5B33C5A}"/>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extBox 6">
            <a:extLst>
              <a:ext uri="{FF2B5EF4-FFF2-40B4-BE49-F238E27FC236}">
                <a16:creationId xmlns:a16="http://schemas.microsoft.com/office/drawing/2014/main" id="{36DBC0B9-E6AD-A47F-C577-40818AAD8308}"/>
              </a:ext>
            </a:extLst>
          </p:cNvPr>
          <p:cNvSpPr txBox="1"/>
          <p:nvPr/>
        </p:nvSpPr>
        <p:spPr>
          <a:xfrm>
            <a:off x="662609" y="1470991"/>
            <a:ext cx="10515600" cy="923330"/>
          </a:xfrm>
          <a:prstGeom prst="rect">
            <a:avLst/>
          </a:prstGeom>
          <a:noFill/>
        </p:spPr>
        <p:txBody>
          <a:bodyPr wrap="square" rtlCol="0">
            <a:spAutoFit/>
          </a:bodyPr>
          <a:lstStyle/>
          <a:p>
            <a:r>
              <a:rPr lang="en-US" dirty="0"/>
              <a:t>Here is what the Tableau editor consists of</a:t>
            </a:r>
          </a:p>
          <a:p>
            <a:r>
              <a:rPr lang="en-US" dirty="0"/>
              <a:t>It is a lot, but each part has its own task</a:t>
            </a:r>
          </a:p>
          <a:p>
            <a:endParaRPr lang="en-US" dirty="0"/>
          </a:p>
        </p:txBody>
      </p:sp>
      <p:pic>
        <p:nvPicPr>
          <p:cNvPr id="8" name="Picture 7">
            <a:extLst>
              <a:ext uri="{FF2B5EF4-FFF2-40B4-BE49-F238E27FC236}">
                <a16:creationId xmlns:a16="http://schemas.microsoft.com/office/drawing/2014/main" id="{92370B9E-7344-C5F4-6CD5-65A668A13AC2}"/>
              </a:ext>
            </a:extLst>
          </p:cNvPr>
          <p:cNvPicPr>
            <a:picLocks noChangeAspect="1"/>
          </p:cNvPicPr>
          <p:nvPr/>
        </p:nvPicPr>
        <p:blipFill>
          <a:blip r:embed="rId2"/>
          <a:stretch>
            <a:fillRect/>
          </a:stretch>
        </p:blipFill>
        <p:spPr>
          <a:xfrm>
            <a:off x="2226365" y="2045555"/>
            <a:ext cx="7739269" cy="4299593"/>
          </a:xfrm>
          <a:prstGeom prst="rect">
            <a:avLst/>
          </a:prstGeom>
        </p:spPr>
      </p:pic>
      <p:sp>
        <p:nvSpPr>
          <p:cNvPr id="9" name="TextBox 8">
            <a:extLst>
              <a:ext uri="{FF2B5EF4-FFF2-40B4-BE49-F238E27FC236}">
                <a16:creationId xmlns:a16="http://schemas.microsoft.com/office/drawing/2014/main" id="{71F81CC0-1C45-B184-059D-0FFB731B0DE8}"/>
              </a:ext>
            </a:extLst>
          </p:cNvPr>
          <p:cNvSpPr txBox="1"/>
          <p:nvPr/>
        </p:nvSpPr>
        <p:spPr>
          <a:xfrm>
            <a:off x="8610600" y="1690688"/>
            <a:ext cx="2017643" cy="646331"/>
          </a:xfrm>
          <a:prstGeom prst="rect">
            <a:avLst/>
          </a:prstGeom>
          <a:noFill/>
        </p:spPr>
        <p:txBody>
          <a:bodyPr wrap="square" rtlCol="0">
            <a:spAutoFit/>
          </a:bodyPr>
          <a:lstStyle/>
          <a:p>
            <a:r>
              <a:rPr lang="en-US" dirty="0">
                <a:solidFill>
                  <a:schemeClr val="accent5"/>
                </a:solidFill>
              </a:rPr>
              <a:t>Type of Visual (Top Right)</a:t>
            </a:r>
          </a:p>
        </p:txBody>
      </p:sp>
      <p:sp>
        <p:nvSpPr>
          <p:cNvPr id="10" name="TextBox 9">
            <a:extLst>
              <a:ext uri="{FF2B5EF4-FFF2-40B4-BE49-F238E27FC236}">
                <a16:creationId xmlns:a16="http://schemas.microsoft.com/office/drawing/2014/main" id="{871F298B-5243-0481-AA97-0D73CB9B6257}"/>
              </a:ext>
            </a:extLst>
          </p:cNvPr>
          <p:cNvSpPr txBox="1"/>
          <p:nvPr/>
        </p:nvSpPr>
        <p:spPr>
          <a:xfrm>
            <a:off x="9982200" y="5723271"/>
            <a:ext cx="2120348" cy="646331"/>
          </a:xfrm>
          <a:prstGeom prst="rect">
            <a:avLst/>
          </a:prstGeom>
          <a:noFill/>
        </p:spPr>
        <p:txBody>
          <a:bodyPr wrap="square" rtlCol="0">
            <a:spAutoFit/>
          </a:bodyPr>
          <a:lstStyle/>
          <a:p>
            <a:r>
              <a:rPr lang="en-US" sz="1200" dirty="0"/>
              <a:t>Image from </a:t>
            </a:r>
            <a:r>
              <a:rPr lang="en-US" sz="1200" dirty="0">
                <a:hlinkClick r:id="rId3"/>
              </a:rPr>
              <a:t>Visualization using Tableau (slideshare.net)</a:t>
            </a:r>
            <a:endParaRPr lang="en-US" sz="1200" dirty="0"/>
          </a:p>
        </p:txBody>
      </p:sp>
    </p:spTree>
    <p:extLst>
      <p:ext uri="{BB962C8B-B14F-4D97-AF65-F5344CB8AC3E}">
        <p14:creationId xmlns:p14="http://schemas.microsoft.com/office/powerpoint/2010/main" val="193012264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14487FB1288D43A3B94AC6338EFDF5" ma:contentTypeVersion="2" ma:contentTypeDescription="Create a new document." ma:contentTypeScope="" ma:versionID="b50ad21f239cab86329555c8f2ba99c1">
  <xsd:schema xmlns:xsd="http://www.w3.org/2001/XMLSchema" xmlns:xs="http://www.w3.org/2001/XMLSchema" xmlns:p="http://schemas.microsoft.com/office/2006/metadata/properties" xmlns:ns3="bd2465f3-0d26-4a41-ad29-f71836022f76" targetNamespace="http://schemas.microsoft.com/office/2006/metadata/properties" ma:root="true" ma:fieldsID="f125e2cdd3829797653006cb23e833ab" ns3:_="">
    <xsd:import namespace="bd2465f3-0d26-4a41-ad29-f71836022f7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2465f3-0d26-4a41-ad29-f71836022f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purl.org/dc/elements/1.1/"/>
    <ds:schemaRef ds:uri="bd2465f3-0d26-4a41-ad29-f71836022f76"/>
    <ds:schemaRef ds:uri="http://schemas.microsoft.com/office/2006/metadata/properties"/>
    <ds:schemaRef ds:uri="http://purl.org/dc/dcmitype/"/>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176690F9-A754-4ADA-A504-729960F6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2465f3-0d26-4a41-ad29-f71836022f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{8034D5C8-BFD6-4193-98F0-29EF10A22E57}tf67328976_win32</Template>
  <TotalTime>1426</TotalTime>
  <Words>1575</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Tenorite</vt:lpstr>
      <vt:lpstr>Office Theme</vt:lpstr>
      <vt:lpstr>Intro to Tableau</vt:lpstr>
      <vt:lpstr>AGENDA</vt:lpstr>
      <vt:lpstr>What is Tableau?</vt:lpstr>
      <vt:lpstr>Similar Products</vt:lpstr>
      <vt:lpstr>How Does it work?</vt:lpstr>
      <vt:lpstr>Types of Tableau</vt:lpstr>
      <vt:lpstr>Tableau Desktop Download</vt:lpstr>
      <vt:lpstr>Data</vt:lpstr>
      <vt:lpstr>Format</vt:lpstr>
      <vt:lpstr>Goal</vt:lpstr>
      <vt:lpstr>Example:  2017 Men’s tennis Data</vt:lpstr>
      <vt:lpstr>Data</vt:lpstr>
      <vt:lpstr>Starting the Project</vt:lpstr>
      <vt:lpstr>Viewing Data Attributes</vt:lpstr>
      <vt:lpstr>Viewing Data Attributes</vt:lpstr>
      <vt:lpstr>Answering Questions:</vt:lpstr>
      <vt:lpstr>Who won or lost the most matches in 2017?:</vt:lpstr>
      <vt:lpstr>Who won or lost the most matches in 2017?:</vt:lpstr>
      <vt:lpstr>Who won or lost the most matches in 2017?:</vt:lpstr>
      <vt:lpstr>Who won or lost the most matches in 2017?:</vt:lpstr>
      <vt:lpstr>What tournaments had the biggest number of upsets?</vt:lpstr>
      <vt:lpstr>What tournaments had the biggest number of upsets?</vt:lpstr>
      <vt:lpstr>What tournaments had the biggest number of upsets?</vt:lpstr>
      <vt:lpstr>Does the return of serve affect the score of how badly someone loses?</vt:lpstr>
      <vt:lpstr>Does the return of serve affect the score of how badly someone loses?</vt:lpstr>
      <vt:lpstr>Does the return of serve affect the score of how badly someone loses?</vt:lpstr>
      <vt:lpstr>Exporting Results/ Concluding Remarks</vt:lpstr>
      <vt:lpstr>Saving your workbook</vt:lpstr>
      <vt:lpstr>Export to Image or other formats</vt:lpstr>
      <vt:lpstr>Concluding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Tableau</dc:title>
  <dc:creator>Finken, Tanner Allen - (finkent)</dc:creator>
  <cp:lastModifiedBy>Finken, Tanner Allen - (finkent)</cp:lastModifiedBy>
  <cp:revision>2</cp:revision>
  <dcterms:created xsi:type="dcterms:W3CDTF">2022-11-29T22:45:22Z</dcterms:created>
  <dcterms:modified xsi:type="dcterms:W3CDTF">2022-11-30T22:31:36Z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0x010100E414487FB1288D43A3B94AC6338EFDF5</vt:lpwstr>
  </property>
</Properties>
</file>