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Relationship Id="rId5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Relationship Id="rId4" Type="http://schemas.openxmlformats.org/officeDocument/2006/relationships/image" Target="../media/image07.png"/><Relationship Id="rId5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Tradesperson" TargetMode="External"/><Relationship Id="rId4" Type="http://schemas.openxmlformats.org/officeDocument/2006/relationships/hyperlink" Target="https://en.wikipedia.org/wiki/Water" TargetMode="External"/><Relationship Id="rId10" Type="http://schemas.openxmlformats.org/officeDocument/2006/relationships/image" Target="../media/image11.jpg"/><Relationship Id="rId9" Type="http://schemas.openxmlformats.org/officeDocument/2006/relationships/hyperlink" Target="https://en.wikipedia.org/wiki/Plumber#cite_note-MichReport-2" TargetMode="External"/><Relationship Id="rId5" Type="http://schemas.openxmlformats.org/officeDocument/2006/relationships/hyperlink" Target="https://en.wikipedia.org/wiki/Sewage" TargetMode="External"/><Relationship Id="rId6" Type="http://schemas.openxmlformats.org/officeDocument/2006/relationships/hyperlink" Target="https://en.wikipedia.org/wiki/Drainage" TargetMode="External"/><Relationship Id="rId7" Type="http://schemas.openxmlformats.org/officeDocument/2006/relationships/hyperlink" Target="https://en.wikipedia.org/wiki/Plumbing" TargetMode="External"/><Relationship Id="rId8" Type="http://schemas.openxmlformats.org/officeDocument/2006/relationships/hyperlink" Target="https://en.wikipedia.org/wiki/Plumber#cite_note-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0" y="1516475"/>
            <a:ext cx="8520599" cy="1418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Computers are Blind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lesson on Virtual Machines and program execution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2435100" y="125775"/>
            <a:ext cx="4273800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Stack Frame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150" y="1038537"/>
            <a:ext cx="5443700" cy="39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708100" y="2019250"/>
            <a:ext cx="3799199" cy="217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Function name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variable names → heap addresses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line number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0925"/>
            <a:ext cx="3957425" cy="2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61564" y="3103225"/>
            <a:ext cx="2806799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function name: </a:t>
            </a: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Main()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variables: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i → 0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Calibri"/>
              <a:buChar char="○"/>
            </a:pP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elemArray → 1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line number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GB" sz="1800"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375" y="57323"/>
            <a:ext cx="3629599" cy="23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400" y="2562825"/>
            <a:ext cx="2492825" cy="2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777975" y="2896800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GB" sz="1800"/>
              <a:t>0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767100" y="3372650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80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48" name="Shape 148"/>
          <p:cNvSpPr txBox="1"/>
          <p:nvPr/>
        </p:nvSpPr>
        <p:spPr>
          <a:xfrm>
            <a:off x="7766075" y="3128400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-GB" sz="1800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cxnSp>
        <p:nvCxnSpPr>
          <p:cNvPr id="149" name="Shape 149"/>
          <p:cNvCxnSpPr/>
          <p:nvPr/>
        </p:nvCxnSpPr>
        <p:spPr>
          <a:xfrm flipH="1" rot="10800000">
            <a:off x="2212500" y="3102099"/>
            <a:ext cx="5325900" cy="78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3136275" y="3398599"/>
            <a:ext cx="4436400" cy="77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/>
          <p:nvPr/>
        </p:nvCxnSpPr>
        <p:spPr>
          <a:xfrm flipH="1" rot="10800000">
            <a:off x="3375775" y="1585225"/>
            <a:ext cx="456299" cy="28853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171075" y="1710700"/>
            <a:ext cx="1916100" cy="4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Stack frame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809600" y="2003900"/>
            <a:ext cx="1334399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Heap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508525"/>
            <a:ext cx="6284374" cy="39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75" y="1228175"/>
            <a:ext cx="2492825" cy="268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/>
          <p:nvPr/>
        </p:nvCxnSpPr>
        <p:spPr>
          <a:xfrm flipH="1" rot="10800000">
            <a:off x="2976625" y="1915874"/>
            <a:ext cx="4790099" cy="44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 flipH="1" rot="10800000">
            <a:off x="1277325" y="2189849"/>
            <a:ext cx="6512100" cy="41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>
            <a:off x="3729325" y="1129050"/>
            <a:ext cx="4048799" cy="71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4482025" y="1129050"/>
            <a:ext cx="3284700" cy="10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116300" y="1138650"/>
            <a:ext cx="6911400" cy="367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Font typeface="Calibri"/>
              <a:buAutoNum type="arabicPeriod"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ctrTitle"/>
          </p:nvPr>
        </p:nvSpPr>
        <p:spPr>
          <a:xfrm>
            <a:off x="311687" y="103950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197500" y="1516825"/>
            <a:ext cx="68400" cy="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311700" y="94250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Programmer sees: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12" y="1078725"/>
            <a:ext cx="6284374" cy="39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266075" y="44025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Computer sees: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812" y="1134650"/>
            <a:ext cx="6284374" cy="391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1429774" y="1134625"/>
            <a:ext cx="6284432" cy="3916506"/>
            <a:chOff x="356421" y="1820920"/>
            <a:chExt cx="4036503" cy="2622016"/>
          </a:xfrm>
        </p:grpSpPr>
        <p:sp>
          <p:nvSpPr>
            <p:cNvPr id="184" name="Shape 184"/>
            <p:cNvSpPr/>
            <p:nvPr/>
          </p:nvSpPr>
          <p:spPr>
            <a:xfrm>
              <a:off x="356425" y="1820937"/>
              <a:ext cx="4036499" cy="2622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56421" y="3145718"/>
              <a:ext cx="4036499" cy="12971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56421" y="1820920"/>
              <a:ext cx="4036499" cy="11414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311700" y="60250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game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10375" y="1178325"/>
            <a:ext cx="80811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Group in a team of 2 or 3 each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Follow the guidelines in your handout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You are given: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stack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heap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*&amp;&amp;&amp;&amp;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Execute the program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is your result?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311700" y="322350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Virtual Machines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340175" y="219700"/>
            <a:ext cx="85205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826625" y="1605150"/>
            <a:ext cx="7547699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is a stack?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is a heap?</a:t>
            </a:r>
          </a:p>
          <a:p>
            <a:pPr indent="-3810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What is a stack frame?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379350" y="125375"/>
            <a:ext cx="3638100" cy="2007299"/>
          </a:xfrm>
          <a:prstGeom prst="cloudCallout">
            <a:avLst>
              <a:gd fmla="val 66615" name="adj1"/>
              <a:gd fmla="val 585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I’m a Virtual Machine!</a:t>
            </a:r>
          </a:p>
        </p:txBody>
      </p:sp>
      <p:sp>
        <p:nvSpPr>
          <p:cNvPr id="59" name="Shape 59"/>
          <p:cNvSpPr/>
          <p:nvPr/>
        </p:nvSpPr>
        <p:spPr>
          <a:xfrm>
            <a:off x="266500" y="56975"/>
            <a:ext cx="2721599" cy="2007299"/>
          </a:xfrm>
          <a:prstGeom prst="cloudCallout">
            <a:avLst>
              <a:gd fmla="val 65083" name="adj1"/>
              <a:gd fmla="val 534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No, I’m a Virtual Machine!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8" y="2280975"/>
            <a:ext cx="4649872" cy="26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24003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379350" y="125375"/>
            <a:ext cx="3638100" cy="2007299"/>
          </a:xfrm>
          <a:prstGeom prst="cloudCallout">
            <a:avLst>
              <a:gd fmla="val 66615" name="adj1"/>
              <a:gd fmla="val 5852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I’m a Virtual Machine!</a:t>
            </a:r>
          </a:p>
        </p:txBody>
      </p:sp>
      <p:sp>
        <p:nvSpPr>
          <p:cNvPr id="67" name="Shape 67"/>
          <p:cNvSpPr/>
          <p:nvPr/>
        </p:nvSpPr>
        <p:spPr>
          <a:xfrm>
            <a:off x="266500" y="56975"/>
            <a:ext cx="2721599" cy="2007299"/>
          </a:xfrm>
          <a:prstGeom prst="cloudCallout">
            <a:avLst>
              <a:gd fmla="val 65083" name="adj1"/>
              <a:gd fmla="val 534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No, I’m a Virtual Machine!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8" y="2280975"/>
            <a:ext cx="4649872" cy="26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200" y="2400300"/>
            <a:ext cx="335280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>
            <a:off x="205275" y="353550"/>
            <a:ext cx="4025699" cy="46188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1" name="Shape 71"/>
          <p:cNvCxnSpPr/>
          <p:nvPr/>
        </p:nvCxnSpPr>
        <p:spPr>
          <a:xfrm flipH="1">
            <a:off x="296599" y="250900"/>
            <a:ext cx="3877500" cy="4687199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5" y="1694550"/>
            <a:ext cx="2144250" cy="17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600" y="1407421"/>
            <a:ext cx="1744799" cy="244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4825" y="1488487"/>
            <a:ext cx="2011792" cy="22805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463400" y="1694550"/>
            <a:ext cx="17448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9600"/>
              <a:t>=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49425" y="1694550"/>
            <a:ext cx="17448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9600"/>
              <a:t>+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952562" y="376625"/>
            <a:ext cx="29330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Stack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00" y="857125"/>
            <a:ext cx="1905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351" y="1188937"/>
            <a:ext cx="2984024" cy="298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5450" y="1724374"/>
            <a:ext cx="2222274" cy="31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62625" y="4006725"/>
            <a:ext cx="2435099" cy="7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/>
              <a:t>Stack frames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399175" y="2135874"/>
            <a:ext cx="650100" cy="195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9" idx="3"/>
          </p:cNvCxnSpPr>
          <p:nvPr/>
        </p:nvCxnSpPr>
        <p:spPr>
          <a:xfrm flipH="1" rot="10800000">
            <a:off x="2597724" y="3706424"/>
            <a:ext cx="1108799" cy="68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2400675" y="1904675"/>
            <a:ext cx="3735000" cy="226829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05437" y="245600"/>
            <a:ext cx="29330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Heap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774" y="1374875"/>
            <a:ext cx="2842774" cy="32225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375200" y="1197500"/>
            <a:ext cx="2337899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Heap addresses</a:t>
            </a:r>
          </a:p>
        </p:txBody>
      </p:sp>
      <p:cxnSp>
        <p:nvCxnSpPr>
          <p:cNvPr id="100" name="Shape 100"/>
          <p:cNvCxnSpPr/>
          <p:nvPr/>
        </p:nvCxnSpPr>
        <p:spPr>
          <a:xfrm flipH="1">
            <a:off x="5052225" y="1505425"/>
            <a:ext cx="1357199" cy="6044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/>
          <p:nvPr/>
        </p:nvCxnSpPr>
        <p:spPr>
          <a:xfrm flipH="1">
            <a:off x="5052224" y="1494000"/>
            <a:ext cx="1380000" cy="91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/>
          <p:nvPr/>
        </p:nvCxnSpPr>
        <p:spPr>
          <a:xfrm flipH="1">
            <a:off x="5075025" y="1516825"/>
            <a:ext cx="1345799" cy="118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05437" y="245600"/>
            <a:ext cx="29330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Heap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74" y="1397700"/>
            <a:ext cx="2842774" cy="32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175" y="1491137"/>
            <a:ext cx="3448050" cy="343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5223325" y="1357841"/>
            <a:ext cx="3501899" cy="3488999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 flipH="1">
            <a:off x="5302746" y="1280298"/>
            <a:ext cx="3372900" cy="3540899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698" y="176450"/>
            <a:ext cx="3757799" cy="10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Function Definition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1465150"/>
            <a:ext cx="3757799" cy="321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A </a:t>
            </a:r>
            <a:r>
              <a:rPr b="1" lang="en-GB" sz="2000">
                <a:solidFill>
                  <a:srgbClr val="252525"/>
                </a:solidFill>
                <a:highlight>
                  <a:srgbClr val="FFFFFF"/>
                </a:highlight>
              </a:rPr>
              <a:t>plumber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 is a </a:t>
            </a:r>
            <a:r>
              <a:rPr lang="en-GB" sz="200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tradesperson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 who specializes in installing and maintaining systems used for potable (drinking) </a:t>
            </a:r>
            <a:r>
              <a:rPr lang="en-GB" sz="2000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water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, </a:t>
            </a:r>
            <a:r>
              <a:rPr lang="en-GB" sz="20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sewage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 and </a:t>
            </a:r>
            <a:r>
              <a:rPr lang="en-GB" sz="20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drainage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 in </a:t>
            </a:r>
            <a:r>
              <a:rPr lang="en-GB" sz="200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plumbing</a:t>
            </a:r>
            <a:r>
              <a:rPr lang="en-GB" sz="2000">
                <a:solidFill>
                  <a:srgbClr val="252525"/>
                </a:solidFill>
                <a:highlight>
                  <a:srgbClr val="FFFFFF"/>
                </a:highlight>
              </a:rPr>
              <a:t> systems. The term dates from ancient times, and is related to the Latin word for lead, "plumbum".</a:t>
            </a:r>
            <a:r>
              <a:rPr baseline="30000" lang="en-GB" sz="2000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[1]</a:t>
            </a:r>
            <a:r>
              <a:rPr baseline="30000" lang="en-GB" sz="2000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[2]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51150" y="1517975"/>
            <a:ext cx="4444650" cy="311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514475" y="491800"/>
            <a:ext cx="4190999" cy="91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Function Call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5C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643450" y="1103025"/>
            <a:ext cx="1769999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←objects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" y="1103025"/>
            <a:ext cx="2492825" cy="2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735775" y="3803075"/>
            <a:ext cx="1954800" cy="4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Heap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7514375" y="4020975"/>
            <a:ext cx="1401899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Stack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550" y="1149575"/>
            <a:ext cx="1905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698725" y="1102950"/>
            <a:ext cx="2388899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function calls → 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937" y="1890575"/>
            <a:ext cx="4021949" cy="30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