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正文级别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xfrm>
            <a:off x="666750" y="862012"/>
            <a:ext cx="7810500" cy="1743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8" name="正文级别 1…"/>
          <p:cNvSpPr txBox="1"/>
          <p:nvPr>
            <p:ph type="body" sz="quarter" idx="1"/>
          </p:nvPr>
        </p:nvSpPr>
        <p:spPr>
          <a:xfrm>
            <a:off x="666750" y="2652713"/>
            <a:ext cx="78105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59;p15"/>
          <p:cNvSpPr/>
          <p:nvPr>
            <p:ph type="pic" idx="21"/>
          </p:nvPr>
        </p:nvSpPr>
        <p:spPr>
          <a:xfrm>
            <a:off x="1172238" y="252413"/>
            <a:ext cx="6801001" cy="3276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标题文本"/>
          <p:cNvSpPr txBox="1"/>
          <p:nvPr>
            <p:ph type="title"/>
          </p:nvPr>
        </p:nvSpPr>
        <p:spPr>
          <a:xfrm>
            <a:off x="238125" y="3567112"/>
            <a:ext cx="8667600" cy="7524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238125" y="4291012"/>
            <a:ext cx="86676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666750" y="1700213"/>
            <a:ext cx="7810500" cy="1743001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7;p17"/>
          <p:cNvSpPr/>
          <p:nvPr>
            <p:ph type="pic" sz="half" idx="21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标题文本"/>
          <p:cNvSpPr txBox="1"/>
          <p:nvPr>
            <p:ph type="title"/>
          </p:nvPr>
        </p:nvSpPr>
        <p:spPr>
          <a:xfrm>
            <a:off x="619125" y="357188"/>
            <a:ext cx="3833701" cy="2081100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sz="quarter" idx="1"/>
          </p:nvPr>
        </p:nvSpPr>
        <p:spPr>
          <a:xfrm>
            <a:off x="619125" y="2447925"/>
            <a:ext cx="3833701" cy="21480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3" name="正文级别 1…"/>
          <p:cNvSpPr txBox="1"/>
          <p:nvPr>
            <p:ph type="body" idx="1"/>
          </p:nvPr>
        </p:nvSpPr>
        <p:spPr>
          <a:xfrm>
            <a:off x="633412" y="1181100"/>
            <a:ext cx="7877101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79;p20"/>
          <p:cNvSpPr/>
          <p:nvPr>
            <p:ph type="pic" sz="half" idx="21"/>
          </p:nvPr>
        </p:nvSpPr>
        <p:spPr>
          <a:xfrm>
            <a:off x="4938712" y="1181100"/>
            <a:ext cx="3571801" cy="348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half" idx="1"/>
          </p:nvPr>
        </p:nvSpPr>
        <p:spPr>
          <a:xfrm>
            <a:off x="633412" y="1181100"/>
            <a:ext cx="3833702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idx="1"/>
          </p:nvPr>
        </p:nvSpPr>
        <p:spPr>
          <a:xfrm>
            <a:off x="633412" y="666750"/>
            <a:ext cx="7877101" cy="3810000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7;p22"/>
          <p:cNvSpPr/>
          <p:nvPr>
            <p:ph type="pic" sz="quarter" idx="21"/>
          </p:nvPr>
        </p:nvSpPr>
        <p:spPr>
          <a:xfrm>
            <a:off x="5910262" y="2643188"/>
            <a:ext cx="2776501" cy="2081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Google Shape;88;p22"/>
          <p:cNvSpPr/>
          <p:nvPr>
            <p:ph type="pic" sz="quarter" idx="22"/>
          </p:nvPr>
        </p:nvSpPr>
        <p:spPr>
          <a:xfrm>
            <a:off x="5910262" y="423862"/>
            <a:ext cx="2776501" cy="2081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" name="Google Shape;89;p22"/>
          <p:cNvSpPr/>
          <p:nvPr>
            <p:ph type="pic" idx="23"/>
          </p:nvPr>
        </p:nvSpPr>
        <p:spPr>
          <a:xfrm>
            <a:off x="452437" y="423862"/>
            <a:ext cx="5315101" cy="4300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正文级别 1…"/>
          <p:cNvSpPr txBox="1"/>
          <p:nvPr>
            <p:ph type="body" sz="quarter" idx="1"/>
          </p:nvPr>
        </p:nvSpPr>
        <p:spPr>
          <a:xfrm>
            <a:off x="895350" y="3357562"/>
            <a:ext cx="7358100" cy="2196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2640" indent="-167640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98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170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742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Google Shape;93;p23"/>
          <p:cNvSpPr txBox="1"/>
          <p:nvPr>
            <p:ph type="body" sz="quarter" idx="21"/>
          </p:nvPr>
        </p:nvSpPr>
        <p:spPr>
          <a:xfrm>
            <a:off x="895350" y="2255043"/>
            <a:ext cx="7358099" cy="357301"/>
          </a:xfrm>
          <a:prstGeom prst="rect">
            <a:avLst/>
          </a:prstGeom>
        </p:spPr>
        <p:txBody>
          <a:bodyPr lIns="19050" tIns="19050" rIns="19050" bIns="19050" anchor="ctr"/>
          <a:lstStyle/>
          <a:p>
            <a:pPr marL="228600" indent="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96;p24"/>
          <p:cNvSpPr/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hyperlink" Target="mailto:191250022@smail.nju.edu.cn" TargetMode="External"/><Relationship Id="rId4" Type="http://schemas.openxmlformats.org/officeDocument/2006/relationships/hyperlink" Target="mailto:191250175@smail.nju.edu.cn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hyperlink" Target="https://beiyou.bytedance.com/api/invoke/video/invoke/video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hyperlink" Target="https://bytedance.feishu.cn/sheets/shtcnotv5NykwJbqSIzOjipGmo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04;p26" descr="Google Shape;104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105;p26"/>
          <p:cNvSpPr txBox="1"/>
          <p:nvPr/>
        </p:nvSpPr>
        <p:spPr>
          <a:xfrm>
            <a:off x="644525" y="1908125"/>
            <a:ext cx="4788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Android大作业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159;p34" descr="Google Shape;159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oogle Shape;160;p34"/>
          <p:cNvSpPr txBox="1"/>
          <p:nvPr/>
        </p:nvSpPr>
        <p:spPr>
          <a:xfrm>
            <a:off x="1097550" y="2079710"/>
            <a:ext cx="6948900" cy="98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 indent="228600" algn="ctr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在 </a:t>
            </a:r>
            <a:r>
              <a:rPr u="sng"/>
              <a:t>7 月 22 日 24 点前</a:t>
            </a:r>
            <a:r>
              <a:t>，打包代码和 ppt（zip）发送至助教邮箱：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191250022@smail.nju.edu.cn</a:t>
            </a:r>
            <a:r>
              <a:t> 或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191250175@smail.nju.edu.cn</a:t>
            </a:r>
            <a:r>
              <a:t> </a:t>
            </a:r>
          </a:p>
        </p:txBody>
      </p:sp>
      <p:sp>
        <p:nvSpPr>
          <p:cNvPr id="253" name="Google Shape;161;p34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作业要求和考评方法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159;p34" descr="Google Shape;159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Google Shape;160;p34"/>
          <p:cNvSpPr txBox="1"/>
          <p:nvPr/>
        </p:nvSpPr>
        <p:spPr>
          <a:xfrm>
            <a:off x="1097550" y="1837846"/>
            <a:ext cx="6948900" cy="146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 indent="228600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在 </a:t>
            </a:r>
            <a:r>
              <a:rPr u="sng"/>
              <a:t>7 月 23 日上午 10 点 10 </a:t>
            </a:r>
            <a:r>
              <a:t>分，按照小组进行课程作业答辩</a:t>
            </a:r>
          </a:p>
          <a:p>
            <a:pPr lvl="1" indent="228600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答辩时长：10min（7 min 展示 + 3 min 问答）</a:t>
            </a:r>
          </a:p>
          <a:p>
            <a:pPr lvl="1" indent="228600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现场演示重点代码片段 + demo 录屏</a:t>
            </a:r>
          </a:p>
        </p:txBody>
      </p:sp>
      <p:sp>
        <p:nvSpPr>
          <p:cNvPr id="257" name="Google Shape;161;p34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作业要求和考评方法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166;p35" descr="Google Shape;166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Google Shape;167;p35"/>
          <p:cNvSpPr txBox="1"/>
          <p:nvPr/>
        </p:nvSpPr>
        <p:spPr>
          <a:xfrm>
            <a:off x="1456772" y="2279931"/>
            <a:ext cx="2045806" cy="58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110;p27" descr="Google Shape;110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Google Shape;111;p27"/>
          <p:cNvSpPr txBox="1"/>
          <p:nvPr/>
        </p:nvSpPr>
        <p:spPr>
          <a:xfrm>
            <a:off x="1942650" y="1712275"/>
            <a:ext cx="52587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b="1" sz="36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开发一个短视频App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17;p28" descr="Google Shape;117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18;p28"/>
          <p:cNvSpPr txBox="1"/>
          <p:nvPr/>
        </p:nvSpPr>
        <p:spPr>
          <a:xfrm>
            <a:off x="518425" y="1125074"/>
            <a:ext cx="6948900" cy="24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视频信息流列表显示（包含封面图）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视频播放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视频拍摄录制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视频上传</a:t>
            </a:r>
          </a:p>
        </p:txBody>
      </p:sp>
      <p:sp>
        <p:nvSpPr>
          <p:cNvPr id="223" name="Google Shape;119;p28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App功能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24;p29" descr="Google Shape;12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oogle Shape;125;p29"/>
          <p:cNvSpPr txBox="1"/>
          <p:nvPr/>
        </p:nvSpPr>
        <p:spPr>
          <a:xfrm>
            <a:off x="518424" y="1125075"/>
            <a:ext cx="7717481" cy="333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参考第五讲网络的第二个作业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必须要完成的功能：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API:</a:t>
            </a:r>
            <a:r>
              <a:t> 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beiyou.bytedance.com/api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/invoke/video/invoke/video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使用RecyclerView显示视频列表</a:t>
            </a:r>
            <a:r>
              <a:t> </a:t>
            </a:r>
            <a:r>
              <a:t>(</a:t>
            </a:r>
            <a:r>
              <a:t>一页显示多个</a:t>
            </a:r>
            <a:r>
              <a:t>item)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可以改成类似抖音全屏</a:t>
            </a:r>
            <a:r>
              <a:t>item(</a:t>
            </a:r>
            <a:r>
              <a:t>即一页就一个</a:t>
            </a:r>
            <a:r>
              <a:t>)</a:t>
            </a:r>
            <a:r>
              <a:t>，可以采用</a:t>
            </a:r>
            <a:r>
              <a:t>ViewPager2</a:t>
            </a:r>
            <a:r>
              <a:t>来实现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使用Glide加载封面图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可选功能：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600"/>
              <a:buFont typeface="Arial"/>
              <a:buChar char="❏"/>
              <a:defRPr sz="1600">
                <a:solidFill>
                  <a:srgbClr val="3A5BAE"/>
                </a:solidFill>
              </a:defRPr>
            </a:pPr>
            <a:r>
              <a:t>显示每个视频必要的信息（比如作者，时间等）</a:t>
            </a:r>
          </a:p>
        </p:txBody>
      </p:sp>
      <p:sp>
        <p:nvSpPr>
          <p:cNvPr id="227" name="Google Shape;126;p29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视频信息流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124;p29" descr="Google Shape;12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125;p29"/>
          <p:cNvSpPr txBox="1"/>
          <p:nvPr/>
        </p:nvSpPr>
        <p:spPr>
          <a:xfrm>
            <a:off x="518433" y="1131381"/>
            <a:ext cx="7717481" cy="211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使用RecyclerView</a:t>
            </a:r>
            <a:r>
              <a:t>效果参考（必要完成）：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</a:p>
          <a:p>
            <a:pPr lvl="1" indent="571500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</a:p>
        </p:txBody>
      </p:sp>
      <p:sp>
        <p:nvSpPr>
          <p:cNvPr id="231" name="Google Shape;126;p29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视频信息流</a:t>
            </a:r>
          </a:p>
        </p:txBody>
      </p:sp>
      <p:pic>
        <p:nvPicPr>
          <p:cNvPr id="23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6327" y="1784656"/>
            <a:ext cx="1456060" cy="2912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124;p29" descr="Google Shape;12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0" y="189186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oogle Shape;125;p29"/>
          <p:cNvSpPr txBox="1"/>
          <p:nvPr/>
        </p:nvSpPr>
        <p:spPr>
          <a:xfrm>
            <a:off x="518433" y="1131381"/>
            <a:ext cx="7717481" cy="211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实现抖音效果参考（</a:t>
            </a:r>
            <a:r>
              <a:t>ViewPager2</a:t>
            </a:r>
            <a:r>
              <a:t>实现，必要完成）：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</a:p>
          <a:p>
            <a:pPr lvl="1" indent="571500"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</a:p>
        </p:txBody>
      </p:sp>
      <p:sp>
        <p:nvSpPr>
          <p:cNvPr id="236" name="Google Shape;126;p29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视频信息流</a:t>
            </a:r>
          </a:p>
        </p:txBody>
      </p:sp>
      <p:pic>
        <p:nvPicPr>
          <p:cNvPr id="237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1498" y="1568004"/>
            <a:ext cx="1721004" cy="3442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131;p30" descr="Google Shape;13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Google Shape;132;p30"/>
          <p:cNvSpPr txBox="1"/>
          <p:nvPr/>
        </p:nvSpPr>
        <p:spPr>
          <a:xfrm>
            <a:off x="518425" y="1125074"/>
            <a:ext cx="6948900" cy="3372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参考七讲多媒体基础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必须要完成的功能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从视频信息流点击某个视频封面进入播放页面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根据视频信息的url播放视频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单击视频窗口暂停/继续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可选功能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双击视频窗口弹出点赞爱心图标</a:t>
            </a:r>
          </a:p>
        </p:txBody>
      </p:sp>
      <p:sp>
        <p:nvSpPr>
          <p:cNvPr id="241" name="Google Shape;133;p30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视频播放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152;p33" descr="Google Shape;152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153;p33"/>
          <p:cNvSpPr txBox="1"/>
          <p:nvPr/>
        </p:nvSpPr>
        <p:spPr>
          <a:xfrm>
            <a:off x="518425" y="1125074"/>
            <a:ext cx="6948900" cy="146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充分发挥自己的想象力，根据自己的兴趣。可以加任何跟这个app有关的功能。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只要功能合理，完成度高，都是加分项</a:t>
            </a:r>
          </a:p>
        </p:txBody>
      </p:sp>
      <p:sp>
        <p:nvSpPr>
          <p:cNvPr id="245" name="Google Shape;154;p33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关于可选功能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59;p34" descr="Google Shape;159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oogle Shape;160;p34"/>
          <p:cNvSpPr txBox="1"/>
          <p:nvPr/>
        </p:nvSpPr>
        <p:spPr>
          <a:xfrm>
            <a:off x="518425" y="1125074"/>
            <a:ext cx="6948900" cy="265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2 ~ 3 人一组，自由组队（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组队名单</a:t>
            </a:r>
            <a:r>
              <a:t>）</a:t>
            </a:r>
          </a:p>
          <a:p>
            <a:pPr lvl="1" marL="9144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如果自己可以搞定，允许 1 人自己组队</a:t>
            </a: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PPT 内容包含：</a:t>
            </a:r>
          </a:p>
          <a:p>
            <a:pPr lvl="1" marL="9144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本队两个同学如何分工的</a:t>
            </a:r>
          </a:p>
          <a:p>
            <a:pPr lvl="1" marL="9144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作业里创新的地方在哪里</a:t>
            </a:r>
          </a:p>
          <a:p>
            <a:pPr lvl="1" marL="9144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作业中解决的最难的问题是什么</a:t>
            </a:r>
          </a:p>
        </p:txBody>
      </p:sp>
      <p:sp>
        <p:nvSpPr>
          <p:cNvPr id="249" name="Google Shape;161;p34"/>
          <p:cNvSpPr txBox="1"/>
          <p:nvPr/>
        </p:nvSpPr>
        <p:spPr>
          <a:xfrm>
            <a:off x="518432" y="485100"/>
            <a:ext cx="4311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作业要求和考评方法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