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7" r:id="rId36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39764" y="4617762"/>
            <a:ext cx="21704474" cy="1798334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108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39850" y="7131050"/>
            <a:ext cx="21704300" cy="160274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4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9764" y="1162450"/>
            <a:ext cx="21704474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1339850" y="3016250"/>
            <a:ext cx="21704300" cy="949833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680210" y="1455420"/>
            <a:ext cx="7863840" cy="2230120"/>
          </a:xfrm>
        </p:spPr>
        <p:txBody>
          <a:bodyPr anchor="ctr" anchorCtr="0"/>
          <a:lstStyle>
            <a:lvl1pPr>
              <a:defRPr sz="6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10276840" y="1455420"/>
            <a:ext cx="12344400" cy="10806430"/>
          </a:xfrm>
        </p:spPr>
        <p:txBody>
          <a:bodyPr/>
          <a:lstStyle>
            <a:lvl1pPr>
              <a:defRPr sz="4800">
                <a:latin typeface="+mn-ea"/>
                <a:ea typeface="+mn-ea"/>
              </a:defRPr>
            </a:lvl1pPr>
            <a:lvl2pPr marL="914400" indent="0">
              <a:buNone/>
              <a:defRPr sz="4800">
                <a:latin typeface="+mn-ea"/>
                <a:ea typeface="+mn-ea"/>
              </a:defRPr>
            </a:lvl2pPr>
            <a:lvl3pPr>
              <a:defRPr sz="4800">
                <a:latin typeface="+mn-ea"/>
                <a:ea typeface="+mn-ea"/>
              </a:defRPr>
            </a:lvl3pPr>
            <a:lvl4pPr>
              <a:defRPr sz="4800">
                <a:latin typeface="+mn-ea"/>
                <a:ea typeface="+mn-ea"/>
              </a:defRPr>
            </a:lvl4pPr>
            <a:lvl5pPr>
              <a:defRPr sz="4800">
                <a:latin typeface="+mn-ea"/>
                <a:ea typeface="+mn-ea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1680210" y="4479290"/>
            <a:ext cx="7863840" cy="7783830"/>
          </a:xfrm>
        </p:spPr>
        <p:txBody>
          <a:bodyPr/>
          <a:lstStyle>
            <a:lvl1pPr marL="685800" indent="-685800">
              <a:buFont typeface="Arial" panose="020B0604020202020204" pitchFamily="34" charset="0"/>
              <a:buChar char="•"/>
              <a:defRPr sz="4800">
                <a:latin typeface="+mn-ea"/>
                <a:ea typeface="+mn-ea"/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339850" y="11210290"/>
            <a:ext cx="21704300" cy="1116330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339850" y="1282700"/>
            <a:ext cx="21704300" cy="9112250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9144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24392890" cy="1373632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914400" marR="0" lvl="1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935990" y="1130300"/>
            <a:ext cx="10800080" cy="1145540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12575540" y="1130300"/>
            <a:ext cx="10800080" cy="1145540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9764" y="1247182"/>
            <a:ext cx="21704474" cy="1798334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59484" y="12699666"/>
            <a:ext cx="540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339764" y="1162450"/>
            <a:ext cx="21704474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64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1339850" y="3016250"/>
            <a:ext cx="21704300" cy="949833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56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tabLst>
          <a:tab pos="3219450" algn="l"/>
        </a:tabLst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41148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hyperlink" Target="https://docs.gradle.org/current/userguide/custom_plugins.html" TargetMode="Externa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hyperlink" Target="https://docs.gradle.org/current/userguide/userguide.html" TargetMode="Externa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7.png"/><Relationship Id="rId2" Type="http://schemas.openxmlformats.org/officeDocument/2006/relationships/hyperlink" Target="https://github.com/nanjingdaqi/android-build-lessons/tree/master/gradle-basics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7753350" y="8517890"/>
            <a:ext cx="8877300" cy="1371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6800" b="1">
                <a:solidFill>
                  <a:srgbClr val="000000"/>
                </a:solidFill>
                <a:latin typeface="Noto Sans CJK SC Regular"/>
              </a:rPr>
              <a:t>安卓构建流程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0993" y="1910292"/>
            <a:ext cx="6342014" cy="63420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43065" y="1525203"/>
            <a:ext cx="7239344" cy="1632612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Gradle Basics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545539" y="3346831"/>
            <a:ext cx="22199346" cy="3251200"/>
          </a:xfrm>
          <a:prstGeom prst="rect">
            <a:avLst/>
          </a:prstGeom>
        </p:spPr>
        <p:txBody>
          <a:bodyPr rtlCol="0" anchor="t"/>
          <a:lstStyle/>
          <a:p>
            <a:pPr indent="762000" algn="l">
              <a:lnSpc>
                <a:spcPct val="131000"/>
              </a:lnSpc>
              <a:buAutoNum type="arabicPeriod"/>
              <a:defRPr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settings.gradle: 配置当前工程的根工程以及子工程信息，无子工程时，该文件可省略，每个根工程一个</a:t>
            </a:r>
            <a:endParaRPr lang="en-US" sz="1100"/>
          </a:p>
          <a:p>
            <a:pPr indent="762000" algn="l">
              <a:lnSpc>
                <a:spcPct val="131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下面来自于android-basics目录的settings.gradle，为Android Studio创建新工程时自动创建的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 indent="762000" algn="l">
              <a:lnSpc>
                <a:spcPct val="131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include ':app': groovy 语法中的一个方法调用语法，方法的原型是什么呢？？？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2786" y="6781692"/>
            <a:ext cx="12522200" cy="284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2785" y="10100352"/>
            <a:ext cx="12351296" cy="334537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3214223" y="6615199"/>
            <a:ext cx="11265802" cy="4064000"/>
          </a:xfrm>
          <a:prstGeom prst="rect">
            <a:avLst/>
          </a:prstGeom>
        </p:spPr>
        <p:txBody>
          <a:bodyPr rtlCol="0" anchor="t"/>
          <a:lstStyle/>
          <a:p>
            <a:pPr indent="762000" algn="l">
              <a:lnSpc>
                <a:spcPct val="131000"/>
              </a:lnSpc>
              <a:buAutoNum type="arabicPeriod"/>
              <a:defRPr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方法原型: Settings#include(String...)</a:t>
            </a:r>
            <a:endParaRPr lang="en-US" sz="1100"/>
          </a:p>
          <a:p>
            <a:pPr indent="762000" algn="l">
              <a:lnSpc>
                <a:spcPct val="131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OOP，Gradle工具会自动创建出对应对象的实例，然后执行写在 XX.gradle中的配置代码，对对应的对象进行配置，这个配置本质上就是执行对应对象的方法或者直接修改对象的字段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43065" y="1525203"/>
            <a:ext cx="7454161" cy="161113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Gradle Basics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545539" y="3346831"/>
            <a:ext cx="22199346" cy="812800"/>
          </a:xfrm>
          <a:prstGeom prst="rect">
            <a:avLst/>
          </a:prstGeom>
        </p:spPr>
        <p:txBody>
          <a:bodyPr rtlCol="0" anchor="t"/>
          <a:lstStyle/>
          <a:p>
            <a:pPr indent="762000" algn="l">
              <a:lnSpc>
                <a:spcPct val="131000"/>
              </a:lnSpc>
              <a:buAutoNum type="arabicPeriod"/>
              <a:defRPr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build.gradle: 配置每一个具体的gradle工程，可以是根工程，也可以是子工程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1973" y="4159631"/>
            <a:ext cx="8470278" cy="927700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361551" y="4159631"/>
            <a:ext cx="15024100" cy="6502400"/>
          </a:xfrm>
          <a:prstGeom prst="rect">
            <a:avLst/>
          </a:prstGeom>
        </p:spPr>
        <p:txBody>
          <a:bodyPr rtlCol="0" anchor="t"/>
          <a:lstStyle/>
          <a:p>
            <a:pPr indent="762000" algn="l">
              <a:lnSpc>
                <a:spcPct val="131000"/>
              </a:lnSpc>
              <a:buAutoNum type="arabicPeriod"/>
              <a:defRPr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来自gradle-basics/build.gradle</a:t>
            </a:r>
            <a:endParaRPr lang="en-US" sz="1100"/>
          </a:p>
          <a:p>
            <a:pPr indent="762000" algn="l">
              <a:lnSpc>
                <a:spcPct val="131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plugins: org.gradle.plugin.use.PluginDependenciesSpec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 indent="762000" algn="l">
              <a:lnSpc>
                <a:spcPct val="131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repositories: org.gradle.api.artifacts.dsl.RepositoryHandler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 indent="762000" algn="l">
              <a:lnSpc>
                <a:spcPct val="131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对应的源码都在gradle自身的源码中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 indent="762000" algn="l">
              <a:lnSpc>
                <a:spcPct val="131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技巧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 marL="1028700" lvl="1" indent="-571500" algn="l">
              <a:lnSpc>
                <a:spcPct val="131000"/>
              </a:lnSpc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可以通过Android Studio在gradle sync成功后，直接在 xx.gradle 中直接使用IDE的跳转功能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 marL="1028700" lvl="1" indent="-571500" algn="l">
              <a:lnSpc>
                <a:spcPct val="131000"/>
              </a:lnSpc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或者直接在github上查看gradle源码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43065" y="1525203"/>
            <a:ext cx="7325271" cy="161113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Gradle Basics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8639226" y="2907563"/>
            <a:ext cx="15557500" cy="9753600"/>
          </a:xfrm>
          <a:prstGeom prst="rect">
            <a:avLst/>
          </a:prstGeom>
        </p:spPr>
        <p:txBody>
          <a:bodyPr rtlCol="0" anchor="t"/>
          <a:lstStyle/>
          <a:p>
            <a:pPr indent="571500" algn="l">
              <a:lnSpc>
                <a:spcPct val="131000"/>
              </a:lnSpc>
              <a:buAutoNum type="arabicPeriod"/>
              <a:defRPr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buildscript: 配置构建脚本本身编译与运行需要的相关信息</a:t>
            </a:r>
            <a:endParaRPr lang="en-US" sz="1100"/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每个build.gradle都会进行编译，作为buildscript的一部分加载到gradle运行环境中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repositories: 配置仓库相关信息，这里就是配置构建脚本需要的仓库信息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dependencies: 配置依赖相关信息，这里就是配置构建脚本需要的依赖信息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2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google(): 一个gradle内部定义的快捷方法，直接指向google的一个maven repo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2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jcenter(): 同样的一个快捷方法，这是目前全球最大的公共maven repo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2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maven {}: 引入一个自定义的maven repo，url指向repo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构建脚本需要一个 com.android.application 插件，这个插件是一个标准的 maven dependency，如何定位这个插件？？？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2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根据这里定义的各种classpath类型的依赖，依次从这里的repositories依次查找定义的maven dependency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2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从第一个仓库中找到后，就开始下载并解析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如果在build.gradle中需要使用一个开源库，该怎么办呢？？？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2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也是在buildscript做好依赖配置，保证gradle能够为你找到需要的库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allprojects: 配置所有工程的通用信息，避免每个子工程单独配置重复内容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repositories：配置各子工程解析依赖时，会使用到的仓库信息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710766"/>
            <a:ext cx="8751291" cy="1179756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33512" y="10543235"/>
            <a:ext cx="7235825" cy="12192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6000" b="1" i="1">
                <a:solidFill>
                  <a:srgbClr val="F54A45"/>
                </a:solidFill>
                <a:latin typeface="Noto Sans CJK SC Regular"/>
              </a:rPr>
              <a:t>根工程 build.gradle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510" y="3150349"/>
            <a:ext cx="9314015" cy="1019324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743065" y="1525203"/>
            <a:ext cx="7411198" cy="1675575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Gradle Basics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9359900" y="3150349"/>
            <a:ext cx="15024100" cy="10972800"/>
          </a:xfrm>
          <a:prstGeom prst="rect">
            <a:avLst/>
          </a:prstGeom>
        </p:spPr>
        <p:txBody>
          <a:bodyPr rtlCol="0" anchor="t"/>
          <a:lstStyle/>
          <a:p>
            <a:pPr indent="571500" algn="l">
              <a:lnSpc>
                <a:spcPct val="131000"/>
              </a:lnSpc>
              <a:buAutoNum type="arabicPeriod"/>
              <a:defRPr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apply plugin: 配置引入的插件</a:t>
            </a:r>
            <a:endParaRPr lang="en-US" sz="1100"/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repositories, dependencies: 与前面的根工程中的repositories, dependencies都是指向同样类型的对象，因此对应的配置语法都是一致的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mainClassName: 这里的赋值会被groovy自动查找对应java声明的setter method，groovy &amp; kotlin对setter &amp; getter的处理都比java灵活很多，习惯就好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java {}: 前面apply plugin: 'java'时，java plugin带入了名为 'java'的一个gradle extension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extension是插件接收使用者配置的最重要的入口，一个gradle plugin可复杂可简单，多数都有一定的参数需要配置，这就需要使用gradle提供的非常灵活的extension机制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每个extension背后也是一个对象，这个对象的类型由插件自己定义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extension还需要配置一个 unique name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2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java plugin -&gt; java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2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android plugin -&gt; android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如何知道每个插件的使用方式？？？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2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查阅文档，java这种属于gradle自带的插件，查阅gradle文档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2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android plugin属于google开发的插件，查阅google的文档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 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2124080" y="9609412"/>
            <a:ext cx="7235825" cy="12192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6000" b="1" i="1">
                <a:solidFill>
                  <a:srgbClr val="F54A45"/>
                </a:solidFill>
                <a:latin typeface="Noto Sans CJK SC Regular"/>
              </a:rPr>
              <a:t>子工程 build.gradle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43065" y="1525203"/>
            <a:ext cx="7668978" cy="1589648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Gradle Basics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359900" y="3150349"/>
            <a:ext cx="15024100" cy="7924800"/>
          </a:xfrm>
          <a:prstGeom prst="rect">
            <a:avLst/>
          </a:prstGeom>
        </p:spPr>
        <p:txBody>
          <a:bodyPr rtlCol="0" anchor="t"/>
          <a:lstStyle/>
          <a:p>
            <a:pPr indent="571500" algn="l">
              <a:lnSpc>
                <a:spcPct val="131000"/>
              </a:lnSpc>
              <a:buAutoNum type="arabicPeriod"/>
              <a:defRPr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命令行中配置上需要执行的task name list，gradle就会并发的执行这些task</a:t>
            </a:r>
            <a:endParaRPr lang="en-US" sz="1100"/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运行时有两大阶段：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configuration: 配置阶段，根据前面配置的buildscript信息，进行buildscript需要依赖的解析与准备，完成后开始编译每个build.gradle，然后执行对应的build.gradle，在内存中完成所有对象的创建和配置，然后再创建完毕task graph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执行阶段，根据前面创建的task graph，按照依赖关系执行所有需要执行的task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./gradlew projects: projects就是一个task name，任务完成的是输出当前工程的所有gradle project信息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./gradlew tasks --all: 输出所有的任务，--all是tasks这个任务本身需要的参数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-s: gradle的一个参数，代表的是出错时，打印出完整的stacktrace，非常有用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学习阶段，尽可能多的使用命令行，IDE也都是依赖gradle自身提供的命令，可以更加清楚的知道整个运转的原理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 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049" y="2851526"/>
            <a:ext cx="9244851" cy="515451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049" y="8121650"/>
            <a:ext cx="9244851" cy="53960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43065" y="1525203"/>
            <a:ext cx="7733424" cy="161113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Gradle Basics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359900" y="3150349"/>
            <a:ext cx="15024100" cy="5486400"/>
          </a:xfrm>
          <a:prstGeom prst="rect">
            <a:avLst/>
          </a:prstGeom>
        </p:spPr>
        <p:txBody>
          <a:bodyPr rtlCol="0" anchor="t"/>
          <a:lstStyle/>
          <a:p>
            <a:pPr indent="571500" algn="l">
              <a:lnSpc>
                <a:spcPct val="131000"/>
              </a:lnSpc>
              <a:buAutoNum type="arabicPeriod"/>
              <a:defRPr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定义一个task: 利用代码跳转，可以发现这个方法的原型是：Project#task(name, Closure)，再利用groovy的方法调用与闭包的简写方式，就得到了这种非常简约的语法样式</a:t>
            </a:r>
            <a:endParaRPr lang="en-US" sz="1100"/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简单的task可以直接定义在build.gradle中，复杂的task，通常都会封装到gradle plugin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android plugin：为了支持复杂的业务形态，代码量很大，封装了整个安卓构建需要用的逻辑，包含了上百个的task，一直在源源不断的更新与优化，持续为社区带来更加优质的开发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gradle plugin的开发相比较task会复杂一些，但整体套路也比较简单，此处不再展开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8430" y="3266135"/>
            <a:ext cx="9151468" cy="1879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8430" y="5656732"/>
            <a:ext cx="9151468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240952" y="1524749"/>
            <a:ext cx="5902122" cy="1625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Why Gradle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2640114" y="4583951"/>
            <a:ext cx="19507200" cy="57912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4800" b="1">
                <a:solidFill>
                  <a:srgbClr val="F54A45"/>
                </a:solidFill>
                <a:latin typeface="Noto Sans CJK SC Regular"/>
              </a:rPr>
              <a:t>Powerful</a:t>
            </a:r>
            <a:endParaRPr lang="en-US" sz="1100"/>
          </a:p>
          <a:p>
            <a:pPr indent="914400" algn="l">
              <a:lnSpc>
                <a:spcPct val="131000"/>
              </a:lnSpc>
              <a:buAutoNum type="arabicPeriod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极致OOP，天生匹配Java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AutoNum type="arabicPeriod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groovy based，坐享现有Java生态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AutoNum type="arabicPeriod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定制能力超强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AutoNum type="arabicPeriod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依赖管理，Gradle自有的非常完善与先进的依赖管理系统，还可以很好的再开发与定制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8731250" y="6858000"/>
            <a:ext cx="7175500" cy="1371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6800">
                <a:solidFill>
                  <a:srgbClr val="000000"/>
                </a:solidFill>
                <a:latin typeface="Noto Sans CJK SC Regular"/>
              </a:rPr>
              <a:t>安卓构建流程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4" name="AutoShape 4"/>
          <p:cNvSpPr/>
          <p:nvPr/>
        </p:nvSpPr>
        <p:spPr>
          <a:xfrm>
            <a:off x="10921061" y="3758261"/>
            <a:ext cx="2795877" cy="2795877"/>
          </a:xfrm>
          <a:prstGeom prst="ellipse">
            <a:avLst/>
          </a:prstGeom>
          <a:solidFill>
            <a:srgbClr val="325AB4"/>
          </a:solidFill>
        </p:spPr>
      </p:sp>
      <p:sp>
        <p:nvSpPr>
          <p:cNvPr id="5" name="TextBox 5"/>
          <p:cNvSpPr txBox="1"/>
          <p:nvPr/>
        </p:nvSpPr>
        <p:spPr>
          <a:xfrm>
            <a:off x="10149878" y="4140200"/>
            <a:ext cx="4338244" cy="20320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10000" b="1">
                <a:solidFill>
                  <a:srgbClr val="FFFFFF"/>
                </a:solidFill>
                <a:latin typeface="Noto Sans CJK SC Regular"/>
              </a:rPr>
              <a:t>03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2775324" y="2353235"/>
            <a:ext cx="5393385" cy="3600450"/>
          </a:xfrm>
          <a:prstGeom prst="rect">
            <a:avLst/>
          </a:prstGeom>
          <a:solidFill>
            <a:srgbClr val="5FEB97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安卓源工程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AutoShape 6"/>
          <p:cNvSpPr/>
          <p:nvPr/>
        </p:nvSpPr>
        <p:spPr>
          <a:xfrm>
            <a:off x="14743206" y="2353235"/>
            <a:ext cx="5393385" cy="3600450"/>
          </a:xfrm>
          <a:prstGeom prst="rect">
            <a:avLst/>
          </a:prstGeom>
          <a:solidFill>
            <a:srgbClr val="5FEB97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APK/AAR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7" name="AutoShape 7"/>
          <p:cNvSpPr/>
          <p:nvPr/>
        </p:nvSpPr>
        <p:spPr>
          <a:xfrm>
            <a:off x="8759262" y="3469999"/>
            <a:ext cx="5516664" cy="1400454"/>
          </a:xfrm>
          <a:prstGeom prst="rightArrow">
            <a:avLst>
              <a:gd name="adj1" fmla="val 45388"/>
              <a:gd name="adj2" fmla="val 88550"/>
            </a:avLst>
          </a:prstGeom>
          <a:solidFill>
            <a:srgbClr val="4158FF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Noto Sans CJK SC Regular"/>
              </a:rPr>
              <a:t>一系列处理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2775318" y="6451600"/>
            <a:ext cx="5397500" cy="29718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安卓源工程：</a:t>
            </a:r>
            <a:endParaRPr lang="en-US" sz="1100"/>
          </a:p>
          <a:p>
            <a:pPr indent="6858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代码：Java, kotlin,C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indent="6858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资源：image, string.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indent="6858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配置：依赖、签名等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4739112" y="6451600"/>
            <a:ext cx="5397500" cy="14478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APK：应用安装包(zip)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AAR：安卓库(zip)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2775324" y="2353235"/>
            <a:ext cx="5393385" cy="3600450"/>
          </a:xfrm>
          <a:prstGeom prst="rect">
            <a:avLst/>
          </a:prstGeom>
          <a:solidFill>
            <a:srgbClr val="FFBC56"/>
          </a:solidFill>
        </p:spPr>
        <p:txBody>
          <a:bodyPr rtlCol="0" anchor="ctr"/>
          <a:lstStyle/>
          <a:p>
            <a:pPr algn="l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资源:</a:t>
            </a:r>
            <a:endParaRPr lang="en-US" sz="1100"/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xml</a:t>
            </a:r>
            <a:endParaRPr lang="en-US" sz="4800">
              <a:solidFill>
                <a:srgbClr val="FFFFFF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png</a:t>
            </a:r>
            <a:endParaRPr lang="en-US" sz="4800">
              <a:solidFill>
                <a:srgbClr val="FFFFFF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values</a:t>
            </a:r>
            <a:endParaRPr lang="en-US" sz="4800">
              <a:solidFill>
                <a:srgbClr val="FFFFFF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AutoShape 6"/>
          <p:cNvSpPr/>
          <p:nvPr/>
        </p:nvSpPr>
        <p:spPr>
          <a:xfrm>
            <a:off x="14743206" y="2353235"/>
            <a:ext cx="5393385" cy="3600450"/>
          </a:xfrm>
          <a:prstGeom prst="rect">
            <a:avLst/>
          </a:prstGeom>
          <a:solidFill>
            <a:srgbClr val="7F3BF5"/>
          </a:solidFill>
        </p:spPr>
        <p:txBody>
          <a:bodyPr rtlCol="0" anchor="ctr"/>
          <a:lstStyle/>
          <a:p>
            <a:pPr algn="l">
              <a:lnSpc>
                <a:spcPct val="131000"/>
              </a:lnSpc>
              <a:defRPr/>
            </a:pPr>
            <a:r>
              <a:rPr lang="en-US" sz="3000">
                <a:solidFill>
                  <a:srgbClr val="FFFFFF"/>
                </a:solidFill>
                <a:latin typeface="Noto Sans CJK SC Regular"/>
              </a:rPr>
              <a:t>产物：</a:t>
            </a:r>
            <a:endParaRPr lang="en-US" sz="1100"/>
          </a:p>
          <a:p>
            <a:pPr indent="5715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Noto Sans CJK SC Regular"/>
              </a:rPr>
              <a:t>R.java</a:t>
            </a:r>
            <a:endParaRPr lang="en-US" sz="3000">
              <a:solidFill>
                <a:srgbClr val="FFFFFF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Noto Sans CJK SC Regular"/>
              </a:rPr>
              <a:t>ARSC, compiled xml</a:t>
            </a:r>
            <a:endParaRPr lang="en-US" sz="3000">
              <a:solidFill>
                <a:srgbClr val="FFFFFF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FFFFFF"/>
                </a:solidFill>
                <a:latin typeface="Noto Sans CJK SC Regular"/>
              </a:rPr>
              <a:t>compressed png</a:t>
            </a:r>
            <a:endParaRPr lang="en-US" sz="3000">
              <a:solidFill>
                <a:srgbClr val="FFFFFF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sp>
        <p:nvSpPr>
          <p:cNvPr id="7" name="AutoShape 7"/>
          <p:cNvSpPr/>
          <p:nvPr/>
        </p:nvSpPr>
        <p:spPr>
          <a:xfrm>
            <a:off x="8759262" y="3469999"/>
            <a:ext cx="5516664" cy="1400454"/>
          </a:xfrm>
          <a:prstGeom prst="rightArrow">
            <a:avLst>
              <a:gd name="adj1" fmla="val 45388"/>
              <a:gd name="adj2" fmla="val 88550"/>
            </a:avLst>
          </a:prstGeom>
          <a:solidFill>
            <a:srgbClr val="4158FF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Noto Sans CJK SC Regular"/>
              </a:rPr>
              <a:t>AAPT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2775318" y="6451600"/>
            <a:ext cx="17741900" cy="6451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AAPT: Android Asset Packaging Tool</a:t>
            </a:r>
            <a:endParaRPr lang="en-US" sz="1100"/>
          </a:p>
          <a:p>
            <a:pPr indent="4572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Android SDK中的核心工具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indent="4572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负责构建阶段的资源处理：编译、链接等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algn="l">
              <a:lnSpc>
                <a:spcPct val="131000"/>
              </a:lnSpc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 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algn="l">
              <a:lnSpc>
                <a:spcPct val="131000"/>
              </a:lnSpc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Compiled XML: 二进制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indent="4572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体积变小，适合mobile phone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algn="l">
              <a:lnSpc>
                <a:spcPct val="131000"/>
              </a:lnSpc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ARSC: 二进制，格式复杂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indent="4572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存储了所有的资源中的字符串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indent="4572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串联起资源id与具体资源：R.layout.XXX -&gt; res/layout-xxhdpi/main_activity.xml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algn="l">
              <a:lnSpc>
                <a:spcPct val="131000"/>
              </a:lnSpc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R.java: R.XX.xxxx -&gt; 0x7fXXxxxx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indent="4572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存储了所有资源id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indent="4572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串联起代码与资源id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 algn="l">
              <a:lnSpc>
                <a:spcPct val="131000"/>
              </a:lnSpc>
            </a:pPr>
            <a:r>
              <a:rPr lang="en-US" sz="2400">
                <a:solidFill>
                  <a:srgbClr val="000000"/>
                </a:solidFill>
                <a:latin typeface="Noto Sans CJK SC Regular"/>
              </a:rPr>
              <a:t>R.java &amp; ARSC: 一起来解决运行时的资源查找</a:t>
            </a:r>
            <a:endParaRPr lang="en-US" sz="24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2963009" y="4009992"/>
            <a:ext cx="2844041" cy="2806241"/>
          </a:xfrm>
          <a:prstGeom prst="ellipse">
            <a:avLst/>
          </a:prstGeom>
          <a:solidFill>
            <a:srgbClr val="FFFFFF">
              <a:alpha val="0"/>
            </a:srgbClr>
          </a:solidFill>
          <a:ln w="12700">
            <a:solidFill>
              <a:srgbClr val="979797"/>
            </a:solidFill>
            <a:prstDash val="solid"/>
            <a:headEnd type="none"/>
            <a:tailEnd type="none"/>
          </a:ln>
        </p:spPr>
      </p:sp>
      <p:sp>
        <p:nvSpPr>
          <p:cNvPr id="4" name="TextBox 4"/>
          <p:cNvSpPr txBox="1"/>
          <p:nvPr/>
        </p:nvSpPr>
        <p:spPr>
          <a:xfrm>
            <a:off x="2227021" y="7235546"/>
            <a:ext cx="4316019" cy="8128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4000" b="1">
                <a:solidFill>
                  <a:srgbClr val="1F2329"/>
                </a:solidFill>
                <a:latin typeface="Noto Sans CJK SC Regular"/>
              </a:rPr>
              <a:t>什么是构建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3411893" y="4397108"/>
            <a:ext cx="1946275" cy="20320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10000">
                <a:solidFill>
                  <a:srgbClr val="325AB4"/>
                </a:solidFill>
                <a:latin typeface="Noto Sans CJK SC Regular"/>
              </a:rPr>
              <a:t>01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8138211" y="7235546"/>
            <a:ext cx="3421659" cy="8128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4000" b="1">
                <a:solidFill>
                  <a:srgbClr val="1F2329"/>
                </a:solidFill>
                <a:latin typeface="Noto Sans CJK SC Regular"/>
              </a:rPr>
              <a:t>Why Gradle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7" name="AutoShape 7"/>
          <p:cNvSpPr/>
          <p:nvPr/>
        </p:nvSpPr>
        <p:spPr>
          <a:xfrm>
            <a:off x="8427016" y="3991198"/>
            <a:ext cx="2844041" cy="2844041"/>
          </a:xfrm>
          <a:prstGeom prst="ellipse">
            <a:avLst/>
          </a:prstGeom>
          <a:solidFill>
            <a:srgbClr val="FFFFFF">
              <a:alpha val="0"/>
            </a:srgbClr>
          </a:solidFill>
          <a:ln w="12700">
            <a:solidFill>
              <a:srgbClr val="979797"/>
            </a:solidFill>
            <a:prstDash val="solid"/>
            <a:headEnd type="none"/>
            <a:tailEnd type="none"/>
          </a:ln>
        </p:spPr>
      </p:sp>
      <p:sp>
        <p:nvSpPr>
          <p:cNvPr id="8" name="TextBox 8"/>
          <p:cNvSpPr txBox="1"/>
          <p:nvPr/>
        </p:nvSpPr>
        <p:spPr>
          <a:xfrm>
            <a:off x="8875903" y="4397108"/>
            <a:ext cx="1946275" cy="20320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10000">
                <a:solidFill>
                  <a:srgbClr val="325AB4"/>
                </a:solidFill>
                <a:latin typeface="Noto Sans CJK SC Regular"/>
              </a:rPr>
              <a:t>02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3342874" y="7235546"/>
            <a:ext cx="3421659" cy="8128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4000" b="1">
                <a:solidFill>
                  <a:srgbClr val="1F2329"/>
                </a:solidFill>
                <a:latin typeface="Noto Sans CJK SC Regular"/>
              </a:rPr>
              <a:t>安卓构建流程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10" name="AutoShape 10"/>
          <p:cNvSpPr/>
          <p:nvPr/>
        </p:nvSpPr>
        <p:spPr>
          <a:xfrm>
            <a:off x="13640719" y="3991198"/>
            <a:ext cx="2825928" cy="2806241"/>
          </a:xfrm>
          <a:prstGeom prst="ellipse">
            <a:avLst/>
          </a:prstGeom>
          <a:solidFill>
            <a:srgbClr val="FFFFFF">
              <a:alpha val="0"/>
            </a:srgbClr>
          </a:solidFill>
          <a:ln w="12700">
            <a:solidFill>
              <a:srgbClr val="979797"/>
            </a:solidFill>
            <a:prstDash val="solid"/>
            <a:headEnd type="none"/>
            <a:tailEnd type="none"/>
          </a:ln>
        </p:spPr>
      </p:sp>
      <p:sp>
        <p:nvSpPr>
          <p:cNvPr id="11" name="TextBox 11"/>
          <p:cNvSpPr txBox="1"/>
          <p:nvPr/>
        </p:nvSpPr>
        <p:spPr>
          <a:xfrm>
            <a:off x="14080490" y="4397108"/>
            <a:ext cx="1946275" cy="20320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10000">
                <a:solidFill>
                  <a:srgbClr val="325AB4"/>
                </a:solidFill>
                <a:latin typeface="Noto Sans CJK SC Regular"/>
              </a:rPr>
              <a:t>03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18547461" y="7235546"/>
            <a:ext cx="3421659" cy="8128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4000" b="1">
                <a:solidFill>
                  <a:srgbClr val="1F2329"/>
                </a:solidFill>
                <a:latin typeface="Noto Sans CJK SC Regular"/>
              </a:rPr>
              <a:t>扩展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13" name="AutoShape 13"/>
          <p:cNvSpPr/>
          <p:nvPr/>
        </p:nvSpPr>
        <p:spPr>
          <a:xfrm>
            <a:off x="18836310" y="3953399"/>
            <a:ext cx="2844041" cy="2844041"/>
          </a:xfrm>
          <a:prstGeom prst="ellipse">
            <a:avLst/>
          </a:prstGeom>
          <a:solidFill>
            <a:srgbClr val="FFFFFF">
              <a:alpha val="0"/>
            </a:srgbClr>
          </a:solidFill>
          <a:ln w="12700">
            <a:solidFill>
              <a:srgbClr val="979797"/>
            </a:solidFill>
            <a:prstDash val="solid"/>
            <a:headEnd type="none"/>
            <a:tailEnd type="none"/>
          </a:ln>
        </p:spPr>
      </p:sp>
      <p:sp>
        <p:nvSpPr>
          <p:cNvPr id="14" name="TextBox 14"/>
          <p:cNvSpPr txBox="1"/>
          <p:nvPr/>
        </p:nvSpPr>
        <p:spPr>
          <a:xfrm>
            <a:off x="19285204" y="4397108"/>
            <a:ext cx="1946275" cy="20320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10000">
                <a:solidFill>
                  <a:srgbClr val="325AB4"/>
                </a:solidFill>
                <a:latin typeface="Noto Sans CJK SC Regular"/>
              </a:rPr>
              <a:t>04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494548" y="2558672"/>
            <a:ext cx="5524132" cy="2909418"/>
          </a:xfrm>
          <a:prstGeom prst="rect">
            <a:avLst/>
          </a:prstGeom>
          <a:solidFill>
            <a:srgbClr val="FFBC56"/>
          </a:solidFill>
        </p:spPr>
        <p:txBody>
          <a:bodyPr rtlCol="0" anchor="ctr"/>
          <a:lstStyle/>
          <a:p>
            <a:pPr algn="l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代码:</a:t>
            </a:r>
            <a:endParaRPr lang="en-US" sz="1100"/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java</a:t>
            </a:r>
            <a:endParaRPr lang="en-US" sz="4800">
              <a:solidFill>
                <a:srgbClr val="FFFFFF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kt</a:t>
            </a:r>
            <a:endParaRPr lang="en-US" sz="4800">
              <a:solidFill>
                <a:srgbClr val="FFFFFF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AutoShape 6"/>
          <p:cNvSpPr/>
          <p:nvPr/>
        </p:nvSpPr>
        <p:spPr>
          <a:xfrm>
            <a:off x="10718060" y="2558672"/>
            <a:ext cx="3966553" cy="2386482"/>
          </a:xfrm>
          <a:prstGeom prst="rect">
            <a:avLst/>
          </a:prstGeom>
          <a:solidFill>
            <a:srgbClr val="7F3BF5"/>
          </a:solidFill>
        </p:spPr>
        <p:txBody>
          <a:bodyPr rtlCol="0" anchor="ctr"/>
          <a:lstStyle/>
          <a:p>
            <a:pPr algn="l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java class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7" name="AutoShape 7"/>
          <p:cNvSpPr/>
          <p:nvPr/>
        </p:nvSpPr>
        <p:spPr>
          <a:xfrm>
            <a:off x="6478496" y="3413966"/>
            <a:ext cx="3779749" cy="1269719"/>
          </a:xfrm>
          <a:prstGeom prst="rightArrow">
            <a:avLst>
              <a:gd name="adj1" fmla="val 45388"/>
              <a:gd name="adj2" fmla="val 97668"/>
            </a:avLst>
          </a:prstGeom>
          <a:solidFill>
            <a:srgbClr val="4158FF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Noto Sans CJK SC Regular"/>
              </a:rPr>
              <a:t>ktc &amp; javac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3830384" y="6283516"/>
            <a:ext cx="17741900" cy="556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源码编译：</a:t>
            </a:r>
            <a:endParaRPr lang="en-US" sz="1100"/>
          </a:p>
          <a:p>
            <a:pPr indent="5715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javac: JDK中的标准工具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ktc: kotlin compiler，kotlin语言已经成为了当前新增代码的首选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 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代码转换：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dex: 安卓平台真实的代码存储格式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lvl="1" indent="571500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所有的java class汇总生成dex文件，空间更优，更适合mobile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dx: Android SDK提供的最早的jar/class -&gt; dex的工具，现已被取代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 indent="571500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R8: 当前的java/class -&gt; dex工具，支持java8语法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sp>
        <p:nvSpPr>
          <p:cNvPr id="9" name="AutoShape 9"/>
          <p:cNvSpPr/>
          <p:nvPr/>
        </p:nvSpPr>
        <p:spPr>
          <a:xfrm>
            <a:off x="15144430" y="3260819"/>
            <a:ext cx="3779749" cy="1269719"/>
          </a:xfrm>
          <a:prstGeom prst="rightArrow">
            <a:avLst>
              <a:gd name="adj1" fmla="val 45388"/>
              <a:gd name="adj2" fmla="val 97668"/>
            </a:avLst>
          </a:prstGeom>
          <a:solidFill>
            <a:srgbClr val="4158FF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Noto Sans CJK SC Regular"/>
              </a:rPr>
              <a:t>dx / R8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10" name="AutoShape 10"/>
          <p:cNvSpPr/>
          <p:nvPr/>
        </p:nvSpPr>
        <p:spPr>
          <a:xfrm>
            <a:off x="19384010" y="2702433"/>
            <a:ext cx="2736024" cy="2242718"/>
          </a:xfrm>
          <a:prstGeom prst="rect">
            <a:avLst/>
          </a:prstGeom>
          <a:solidFill>
            <a:srgbClr val="FF01FF"/>
          </a:solidFill>
        </p:spPr>
        <p:txBody>
          <a:bodyPr rtlCol="0" anchor="ctr"/>
          <a:lstStyle/>
          <a:p>
            <a:pPr algn="l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dex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924107" y="1675648"/>
            <a:ext cx="5524132" cy="2909418"/>
          </a:xfrm>
          <a:prstGeom prst="rect">
            <a:avLst/>
          </a:prstGeom>
          <a:solidFill>
            <a:srgbClr val="FFBC56"/>
          </a:solidFill>
        </p:spPr>
        <p:txBody>
          <a:bodyPr rtlCol="0" anchor="ctr"/>
          <a:lstStyle/>
          <a:p>
            <a:pPr algn="l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ARSC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compiled res</a:t>
            </a:r>
            <a:endParaRPr lang="en-US" sz="4800">
              <a:solidFill>
                <a:srgbClr val="FFFFFF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AutoShape 6"/>
          <p:cNvSpPr/>
          <p:nvPr/>
        </p:nvSpPr>
        <p:spPr>
          <a:xfrm>
            <a:off x="924107" y="6512848"/>
            <a:ext cx="5526367" cy="2909418"/>
          </a:xfrm>
          <a:prstGeom prst="rect">
            <a:avLst/>
          </a:prstGeom>
          <a:solidFill>
            <a:srgbClr val="7F3BF5"/>
          </a:solidFill>
        </p:spPr>
        <p:txBody>
          <a:bodyPr rtlCol="0" anchor="ctr"/>
          <a:lstStyle/>
          <a:p>
            <a:pPr algn="l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XX.dex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7" name="AutoShape 7"/>
          <p:cNvSpPr/>
          <p:nvPr/>
        </p:nvSpPr>
        <p:spPr>
          <a:xfrm>
            <a:off x="7468349" y="4914100"/>
            <a:ext cx="3072282" cy="1277150"/>
          </a:xfrm>
          <a:prstGeom prst="rightArrow">
            <a:avLst>
              <a:gd name="adj1" fmla="val 45388"/>
              <a:gd name="adj2" fmla="val 97099"/>
            </a:avLst>
          </a:prstGeom>
          <a:solidFill>
            <a:srgbClr val="4158FF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Noto Sans CJK SC Regular"/>
              </a:rPr>
              <a:t>ZIP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8" name="Freeform 8"/>
          <p:cNvSpPr/>
          <p:nvPr/>
        </p:nvSpPr>
        <p:spPr>
          <a:xfrm>
            <a:off x="2924172" y="4786957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513080" h="513080">
                <a:moveTo>
                  <a:pt x="256540" y="513080"/>
                </a:moveTo>
                <a:cubicBezTo>
                  <a:pt x="114857" y="513080"/>
                  <a:pt x="0" y="398223"/>
                  <a:pt x="0" y="256540"/>
                </a:cubicBezTo>
                <a:cubicBezTo>
                  <a:pt x="0" y="114857"/>
                  <a:pt x="114857" y="0"/>
                  <a:pt x="256540" y="0"/>
                </a:cubicBezTo>
                <a:cubicBezTo>
                  <a:pt x="398223" y="0"/>
                  <a:pt x="513080" y="114857"/>
                  <a:pt x="513080" y="256540"/>
                </a:cubicBezTo>
                <a:cubicBezTo>
                  <a:pt x="513010" y="398194"/>
                  <a:pt x="398194" y="513010"/>
                  <a:pt x="256540" y="513080"/>
                </a:cubicBezTo>
                <a:close/>
                <a:moveTo>
                  <a:pt x="257810" y="478790"/>
                </a:moveTo>
                <a:cubicBezTo>
                  <a:pt x="380204" y="478439"/>
                  <a:pt x="479139" y="378934"/>
                  <a:pt x="478788" y="256541"/>
                </a:cubicBezTo>
                <a:cubicBezTo>
                  <a:pt x="478437" y="134147"/>
                  <a:pt x="378933" y="35211"/>
                  <a:pt x="256539" y="35562"/>
                </a:cubicBezTo>
                <a:cubicBezTo>
                  <a:pt x="134146" y="35912"/>
                  <a:pt x="35210" y="135416"/>
                  <a:pt x="35560" y="257810"/>
                </a:cubicBezTo>
                <a:cubicBezTo>
                  <a:pt x="35980" y="380176"/>
                  <a:pt x="135444" y="479071"/>
                  <a:pt x="257810" y="478790"/>
                </a:cubicBezTo>
                <a:close/>
                <a:moveTo>
                  <a:pt x="394970" y="245110"/>
                </a:moveTo>
                <a:lnTo>
                  <a:pt x="279400" y="245110"/>
                </a:lnTo>
                <a:lnTo>
                  <a:pt x="279400" y="118110"/>
                </a:lnTo>
                <a:cubicBezTo>
                  <a:pt x="279627" y="114677"/>
                  <a:pt x="278362" y="111313"/>
                  <a:pt x="275929" y="108881"/>
                </a:cubicBezTo>
                <a:cubicBezTo>
                  <a:pt x="273497" y="106448"/>
                  <a:pt x="270133" y="105183"/>
                  <a:pt x="266700" y="105410"/>
                </a:cubicBezTo>
                <a:lnTo>
                  <a:pt x="256540" y="105410"/>
                </a:lnTo>
                <a:cubicBezTo>
                  <a:pt x="253107" y="105183"/>
                  <a:pt x="249743" y="106448"/>
                  <a:pt x="247311" y="108881"/>
                </a:cubicBezTo>
                <a:cubicBezTo>
                  <a:pt x="244878" y="111313"/>
                  <a:pt x="243613" y="114677"/>
                  <a:pt x="243840" y="118110"/>
                </a:cubicBezTo>
                <a:lnTo>
                  <a:pt x="243840" y="245110"/>
                </a:lnTo>
                <a:lnTo>
                  <a:pt x="116840" y="245110"/>
                </a:lnTo>
                <a:cubicBezTo>
                  <a:pt x="113407" y="244883"/>
                  <a:pt x="110043" y="246148"/>
                  <a:pt x="107611" y="248581"/>
                </a:cubicBezTo>
                <a:cubicBezTo>
                  <a:pt x="105178" y="251013"/>
                  <a:pt x="103913" y="254377"/>
                  <a:pt x="104140" y="257810"/>
                </a:cubicBezTo>
                <a:lnTo>
                  <a:pt x="104140" y="267970"/>
                </a:lnTo>
                <a:cubicBezTo>
                  <a:pt x="103913" y="271403"/>
                  <a:pt x="105178" y="274767"/>
                  <a:pt x="107611" y="277199"/>
                </a:cubicBezTo>
                <a:cubicBezTo>
                  <a:pt x="110043" y="279632"/>
                  <a:pt x="113407" y="280897"/>
                  <a:pt x="116840" y="280670"/>
                </a:cubicBezTo>
                <a:lnTo>
                  <a:pt x="243840" y="280670"/>
                </a:lnTo>
                <a:lnTo>
                  <a:pt x="243840" y="396240"/>
                </a:lnTo>
                <a:cubicBezTo>
                  <a:pt x="243613" y="399673"/>
                  <a:pt x="244878" y="403037"/>
                  <a:pt x="247311" y="405469"/>
                </a:cubicBezTo>
                <a:cubicBezTo>
                  <a:pt x="249743" y="407902"/>
                  <a:pt x="253107" y="409167"/>
                  <a:pt x="256540" y="408940"/>
                </a:cubicBezTo>
                <a:lnTo>
                  <a:pt x="266700" y="408940"/>
                </a:lnTo>
                <a:cubicBezTo>
                  <a:pt x="270133" y="409167"/>
                  <a:pt x="273497" y="407902"/>
                  <a:pt x="275929" y="405469"/>
                </a:cubicBezTo>
                <a:cubicBezTo>
                  <a:pt x="278362" y="403037"/>
                  <a:pt x="279627" y="399673"/>
                  <a:pt x="279400" y="396240"/>
                </a:cubicBezTo>
                <a:lnTo>
                  <a:pt x="279400" y="280670"/>
                </a:lnTo>
                <a:lnTo>
                  <a:pt x="394970" y="280670"/>
                </a:lnTo>
                <a:cubicBezTo>
                  <a:pt x="398403" y="280897"/>
                  <a:pt x="401767" y="279632"/>
                  <a:pt x="404199" y="277199"/>
                </a:cubicBezTo>
                <a:cubicBezTo>
                  <a:pt x="406632" y="274767"/>
                  <a:pt x="407897" y="271403"/>
                  <a:pt x="407670" y="267970"/>
                </a:cubicBezTo>
                <a:lnTo>
                  <a:pt x="407670" y="257810"/>
                </a:lnTo>
                <a:cubicBezTo>
                  <a:pt x="407897" y="254377"/>
                  <a:pt x="406632" y="251013"/>
                  <a:pt x="404199" y="248581"/>
                </a:cubicBezTo>
                <a:cubicBezTo>
                  <a:pt x="401767" y="246148"/>
                  <a:pt x="398403" y="244883"/>
                  <a:pt x="394970" y="245110"/>
                </a:cubicBezTo>
                <a:close/>
              </a:path>
            </a:pathLst>
          </a:custGeom>
          <a:solidFill>
            <a:srgbClr val="5FEB97"/>
          </a:solidFill>
        </p:spPr>
      </p:sp>
      <p:sp>
        <p:nvSpPr>
          <p:cNvPr id="9" name="AutoShape 9"/>
          <p:cNvSpPr/>
          <p:nvPr/>
        </p:nvSpPr>
        <p:spPr>
          <a:xfrm>
            <a:off x="10790333" y="4341517"/>
            <a:ext cx="2803334" cy="2414880"/>
          </a:xfrm>
          <a:prstGeom prst="rect">
            <a:avLst/>
          </a:prstGeom>
          <a:solidFill>
            <a:srgbClr val="C03BF5"/>
          </a:solidFill>
        </p:spPr>
        <p:txBody>
          <a:bodyPr rtlCol="0" anchor="ctr"/>
          <a:lstStyle/>
          <a:p>
            <a:pPr algn="l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raw zip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10" name="AutoShape 10"/>
          <p:cNvSpPr/>
          <p:nvPr/>
        </p:nvSpPr>
        <p:spPr>
          <a:xfrm>
            <a:off x="14580349" y="4914100"/>
            <a:ext cx="3072282" cy="1277150"/>
          </a:xfrm>
          <a:prstGeom prst="rightArrow">
            <a:avLst>
              <a:gd name="adj1" fmla="val 45388"/>
              <a:gd name="adj2" fmla="val 97099"/>
            </a:avLst>
          </a:prstGeom>
          <a:solidFill>
            <a:srgbClr val="4158FF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Noto Sans CJK SC Regular"/>
              </a:rPr>
              <a:t>align &amp; sign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11" name="AutoShape 11"/>
          <p:cNvSpPr/>
          <p:nvPr/>
        </p:nvSpPr>
        <p:spPr>
          <a:xfrm>
            <a:off x="17902333" y="4341517"/>
            <a:ext cx="2803334" cy="2414880"/>
          </a:xfrm>
          <a:prstGeom prst="rect">
            <a:avLst/>
          </a:prstGeom>
          <a:solidFill>
            <a:srgbClr val="F54A45"/>
          </a:solidFill>
        </p:spPr>
        <p:txBody>
          <a:bodyPr rtlCol="0" anchor="ctr"/>
          <a:lstStyle/>
          <a:p>
            <a:pPr algn="l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apk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8294053" y="7055218"/>
            <a:ext cx="17741900" cy="12192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align: zip中的每一个entry都对齐4byte，获取更好的运行时性能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sign: 添加签名信息</a:t>
            </a:r>
            <a:endParaRPr lang="en-US" sz="3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61640" y="1313592"/>
            <a:ext cx="6807200" cy="11201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170789" y="5237632"/>
            <a:ext cx="9489288" cy="3009900"/>
          </a:xfrm>
          <a:prstGeom prst="rect">
            <a:avLst/>
          </a:prstGeom>
        </p:spPr>
        <p:txBody>
          <a:bodyPr rtlCol="0" anchor="t"/>
          <a:lstStyle/>
          <a:p>
            <a:pPr indent="914400" algn="l">
              <a:lnSpc>
                <a:spcPct val="131000"/>
              </a:lnSpc>
              <a:buFont typeface="Arial" panose="020B0604020202020204"/>
              <a:buChar char="•"/>
              <a:defRPr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依赖解析：获取依赖的三方库</a:t>
            </a:r>
            <a:endParaRPr lang="en-US" sz="1100"/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.aidl: 处理生成对应的.java文件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AndroidManifest: aapt编译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96088" y="2081314"/>
            <a:ext cx="10970019" cy="9652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gradle assembleDebug -i -s &gt; build.log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396088" y="7718603"/>
            <a:ext cx="20624800" cy="4013200"/>
          </a:xfrm>
          <a:prstGeom prst="rect">
            <a:avLst/>
          </a:prstGeom>
        </p:spPr>
        <p:txBody>
          <a:bodyPr rtlCol="0" anchor="t"/>
          <a:lstStyle/>
          <a:p>
            <a:pPr indent="914400" algn="l">
              <a:lnSpc>
                <a:spcPct val="131000"/>
              </a:lnSpc>
              <a:buFont typeface="Arial" panose="020B0604020202020204"/>
              <a:buChar char="•"/>
              <a:defRPr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整体构建流程都拆分为这些gradle task</a:t>
            </a:r>
            <a:endParaRPr lang="en-US" sz="1100"/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processDebugResources: aapt编译资源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compileDebugJavaWithJavac: javac编译代码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transformClassesWithDexBuilderForDebug: jar -&gt; dex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5794" y="3337984"/>
            <a:ext cx="24384000" cy="40891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8731250" y="6858000"/>
            <a:ext cx="7175500" cy="1371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6800">
                <a:solidFill>
                  <a:srgbClr val="000000"/>
                </a:solidFill>
                <a:latin typeface="Noto Sans CJK SC Regular"/>
              </a:rPr>
              <a:t>扩展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4" name="AutoShape 4"/>
          <p:cNvSpPr/>
          <p:nvPr/>
        </p:nvSpPr>
        <p:spPr>
          <a:xfrm>
            <a:off x="10921061" y="3758261"/>
            <a:ext cx="2795877" cy="2795877"/>
          </a:xfrm>
          <a:prstGeom prst="ellipse">
            <a:avLst/>
          </a:prstGeom>
          <a:solidFill>
            <a:srgbClr val="325AB4"/>
          </a:solidFill>
        </p:spPr>
      </p:sp>
      <p:sp>
        <p:nvSpPr>
          <p:cNvPr id="5" name="TextBox 5"/>
          <p:cNvSpPr txBox="1"/>
          <p:nvPr/>
        </p:nvSpPr>
        <p:spPr>
          <a:xfrm>
            <a:off x="10149878" y="4140200"/>
            <a:ext cx="4338244" cy="20320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10000" b="1">
                <a:solidFill>
                  <a:srgbClr val="FFFFFF"/>
                </a:solidFill>
                <a:latin typeface="Noto Sans CJK SC Regular"/>
              </a:rPr>
              <a:t>04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074451" y="1524749"/>
            <a:ext cx="2235200" cy="1625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扩展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3361639" y="4061016"/>
            <a:ext cx="13246100" cy="4013200"/>
          </a:xfrm>
          <a:prstGeom prst="rect">
            <a:avLst/>
          </a:prstGeom>
        </p:spPr>
        <p:txBody>
          <a:bodyPr rtlCol="0" anchor="t"/>
          <a:lstStyle/>
          <a:p>
            <a:pPr indent="914400" algn="l">
              <a:lnSpc>
                <a:spcPct val="131000"/>
              </a:lnSpc>
              <a:buFont typeface="Arial" panose="020B0604020202020204"/>
              <a:buChar char="•"/>
              <a:defRPr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简单定制</a:t>
            </a:r>
            <a:endParaRPr lang="en-US" sz="1100"/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hook task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新增task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Gradle plugin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619055" y="1530878"/>
            <a:ext cx="8115753" cy="1656704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扩展 - 简单定制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22618" y="3308724"/>
            <a:ext cx="21082000" cy="261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1973" y="6083298"/>
            <a:ext cx="24384000" cy="128868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91353" y="7530360"/>
            <a:ext cx="24384000" cy="869981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074228" y="1524749"/>
            <a:ext cx="8235747" cy="1625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扩展 - Hook Task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200" y="3714376"/>
            <a:ext cx="24307800" cy="5816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386077" y="1524749"/>
            <a:ext cx="7612062" cy="1625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扩展 - 新增 Task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000" y="3740355"/>
            <a:ext cx="24384000" cy="64892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386077" y="1524749"/>
            <a:ext cx="7612062" cy="1625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扩展 - 新增 Task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34234" y="3150349"/>
            <a:ext cx="17798288" cy="575421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64971" y="9383806"/>
            <a:ext cx="16560800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9530258" y="6833540"/>
            <a:ext cx="5323484" cy="1371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6800" b="1">
                <a:solidFill>
                  <a:srgbClr val="1F2329"/>
                </a:solidFill>
                <a:latin typeface="Noto Sans CJK SC Regular"/>
              </a:rPr>
              <a:t>什么是构建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4" name="AutoShape 4"/>
          <p:cNvSpPr/>
          <p:nvPr/>
        </p:nvSpPr>
        <p:spPr>
          <a:xfrm>
            <a:off x="10921061" y="3758261"/>
            <a:ext cx="2795877" cy="2795877"/>
          </a:xfrm>
          <a:prstGeom prst="ellipse">
            <a:avLst/>
          </a:prstGeom>
          <a:solidFill>
            <a:srgbClr val="325AB4"/>
          </a:solidFill>
        </p:spPr>
      </p:sp>
      <p:sp>
        <p:nvSpPr>
          <p:cNvPr id="5" name="TextBox 5"/>
          <p:cNvSpPr txBox="1"/>
          <p:nvPr/>
        </p:nvSpPr>
        <p:spPr>
          <a:xfrm>
            <a:off x="10149878" y="4140200"/>
            <a:ext cx="4338244" cy="20320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10000" b="1">
                <a:solidFill>
                  <a:srgbClr val="FFFFFF"/>
                </a:solidFill>
                <a:latin typeface="Noto Sans CJK SC Regular"/>
              </a:rPr>
              <a:t>01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059445" y="1530878"/>
            <a:ext cx="7025264" cy="1698646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扩展 - Plugin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3361639" y="4061016"/>
            <a:ext cx="13246100" cy="3009900"/>
          </a:xfrm>
          <a:prstGeom prst="rect">
            <a:avLst/>
          </a:prstGeom>
        </p:spPr>
        <p:txBody>
          <a:bodyPr rtlCol="0" anchor="t"/>
          <a:lstStyle/>
          <a:p>
            <a:pPr indent="914400" algn="l">
              <a:lnSpc>
                <a:spcPct val="131000"/>
              </a:lnSpc>
              <a:buFont typeface="Arial" panose="020B0604020202020204"/>
              <a:buChar char="•"/>
              <a:defRPr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更好的封装</a:t>
            </a:r>
            <a:endParaRPr lang="en-US" sz="1100"/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更好的传播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典型：Android Gradle Plugin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56100" y="7493000"/>
            <a:ext cx="156718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059445" y="1530878"/>
            <a:ext cx="6710700" cy="1656704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扩展 - Plugin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043758" y="4061016"/>
            <a:ext cx="23114000" cy="2006600"/>
          </a:xfrm>
          <a:prstGeom prst="rect">
            <a:avLst/>
          </a:prstGeom>
        </p:spPr>
        <p:txBody>
          <a:bodyPr rtlCol="0" anchor="t"/>
          <a:lstStyle/>
          <a:p>
            <a:pPr indent="914400" algn="l">
              <a:lnSpc>
                <a:spcPct val="131000"/>
              </a:lnSpc>
              <a:buFont typeface="Arial" panose="020B0604020202020204"/>
              <a:buChar char="•"/>
              <a:defRPr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Official Doc:</a:t>
            </a:r>
            <a:r>
              <a:rPr lang="en-US" sz="4800">
                <a:solidFill>
                  <a:srgbClr val="000000"/>
                </a:solidFill>
                <a:latin typeface="Noto Sans CJK SC Regular"/>
                <a:hlinkClick r:id="rId2" tooltip="https://docs.gradle.org/current/userguide/custom_plugins.html"/>
              </a:rPr>
              <a:t>https://docs.gradle.org/current/userguide/custom_plugins.html</a:t>
            </a:r>
            <a:endParaRPr lang="en-US" sz="1100"/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android-basics/buildSrc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059445" y="1530878"/>
            <a:ext cx="6710700" cy="1656704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zh-CN" altLang="en-US" sz="8000" b="1">
                <a:solidFill>
                  <a:srgbClr val="000000"/>
                </a:solidFill>
                <a:latin typeface="Noto Sans CJK SC Bold" charset="0"/>
              </a:rPr>
              <a:t>小作业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423737" y="4070684"/>
            <a:ext cx="22499053" cy="4070684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宋体" charset="0"/>
                <a:ea typeface="宋体" charset="0"/>
              </a:rPr>
              <a:t>仓库地址：</a:t>
            </a:r>
            <a:r>
              <a:rPr lang="en-US" altLang="zh-CN" sz="2800">
                <a:solidFill>
                  <a:srgbClr val="000000"/>
                </a:solidFill>
                <a:latin typeface="宋体" charset="0"/>
                <a:ea typeface="宋体" charset="0"/>
              </a:rPr>
              <a:t>https://github.com/bytedance</a:t>
            </a:r>
            <a:r>
              <a:rPr lang="zh-CN" altLang="en-US" sz="2800">
                <a:solidFill>
                  <a:srgbClr val="000000"/>
                </a:solidFill>
                <a:latin typeface="宋体" charset="0"/>
                <a:ea typeface="宋体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宋体" charset="0"/>
                <a:ea typeface="宋体" charset="0"/>
              </a:rPr>
              <a:t>android/android</a:t>
            </a:r>
            <a:r>
              <a:rPr lang="zh-CN" altLang="en-US" sz="2800">
                <a:solidFill>
                  <a:srgbClr val="000000"/>
                </a:solidFill>
                <a:latin typeface="宋体" charset="0"/>
                <a:ea typeface="宋体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宋体" charset="0"/>
                <a:ea typeface="宋体" charset="0"/>
              </a:rPr>
              <a:t>build</a:t>
            </a:r>
            <a:r>
              <a:rPr lang="zh-CN" altLang="en-US" sz="2800">
                <a:solidFill>
                  <a:srgbClr val="000000"/>
                </a:solidFill>
                <a:latin typeface="宋体" charset="0"/>
                <a:ea typeface="宋体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宋体" charset="0"/>
                <a:ea typeface="宋体" charset="0"/>
              </a:rPr>
              <a:t>lessons</a:t>
            </a:r>
            <a:endParaRPr lang="en-US" altLang="zh-CN" sz="2800">
              <a:solidFill>
                <a:srgbClr val="000000"/>
              </a:solidFill>
              <a:latin typeface="宋体" charset="0"/>
              <a:ea typeface="宋体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宋体" charset="0"/>
                <a:ea typeface="宋体" charset="0"/>
              </a:rPr>
              <a:t>作业：</a:t>
            </a:r>
            <a:r>
              <a:rPr lang="zh-CN" sz="2800" u="none">
                <a:solidFill>
                  <a:srgbClr val="000000"/>
                </a:solidFill>
                <a:latin typeface="宋体" charset="0"/>
                <a:ea typeface="宋体" charset="0"/>
              </a:rPr>
              <a:t>// homework: 修改生成的debug apk的名字为: nju_byte__${YYYY-MM-DD_HH-MM}.apk, e.g nju_byte__2021-07-12_08-35.apk</a:t>
            </a:r>
            <a:endParaRPr lang="zh-CN" sz="2800" u="none">
              <a:solidFill>
                <a:srgbClr val="000000"/>
              </a:solidFill>
              <a:latin typeface="宋体" charset="0"/>
              <a:ea typeface="宋体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宋体" charset="0"/>
                <a:ea typeface="宋体" charset="0"/>
              </a:rPr>
              <a:t>见</a:t>
            </a:r>
            <a:r>
              <a:rPr lang="en-US" altLang="zh-CN" sz="2800">
                <a:solidFill>
                  <a:srgbClr val="000000"/>
                </a:solidFill>
                <a:latin typeface="宋体" charset="0"/>
                <a:ea typeface="宋体" charset="0"/>
              </a:rPr>
              <a:t>android</a:t>
            </a:r>
            <a:r>
              <a:rPr lang="zh-CN" altLang="en-US" sz="2800">
                <a:solidFill>
                  <a:srgbClr val="000000"/>
                </a:solidFill>
                <a:latin typeface="宋体" charset="0"/>
                <a:ea typeface="宋体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宋体" charset="0"/>
                <a:ea typeface="宋体" charset="0"/>
              </a:rPr>
              <a:t>basics/app/build.gradle</a:t>
            </a:r>
            <a:endParaRPr lang="zh-CN" altLang="en-US" sz="280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9956800" y="7724953"/>
            <a:ext cx="4470400" cy="12192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3000" b="1">
                <a:solidFill>
                  <a:srgbClr val="1F2329"/>
                </a:solidFill>
                <a:latin typeface="Noto Sans CJK SC Regular"/>
              </a:rPr>
              <a:t>演讲人： daqi@bytedance.com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7010400" y="5381447"/>
            <a:ext cx="10363200" cy="20320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10000" b="1">
                <a:solidFill>
                  <a:srgbClr val="000000"/>
                </a:solidFill>
                <a:latin typeface="Noto Sans CJK SC Regular"/>
              </a:rPr>
              <a:t>谢谢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2775324" y="2353235"/>
            <a:ext cx="5393385" cy="3600450"/>
          </a:xfrm>
          <a:prstGeom prst="rect">
            <a:avLst/>
          </a:prstGeom>
          <a:solidFill>
            <a:srgbClr val="5FEB97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安卓源工程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AutoShape 6"/>
          <p:cNvSpPr/>
          <p:nvPr/>
        </p:nvSpPr>
        <p:spPr>
          <a:xfrm>
            <a:off x="14743206" y="2353235"/>
            <a:ext cx="5393385" cy="3600450"/>
          </a:xfrm>
          <a:prstGeom prst="rect">
            <a:avLst/>
          </a:prstGeom>
          <a:solidFill>
            <a:srgbClr val="5FEB97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4800">
                <a:solidFill>
                  <a:srgbClr val="FFFFFF"/>
                </a:solidFill>
                <a:latin typeface="Noto Sans CJK SC Regular"/>
              </a:rPr>
              <a:t>APK/AAR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7" name="AutoShape 7"/>
          <p:cNvSpPr/>
          <p:nvPr/>
        </p:nvSpPr>
        <p:spPr>
          <a:xfrm>
            <a:off x="8759262" y="3469999"/>
            <a:ext cx="5516664" cy="1400454"/>
          </a:xfrm>
          <a:prstGeom prst="rightArrow">
            <a:avLst>
              <a:gd name="adj1" fmla="val 45388"/>
              <a:gd name="adj2" fmla="val 88550"/>
            </a:avLst>
          </a:prstGeom>
          <a:solidFill>
            <a:srgbClr val="4158FF"/>
          </a:solidFill>
        </p:spPr>
        <p:txBody>
          <a:bodyPr rtlCol="0" anchor="ctr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Noto Sans CJK SC Regular"/>
              </a:rPr>
              <a:t>一系列处理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2775318" y="6451600"/>
            <a:ext cx="5397500" cy="29718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安卓源工程：</a:t>
            </a:r>
            <a:endParaRPr lang="en-US" sz="1100"/>
          </a:p>
          <a:p>
            <a:pPr indent="6858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代码：Java, kotlin,C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indent="6858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资源：image, string.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indent="6858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配置：依赖、签名等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14739112" y="6451600"/>
            <a:ext cx="5397500" cy="14478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APK：应用安装包(zip)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AAR：安卓库(zip)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8475944" y="8610600"/>
            <a:ext cx="6083300" cy="1625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F54A45"/>
                </a:solidFill>
                <a:latin typeface="Noto Sans CJK SC Bold"/>
              </a:rPr>
              <a:t>构建 != 编译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61640" y="1313592"/>
            <a:ext cx="6807200" cy="11201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748649" y="5237627"/>
            <a:ext cx="12972034" cy="9652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依赖解析、代码生成、代码编译、资源编译.......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9530258" y="6833540"/>
            <a:ext cx="5323484" cy="13716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6800" b="1">
                <a:solidFill>
                  <a:srgbClr val="1F2329"/>
                </a:solidFill>
                <a:latin typeface="Noto Sans CJK SC Regular"/>
              </a:rPr>
              <a:t>Why Gradle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4" name="AutoShape 4"/>
          <p:cNvSpPr/>
          <p:nvPr/>
        </p:nvSpPr>
        <p:spPr>
          <a:xfrm>
            <a:off x="10921061" y="3758261"/>
            <a:ext cx="2795877" cy="2795877"/>
          </a:xfrm>
          <a:prstGeom prst="ellipse">
            <a:avLst/>
          </a:prstGeom>
          <a:solidFill>
            <a:srgbClr val="325AB4"/>
          </a:solidFill>
        </p:spPr>
      </p:sp>
      <p:sp>
        <p:nvSpPr>
          <p:cNvPr id="5" name="TextBox 5"/>
          <p:cNvSpPr txBox="1"/>
          <p:nvPr/>
        </p:nvSpPr>
        <p:spPr>
          <a:xfrm>
            <a:off x="10149878" y="4140200"/>
            <a:ext cx="4338244" cy="20320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10000" b="1">
                <a:solidFill>
                  <a:srgbClr val="FFFFFF"/>
                </a:solidFill>
                <a:latin typeface="Noto Sans CJK SC Regular"/>
              </a:rPr>
              <a:t>02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94027" y="1313592"/>
            <a:ext cx="16735425" cy="584596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5913" y="2186280"/>
            <a:ext cx="4431259" cy="274361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1973" y="5156200"/>
            <a:ext cx="3454400" cy="259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9027" y="8439150"/>
            <a:ext cx="4445000" cy="17780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351918" y="6451600"/>
            <a:ext cx="11680228" cy="397510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4800" b="1">
                <a:solidFill>
                  <a:srgbClr val="000000"/>
                </a:solidFill>
                <a:latin typeface="Noto Sans CJK SC Regular"/>
              </a:rPr>
              <a:t>Why Gradle</a:t>
            </a:r>
            <a:endParaRPr lang="en-US" sz="1100"/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依赖管理强大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not xml，groovy dsl based，极致灵活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 indent="914400" algn="l">
              <a:lnSpc>
                <a:spcPct val="131000"/>
              </a:lnSpc>
              <a:buFont typeface="Arial" panose="020B0604020202020204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task, plugin，定制方便、高效、强大</a:t>
            </a:r>
            <a:endParaRPr lang="en-US" sz="48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43065" y="1525203"/>
            <a:ext cx="8635656" cy="161113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Gradle Basics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545539" y="3346831"/>
            <a:ext cx="18249900" cy="10134600"/>
          </a:xfrm>
          <a:prstGeom prst="rect">
            <a:avLst/>
          </a:prstGeom>
        </p:spPr>
        <p:txBody>
          <a:bodyPr rtlCol="0" anchor="t"/>
          <a:lstStyle/>
          <a:p>
            <a:pPr indent="685800" algn="l">
              <a:lnSpc>
                <a:spcPct val="131000"/>
              </a:lnSpc>
              <a:buAutoNum type="arabicPeriod"/>
              <a:defRPr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快速了解：</a:t>
            </a:r>
            <a:r>
              <a:rPr lang="en-US" sz="3600">
                <a:solidFill>
                  <a:srgbClr val="000000"/>
                </a:solidFill>
                <a:latin typeface="Noto Sans CJK SC Regular"/>
                <a:hlinkClick r:id="rId2" tooltip="https://docs.gradle.org/current/userguide/userguide.html"/>
              </a:rPr>
              <a:t>https://docs.gradle.org/current/userguide/userguide.html</a:t>
            </a:r>
            <a:endParaRPr lang="en-US" sz="1100"/>
          </a:p>
          <a:p>
            <a:pPr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基础的概念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1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整体理念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2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极致利用Java OOP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2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一切都是面向对象进行配置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2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语法上支持groovy &amp; kotlin，groovy目前仍然是主流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2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groovy: 语法更灵活，最终也是编译为java byte code，运行在jvm上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1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Task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2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执行单位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2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e.g compileReleaseWithJavac: 编译java代码的task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2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e.g packageRelease: 打包apk的task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1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Plugin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2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封装某个功能的单元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 lvl="2" indent="685800" algn="l">
              <a:lnSpc>
                <a:spcPct val="131000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Noto Sans CJK SC Regular"/>
              </a:rPr>
              <a:t>java plugin: 构建jar，android plugin: 构建apk/aar</a:t>
            </a:r>
            <a:endParaRPr lang="en-US" sz="36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545540" y="758607"/>
            <a:ext cx="3632200" cy="482600"/>
          </a:xfrm>
          <a:prstGeom prst="rect">
            <a:avLst/>
          </a:prstGeom>
        </p:spPr>
        <p:txBody>
          <a:bodyPr rtlCol="0" anchor="t"/>
          <a:lstStyle/>
          <a:p>
            <a:pPr algn="l">
              <a:lnSpc>
                <a:spcPct val="131000"/>
              </a:lnSpc>
              <a:defRPr/>
            </a:pPr>
            <a:r>
              <a:rPr lang="en-US" sz="2400" b="1">
                <a:solidFill>
                  <a:srgbClr val="666666"/>
                </a:solidFill>
                <a:latin typeface="Arial" panose="020B0604020202020204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973" y="610022"/>
            <a:ext cx="703570" cy="70357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43065" y="1525203"/>
            <a:ext cx="7690460" cy="1611130"/>
          </a:xfrm>
          <a:prstGeom prst="rect">
            <a:avLst/>
          </a:prstGeom>
        </p:spPr>
        <p:txBody>
          <a:bodyPr rtlCol="0" anchor="t"/>
          <a:lstStyle/>
          <a:p>
            <a:pPr algn="ctr">
              <a:lnSpc>
                <a:spcPct val="1310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oto Sans CJK SC Bold"/>
              </a:rPr>
              <a:t>Gradle Basics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545539" y="3346831"/>
            <a:ext cx="22199346" cy="1625600"/>
          </a:xfrm>
          <a:prstGeom prst="rect">
            <a:avLst/>
          </a:prstGeom>
        </p:spPr>
        <p:txBody>
          <a:bodyPr rtlCol="0" anchor="t"/>
          <a:lstStyle/>
          <a:p>
            <a:pPr indent="762000" algn="l">
              <a:lnSpc>
                <a:spcPct val="131000"/>
              </a:lnSpc>
              <a:buAutoNum type="arabicPeriod"/>
              <a:defRPr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demo地址：</a:t>
            </a:r>
            <a:r>
              <a:rPr lang="en-US" sz="4000">
                <a:solidFill>
                  <a:srgbClr val="000000"/>
                </a:solidFill>
                <a:latin typeface="Noto Sans CJK SC Regular"/>
                <a:hlinkClick r:id="rId2" tooltip="https://github.com/nanjingdaqi/android-build-lessons/tree/master/gradle-basics"/>
              </a:rPr>
              <a:t>https://github.com/nanjingdaqi/android-build-lessons/tree/master/gradle-basics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45540" y="4972431"/>
            <a:ext cx="8488337" cy="862854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059427" y="4972431"/>
            <a:ext cx="13119100" cy="4876800"/>
          </a:xfrm>
          <a:prstGeom prst="rect">
            <a:avLst/>
          </a:prstGeom>
        </p:spPr>
        <p:txBody>
          <a:bodyPr rtlCol="0" anchor="t"/>
          <a:lstStyle/>
          <a:p>
            <a:pPr indent="762000" algn="l">
              <a:lnSpc>
                <a:spcPct val="131000"/>
              </a:lnSpc>
              <a:buAutoNum type="arabicPeriod"/>
              <a:defRPr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对应的是org.gradle.api.Project对象</a:t>
            </a:r>
            <a:endParaRPr lang="en-US" sz="1100"/>
          </a:p>
          <a:p>
            <a:pPr indent="762000" algn="l">
              <a:lnSpc>
                <a:spcPct val="131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gradlew: gradle wrapper，可以通过修改gradle/wrapper/gradle-wrapper.properties来定制gradle 版本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 indent="762000" algn="l">
              <a:lnSpc>
                <a:spcPct val="131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对应的是org.gradle.api.initialization.Settings对象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 indent="762000" algn="l">
              <a:lnSpc>
                <a:spcPct val="131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java plugin自动配置的源码查找目录</a:t>
            </a:r>
            <a:endParaRPr lang="en-US" sz="4000">
              <a:solidFill>
                <a:srgbClr val="000000"/>
              </a:solidFill>
              <a:latin typeface="Noto Sans CJK SC Regular"/>
            </a:endParaRP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5340</Words>
  <Application>WWO_openplatform_20210302211656-f47f7d1571</Application>
  <PresentationFormat>On-screen Show (4:3)</PresentationFormat>
  <Paragraphs>475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Noto Sans CJK SC Regular</vt:lpstr>
      <vt:lpstr>Arial</vt:lpstr>
      <vt:lpstr>Noto Sans CJK SC Bold</vt:lpstr>
      <vt:lpstr>Noto Sans CJK SC Bold</vt:lpstr>
      <vt:lpstr>Calibri</vt:lpstr>
      <vt:lpstr>Menlo-Regular</vt:lpstr>
      <vt:lpstr>宋体</vt:lpstr>
      <vt:lpstr>汉仪书宋二KW</vt:lpstr>
      <vt:lpstr>webwppDefTheme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2021-07-12T12:53:57Z</dcterms:created>
  <dcterms:modified xsi:type="dcterms:W3CDTF">2021-07-12T12:53:57Z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