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自我介绍   回顾历史  细分领域  业务开发演进趋势   开课目的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7" name="Shape 4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开源社区活跃，技术演进快，Google 主导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4" name="Shape 4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不全是新的东西，多年演化和积累的结果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1" name="Shape 4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不全是新的东西，多年演化和积累的结果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8" name="Shape 4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核心是提升效率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6" name="Shape 4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核心是提升效率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4" name="Shape 6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自我介绍   回顾历史  细分领域  业务开发演进趋势   开课目的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0" name="Shape 6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核心是提升效率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开源社区活跃，技术演进快，Google 主导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自我介绍   回顾历史  细分领域  业务开发演进趋势   开课目的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4" name="Shape 3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自我介绍   回顾历史  细分领域  业务开发演进趋势   开课目的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4" name="Shape 4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开源社区活跃，技术演进快，Google 主导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0" name="Shape 4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开源社区活跃，技术演进快，Google 主导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7" name="Shape 4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开源社区活跃，技术演进快，Google 主导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4" name="Shape 4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开源社区活跃，技术演进快，Google 主导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1" name="Shape 4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开源社区活跃，技术演进快，Google 主导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正文级别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xfrm>
            <a:off x="666750" y="862012"/>
            <a:ext cx="7810500" cy="17430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8" name="正文级别 1…"/>
          <p:cNvSpPr txBox="1"/>
          <p:nvPr>
            <p:ph type="body" sz="quarter" idx="1"/>
          </p:nvPr>
        </p:nvSpPr>
        <p:spPr>
          <a:xfrm>
            <a:off x="666750" y="2652713"/>
            <a:ext cx="7810500" cy="5952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59;p15"/>
          <p:cNvSpPr/>
          <p:nvPr>
            <p:ph type="pic" idx="21"/>
          </p:nvPr>
        </p:nvSpPr>
        <p:spPr>
          <a:xfrm>
            <a:off x="1172238" y="252413"/>
            <a:ext cx="6801001" cy="3276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标题文本"/>
          <p:cNvSpPr txBox="1"/>
          <p:nvPr>
            <p:ph type="title"/>
          </p:nvPr>
        </p:nvSpPr>
        <p:spPr>
          <a:xfrm>
            <a:off x="238125" y="3567112"/>
            <a:ext cx="8667600" cy="7524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238125" y="4291012"/>
            <a:ext cx="8667600" cy="5952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xfrm>
            <a:off x="666750" y="1700213"/>
            <a:ext cx="7810500" cy="1743001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7;p17"/>
          <p:cNvSpPr/>
          <p:nvPr>
            <p:ph type="pic" sz="half" idx="21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标题文本"/>
          <p:cNvSpPr txBox="1"/>
          <p:nvPr>
            <p:ph type="title"/>
          </p:nvPr>
        </p:nvSpPr>
        <p:spPr>
          <a:xfrm>
            <a:off x="619125" y="357188"/>
            <a:ext cx="3833701" cy="2081100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sz="quarter" idx="1"/>
          </p:nvPr>
        </p:nvSpPr>
        <p:spPr>
          <a:xfrm>
            <a:off x="619125" y="2447925"/>
            <a:ext cx="3833701" cy="21480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228600" indent="4572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28600" indent="9144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" indent="13716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" indent="1828800" algn="ctr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/>
          <p:nvPr>
            <p:ph type="title"/>
          </p:nvPr>
        </p:nvSpPr>
        <p:spPr>
          <a:xfrm>
            <a:off x="633412" y="133350"/>
            <a:ext cx="7877101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5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文本"/>
          <p:cNvSpPr txBox="1"/>
          <p:nvPr>
            <p:ph type="title"/>
          </p:nvPr>
        </p:nvSpPr>
        <p:spPr>
          <a:xfrm>
            <a:off x="633412" y="133350"/>
            <a:ext cx="7877101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3" name="正文级别 1…"/>
          <p:cNvSpPr txBox="1"/>
          <p:nvPr>
            <p:ph type="body" idx="1"/>
          </p:nvPr>
        </p:nvSpPr>
        <p:spPr>
          <a:xfrm>
            <a:off x="633412" y="1181100"/>
            <a:ext cx="7877101" cy="3486001"/>
          </a:xfrm>
          <a:prstGeom prst="rect">
            <a:avLst/>
          </a:prstGeom>
        </p:spPr>
        <p:txBody>
          <a:bodyPr lIns="19050" tIns="19050" rIns="19050" bIns="19050" anchor="ctr"/>
          <a:lstStyle>
            <a:lvl1pPr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79;p20"/>
          <p:cNvSpPr/>
          <p:nvPr>
            <p:ph type="pic" sz="half" idx="21"/>
          </p:nvPr>
        </p:nvSpPr>
        <p:spPr>
          <a:xfrm>
            <a:off x="4938712" y="1181100"/>
            <a:ext cx="3571801" cy="348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2" name="标题文本"/>
          <p:cNvSpPr txBox="1"/>
          <p:nvPr>
            <p:ph type="title"/>
          </p:nvPr>
        </p:nvSpPr>
        <p:spPr>
          <a:xfrm>
            <a:off x="633412" y="133350"/>
            <a:ext cx="7877101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3" name="正文级别 1…"/>
          <p:cNvSpPr txBox="1"/>
          <p:nvPr>
            <p:ph type="body" sz="half" idx="1"/>
          </p:nvPr>
        </p:nvSpPr>
        <p:spPr>
          <a:xfrm>
            <a:off x="633412" y="1181100"/>
            <a:ext cx="3833702" cy="3486001"/>
          </a:xfrm>
          <a:prstGeom prst="rect">
            <a:avLst/>
          </a:prstGeom>
        </p:spPr>
        <p:txBody>
          <a:bodyPr lIns="19050" tIns="19050" rIns="19050" bIns="19050" anchor="ctr"/>
          <a:lstStyle>
            <a:lvl1pPr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3429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SzPts val="1400"/>
              <a:buFont typeface="Helvetica Neue"/>
              <a:buChar char="•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正文级别 1…"/>
          <p:cNvSpPr txBox="1"/>
          <p:nvPr>
            <p:ph type="body" idx="1"/>
          </p:nvPr>
        </p:nvSpPr>
        <p:spPr>
          <a:xfrm>
            <a:off x="633412" y="666750"/>
            <a:ext cx="7877101" cy="3810000"/>
          </a:xfrm>
          <a:prstGeom prst="rect">
            <a:avLst/>
          </a:prstGeom>
        </p:spPr>
        <p:txBody>
          <a:bodyPr lIns="19050" tIns="19050" rIns="19050" bIns="19050" anchor="ctr"/>
          <a:lstStyle>
            <a:lvl1pPr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374650">
              <a:lnSpc>
                <a:spcPct val="100000"/>
              </a:lnSpc>
              <a:spcBef>
                <a:spcPts val="2200"/>
              </a:spcBef>
              <a:buClr>
                <a:srgbClr val="000000"/>
              </a:buClr>
              <a:buFont typeface="Helvetica Neue"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标题文本</a:t>
            </a: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87;p22"/>
          <p:cNvSpPr/>
          <p:nvPr>
            <p:ph type="pic" sz="quarter" idx="21"/>
          </p:nvPr>
        </p:nvSpPr>
        <p:spPr>
          <a:xfrm>
            <a:off x="5910262" y="2643188"/>
            <a:ext cx="2776501" cy="2081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Google Shape;88;p22"/>
          <p:cNvSpPr/>
          <p:nvPr>
            <p:ph type="pic" sz="quarter" idx="22"/>
          </p:nvPr>
        </p:nvSpPr>
        <p:spPr>
          <a:xfrm>
            <a:off x="5910262" y="423862"/>
            <a:ext cx="2776501" cy="2081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1" name="Google Shape;89;p22"/>
          <p:cNvSpPr/>
          <p:nvPr>
            <p:ph type="pic" idx="23"/>
          </p:nvPr>
        </p:nvSpPr>
        <p:spPr>
          <a:xfrm>
            <a:off x="452437" y="423862"/>
            <a:ext cx="5315101" cy="4300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2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正文级别 1…"/>
          <p:cNvSpPr txBox="1"/>
          <p:nvPr>
            <p:ph type="body" sz="quarter" idx="1"/>
          </p:nvPr>
        </p:nvSpPr>
        <p:spPr>
          <a:xfrm>
            <a:off x="895350" y="3357562"/>
            <a:ext cx="7358100" cy="219601"/>
          </a:xfrm>
          <a:prstGeom prst="rect">
            <a:avLst/>
          </a:prstGeom>
        </p:spPr>
        <p:txBody>
          <a:bodyPr lIns="19050" tIns="19050" rIns="19050" bIns="19050"/>
          <a:lstStyle>
            <a:lvl1pPr marL="228600" indent="0" algn="ctr">
              <a:lnSpc>
                <a:spcPct val="100000"/>
              </a:lnSpc>
              <a:buClrTx/>
              <a:buSzTx/>
              <a:buFontTx/>
              <a:buNone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2640" indent="-167640" algn="ctr">
              <a:lnSpc>
                <a:spcPct val="100000"/>
              </a:lnSpc>
              <a:buClrTx/>
              <a:buSzPts val="1200"/>
              <a:buFontTx/>
              <a:buChar char="•"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9839" indent="-167639" algn="ctr">
              <a:lnSpc>
                <a:spcPct val="100000"/>
              </a:lnSpc>
              <a:buClrTx/>
              <a:buSzPts val="1200"/>
              <a:buFontTx/>
              <a:buChar char="•"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17039" indent="-167639" algn="ctr">
              <a:lnSpc>
                <a:spcPct val="100000"/>
              </a:lnSpc>
              <a:buClrTx/>
              <a:buSzPts val="1200"/>
              <a:buFontTx/>
              <a:buChar char="•"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74239" indent="-167639" algn="ctr">
              <a:lnSpc>
                <a:spcPct val="100000"/>
              </a:lnSpc>
              <a:buClrTx/>
              <a:buSzPts val="1200"/>
              <a:buFontTx/>
              <a:buChar char="•"/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" name="Google Shape;93;p23"/>
          <p:cNvSpPr txBox="1"/>
          <p:nvPr>
            <p:ph type="body" sz="quarter" idx="21"/>
          </p:nvPr>
        </p:nvSpPr>
        <p:spPr>
          <a:xfrm>
            <a:off x="895350" y="2255043"/>
            <a:ext cx="7358099" cy="357301"/>
          </a:xfrm>
          <a:prstGeom prst="rect">
            <a:avLst/>
          </a:prstGeom>
        </p:spPr>
        <p:txBody>
          <a:bodyPr lIns="19050" tIns="19050" rIns="19050" bIns="19050" anchor="ctr"/>
          <a:lstStyle/>
          <a:p>
            <a:pPr marL="228600" indent="0" algn="ctr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96;p24"/>
          <p:cNvSpPr/>
          <p:nvPr>
            <p:ph type="pic" idx="2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9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幻灯片编号"/>
          <p:cNvSpPr txBox="1"/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" name="正文级别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56" name="正文级别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标题文本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文级别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First-class_function" TargetMode="External"/><Relationship Id="rId5" Type="http://schemas.openxmlformats.org/officeDocument/2006/relationships/hyperlink" Target="https://kotlinlang.org/docs/reference/lambdas.html#higher-order-functions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Relationship Id="rId4" Type="http://schemas.openxmlformats.org/officeDocument/2006/relationships/image" Target="../media/image1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Relationship Id="rId4" Type="http://schemas.openxmlformats.org/officeDocument/2006/relationships/image" Target="../media/image2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Relationship Id="rId4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hyperlink" Target="https://kotlinlang.org/" TargetMode="External"/><Relationship Id="rId4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Relationship Id="rId4" Type="http://schemas.openxmlformats.org/officeDocument/2006/relationships/hyperlink" Target="http://www.linuxidc.com/Linux/2015-10/124622.htm" TargetMode="Externa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Relationship Id="rId4" Type="http://schemas.openxmlformats.org/officeDocument/2006/relationships/image" Target="../media/image4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Relationship Id="rId4" Type="http://schemas.openxmlformats.org/officeDocument/2006/relationships/hyperlink" Target="https://developer.android.com/jetpack" TargetMode="External"/><Relationship Id="rId5" Type="http://schemas.openxmlformats.org/officeDocument/2006/relationships/image" Target="../media/image4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Relationship Id="rId4" Type="http://schemas.openxmlformats.org/officeDocument/2006/relationships/image" Target="../media/image4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image" Target="../media/image5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hyperlink" Target="https://en.wikipedia.org/wiki/Static_typing" TargetMode="External"/><Relationship Id="rId4" Type="http://schemas.openxmlformats.org/officeDocument/2006/relationships/hyperlink" Target="https://en.wikipedia.org/wiki/Cross-platform_software" TargetMode="External"/><Relationship Id="rId5" Type="http://schemas.openxmlformats.org/officeDocument/2006/relationships/hyperlink" Target="https://en.wikipedia.org/wiki/General-purpose_programming_language" TargetMode="External"/><Relationship Id="rId6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Type_inference" TargetMode="External"/><Relationship Id="rId8" Type="http://schemas.openxmlformats.org/officeDocument/2006/relationships/hyperlink" Target="https://en.wikipedia.org/wiki/JavaScript" TargetMode="External"/><Relationship Id="rId9" Type="http://schemas.openxmlformats.org/officeDocument/2006/relationships/hyperlink" Target="https://en.wikipedia.org/wiki/Machine_code" TargetMode="External"/><Relationship Id="rId10" Type="http://schemas.openxmlformats.org/officeDocument/2006/relationships/hyperlink" Target="https://en.wikipedia.org/wiki/LLVM" TargetMode="External"/><Relationship Id="rId11" Type="http://schemas.openxmlformats.org/officeDocument/2006/relationships/hyperlink" Target="https://en.wikipedia.org/wiki/JetBrains" TargetMode="External"/><Relationship Id="rId12" Type="http://schemas.openxmlformats.org/officeDocument/2006/relationships/hyperlink" Target="https://en.wikipedia.org/wiki/Software_development" TargetMode="External"/><Relationship Id="rId13" Type="http://schemas.openxmlformats.org/officeDocument/2006/relationships/hyperlink" Target="https://en.wikipedia.org/wiki/Prague" TargetMode="External"/><Relationship Id="rId14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hyperlink" Target="https://developer.android.com/reference/android/arch/lifecycle/LifecycleOwner.html" TargetMode="Externa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developer.android.com/topic/libraries/architecture/livedata" TargetMode="External"/><Relationship Id="rId6" Type="http://schemas.openxmlformats.org/officeDocument/2006/relationships/hyperlink" Target="https://developer.android.com/topic/libraries/architecture/viewmodel" TargetMode="External"/><Relationship Id="rId7" Type="http://schemas.openxmlformats.org/officeDocument/2006/relationships/hyperlink" Target="https://developer.android.com/topic/libraries/architecture/lifecycle" TargetMode="External"/><Relationship Id="rId8" Type="http://schemas.openxmlformats.org/officeDocument/2006/relationships/hyperlink" Target="https://developer.android.com/topic/libraries/data-binding/" TargetMode="Externa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Relationship Id="rId4" Type="http://schemas.openxmlformats.org/officeDocument/2006/relationships/hyperlink" Target="https://github.com/android/sunflower" TargetMode="Externa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104;p26" descr="Google Shape;104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Google Shape;105;p26"/>
          <p:cNvSpPr txBox="1"/>
          <p:nvPr/>
        </p:nvSpPr>
        <p:spPr>
          <a:xfrm>
            <a:off x="644524" y="1908125"/>
            <a:ext cx="511050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Android 新技术趋势</a:t>
            </a:r>
          </a:p>
        </p:txBody>
      </p:sp>
      <p:sp>
        <p:nvSpPr>
          <p:cNvPr id="217" name="Google Shape;106;p26"/>
          <p:cNvSpPr txBox="1"/>
          <p:nvPr/>
        </p:nvSpPr>
        <p:spPr>
          <a:xfrm>
            <a:off x="590074" y="3059650"/>
            <a:ext cx="6766502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9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高超 - 字节跳动 Android 工程师</a:t>
            </a:r>
            <a:r>
              <a:rPr>
                <a:solidFill>
                  <a:srgbClr val="59C4D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476;p66" descr="Google Shape;476;p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Google Shape;477;p66"/>
          <p:cNvSpPr txBox="1"/>
          <p:nvPr/>
        </p:nvSpPr>
        <p:spPr>
          <a:xfrm>
            <a:off x="518424" y="1125074"/>
            <a:ext cx="3502202" cy="2808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void int getLastNameLength(User user)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if (user != null 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&amp;&amp; user.info != null 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&amp;&amp; user.info.basicInfo != null 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&amp;&amp; user.info.basicInfo.name != null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&amp;&amp; user.info.basicInfo.name.lastName != null)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return user.info.basicInfo.name.lastName.length();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 else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return -1;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264" name="Google Shape;478;p66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Null Safety</a:t>
            </a:r>
          </a:p>
        </p:txBody>
      </p:sp>
      <p:pic>
        <p:nvPicPr>
          <p:cNvPr id="265" name="Google Shape;479;p66" descr="Google Shape;479;p6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Google Shape;480;p66"/>
          <p:cNvSpPr txBox="1"/>
          <p:nvPr/>
        </p:nvSpPr>
        <p:spPr>
          <a:xfrm>
            <a:off x="4092575" y="1125075"/>
            <a:ext cx="4655100" cy="845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fun getLastNameLength(val user: User?) 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= user?.info?.basicInfo?.name?.lastName?.length() ?: 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485;p67" descr="Google Shape;485;p6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Google Shape;486;p67"/>
          <p:cNvSpPr txBox="1"/>
          <p:nvPr/>
        </p:nvSpPr>
        <p:spPr>
          <a:xfrm>
            <a:off x="518424" y="1044674"/>
            <a:ext cx="4223101" cy="3701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9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class View {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public View(Context context) { … }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public View(Context context, @Nullable AttributeSet attrs) { 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this(context, attrs, 0);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}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public View(Context context, @Nullable AttributeSet attrs,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                int defStyleAttr) { 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this(context, attrs, defStyleAttr, 0);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}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public View(Context context, @Nullable AttributeSet attrs,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               int defStyleAttr, int defStyleRes) {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this(context);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...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}     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270" name="Google Shape;487;p67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Default Arguments</a:t>
            </a:r>
          </a:p>
        </p:txBody>
      </p:sp>
      <p:pic>
        <p:nvPicPr>
          <p:cNvPr id="271" name="Google Shape;488;p67" descr="Google Shape;488;p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493;p68" descr="Google Shape;493;p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Google Shape;494;p68"/>
          <p:cNvSpPr txBox="1"/>
          <p:nvPr/>
        </p:nvSpPr>
        <p:spPr>
          <a:xfrm>
            <a:off x="518424" y="1044674"/>
            <a:ext cx="4223101" cy="3701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9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class View {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public View(Context context) { … }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public View(Context context, @Nullable AttributeSet attrs) { 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this(context, attrs, 0);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}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public View(Context context, @Nullable AttributeSet attrs,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                int defStyleAttr) { 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this(context, attrs, defStyleAttr, 0);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}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public View(Context context, @Nullable AttributeSet attrs,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               int defStyleAttr, int defStyleRes) {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this(context);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    ...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       }     </a:t>
            </a:r>
          </a:p>
          <a:p>
            <a:pPr>
              <a:lnSpc>
                <a:spcPct val="150000"/>
              </a:lnSpc>
              <a:defRPr sz="9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275" name="Google Shape;495;p68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Default Arguments</a:t>
            </a:r>
          </a:p>
        </p:txBody>
      </p:sp>
      <p:pic>
        <p:nvPicPr>
          <p:cNvPr id="276" name="Google Shape;496;p68" descr="Google Shape;496;p6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Google Shape;497;p68"/>
          <p:cNvSpPr txBox="1"/>
          <p:nvPr/>
        </p:nvSpPr>
        <p:spPr>
          <a:xfrm>
            <a:off x="4741524" y="1044674"/>
            <a:ext cx="4402501" cy="798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9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900">
                <a:solidFill>
                  <a:srgbClr val="3A5BAE"/>
                </a:solidFill>
              </a:defRPr>
            </a:pPr>
            <a:r>
              <a:t>class View(context: Context, attrs: AttributeSet? = null, defStyleAttr: Int = 0, </a:t>
            </a:r>
          </a:p>
          <a:p>
            <a:pPr>
              <a:lnSpc>
                <a:spcPct val="115000"/>
              </a:lnSpc>
              <a:defRPr sz="900">
                <a:solidFill>
                  <a:srgbClr val="3A5BAE"/>
                </a:solidFill>
              </a:defRPr>
            </a:pPr>
            <a:r>
              <a:t>      defStyleRes: Int = 0) </a:t>
            </a:r>
            <a:endParaRPr sz="1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502;p69" descr="Google Shape;502;p6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Google Shape;503;p69"/>
          <p:cNvSpPr txBox="1"/>
          <p:nvPr/>
        </p:nvSpPr>
        <p:spPr>
          <a:xfrm>
            <a:off x="518424" y="1125074"/>
            <a:ext cx="4223101" cy="1978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private MediaPlayer mPlayer;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public synchronized void play(String url)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if (mPlayer == null)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mPlayer = createPlayer();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mPlayer.play(url);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281" name="Google Shape;504;p69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Lazy Initiation</a:t>
            </a:r>
          </a:p>
        </p:txBody>
      </p:sp>
      <p:pic>
        <p:nvPicPr>
          <p:cNvPr id="282" name="Google Shape;505;p69" descr="Google Shape;505;p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510;p70" descr="Google Shape;510;p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Google Shape;511;p70"/>
          <p:cNvSpPr txBox="1"/>
          <p:nvPr/>
        </p:nvSpPr>
        <p:spPr>
          <a:xfrm>
            <a:off x="518424" y="1125074"/>
            <a:ext cx="4223101" cy="1978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private MediaPlayer mPlayer;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public synchronized void play(String url)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if (mPlayer == null)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mPlayer = createPlayer();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mPlayer.play(url);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286" name="Google Shape;512;p70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Lazy Initiation</a:t>
            </a:r>
          </a:p>
        </p:txBody>
      </p:sp>
      <p:pic>
        <p:nvPicPr>
          <p:cNvPr id="287" name="Google Shape;513;p70" descr="Google Shape;513;p7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Google Shape;514;p70"/>
          <p:cNvSpPr txBox="1"/>
          <p:nvPr/>
        </p:nvSpPr>
        <p:spPr>
          <a:xfrm>
            <a:off x="4741500" y="1125075"/>
            <a:ext cx="4402500" cy="2013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private val mPlayer: MediaPlayer by lazy {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createPlayer()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fun play(val url: String) {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  mPlayer.play(url)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519;p71" descr="Google Shape;519;p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Google Shape;520;p71"/>
          <p:cNvSpPr txBox="1"/>
          <p:nvPr/>
        </p:nvSpPr>
        <p:spPr>
          <a:xfrm>
            <a:off x="518424" y="1125074"/>
            <a:ext cx="3502202" cy="3637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class User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String firstName;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String lastName;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int age; 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String avatarUrl;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List&lt;User&gt; friends;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User(String firstName, String lastName,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               int age, List&lt;User&gt; friends)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this.firstName = firstName;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this.lastName = lastName;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this.age = age;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this.avatarUrl = avatarUrl;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this.friends = friends;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292" name="Google Shape;521;p71"/>
          <p:cNvSpPr txBox="1"/>
          <p:nvPr/>
        </p:nvSpPr>
        <p:spPr>
          <a:xfrm>
            <a:off x="518426" y="514920"/>
            <a:ext cx="2295900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 class</a:t>
            </a:r>
          </a:p>
        </p:txBody>
      </p:sp>
      <p:pic>
        <p:nvPicPr>
          <p:cNvPr id="293" name="Google Shape;522;p71" descr="Google Shape;522;p7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27;p72" descr="Google Shape;527;p7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Google Shape;528;p72"/>
          <p:cNvSpPr txBox="1"/>
          <p:nvPr/>
        </p:nvSpPr>
        <p:spPr>
          <a:xfrm>
            <a:off x="518424" y="1125074"/>
            <a:ext cx="3502202" cy="3637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class User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String firstName;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String lastName;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int age; 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String avatarUrl;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final List&lt;User&gt; friends;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User(String firstName, String lastName,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               int age, List&lt;User&gt; friends)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this.firstName = firstName;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this.lastName = lastName;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this.age = age;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this.avatarUrl = avatarUrl;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this.friends = friends;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297" name="Google Shape;529;p72"/>
          <p:cNvSpPr txBox="1"/>
          <p:nvPr/>
        </p:nvSpPr>
        <p:spPr>
          <a:xfrm>
            <a:off x="518426" y="514920"/>
            <a:ext cx="2295900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 class</a:t>
            </a:r>
          </a:p>
        </p:txBody>
      </p:sp>
      <p:pic>
        <p:nvPicPr>
          <p:cNvPr id="298" name="Google Shape;530;p72" descr="Google Shape;530;p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Google Shape;531;p72"/>
          <p:cNvSpPr txBox="1"/>
          <p:nvPr/>
        </p:nvSpPr>
        <p:spPr>
          <a:xfrm>
            <a:off x="4092575" y="1125075"/>
            <a:ext cx="4402500" cy="73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data class User(val firstName: String, val lastName: String,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                  val age: Int, val avatarUrl: String, val List&lt;User&gt; friends)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536;p73" descr="Google Shape;536;p7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Google Shape;537;p73"/>
          <p:cNvSpPr txBox="1"/>
          <p:nvPr/>
        </p:nvSpPr>
        <p:spPr>
          <a:xfrm>
            <a:off x="518424" y="1125074"/>
            <a:ext cx="3502202" cy="26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User mUser;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…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void onAvatarUpdated(String newAvatarUrl)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List&lt;User&gt; friends = new ArrayList&lt;&gt;();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for (User user : mUser.friends)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friends.add(user);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mUser = new User(mUser.firstName, mUser.lastName,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                           mUser.age, newAvatarUrl, friends)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03" name="Google Shape;538;p73"/>
          <p:cNvSpPr txBox="1"/>
          <p:nvPr/>
        </p:nvSpPr>
        <p:spPr>
          <a:xfrm>
            <a:off x="518426" y="514920"/>
            <a:ext cx="2295900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 class</a:t>
            </a:r>
          </a:p>
        </p:txBody>
      </p:sp>
      <p:pic>
        <p:nvPicPr>
          <p:cNvPr id="304" name="Google Shape;539;p73" descr="Google Shape;539;p7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544;p74" descr="Google Shape;544;p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7620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Google Shape;545;p74"/>
          <p:cNvSpPr txBox="1"/>
          <p:nvPr/>
        </p:nvSpPr>
        <p:spPr>
          <a:xfrm>
            <a:off x="518424" y="1125074"/>
            <a:ext cx="3502202" cy="26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User mUser;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…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void onAvatarUpdated(String newAvatarUrl)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List&lt;User&gt; friends = new ArrayList&lt;&gt;();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for (User user : mUser.friends)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friends.add(user);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mUser = new User(mUser.firstName, mUser.lastName,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                           mUser.age, newAvatarUrl, friends)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08" name="Google Shape;546;p74"/>
          <p:cNvSpPr txBox="1"/>
          <p:nvPr/>
        </p:nvSpPr>
        <p:spPr>
          <a:xfrm>
            <a:off x="518426" y="514920"/>
            <a:ext cx="2295900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 class</a:t>
            </a:r>
          </a:p>
        </p:txBody>
      </p:sp>
      <p:pic>
        <p:nvPicPr>
          <p:cNvPr id="309" name="Google Shape;547;p74" descr="Google Shape;547;p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Google Shape;548;p74"/>
          <p:cNvSpPr txBox="1"/>
          <p:nvPr/>
        </p:nvSpPr>
        <p:spPr>
          <a:xfrm>
            <a:off x="4092575" y="1125075"/>
            <a:ext cx="4402500" cy="1355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var mUser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newAvartarUrl -&gt;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mUser = mUser.copy(avatarUrl = newAvatarUrl)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553;p75" descr="Google Shape;553;p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Google Shape;554;p75"/>
          <p:cNvSpPr txBox="1"/>
          <p:nvPr/>
        </p:nvSpPr>
        <p:spPr>
          <a:xfrm>
            <a:off x="518424" y="1125074"/>
            <a:ext cx="3502202" cy="218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public class SwapableArrayList&lt;T&gt; extends ArrayList&lt;T&gt;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void swap(int index1, int index2)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 temp = get(index1);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set(index1, get(index2));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set(index2, temp);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14" name="Google Shape;555;p75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Extension Functions</a:t>
            </a:r>
          </a:p>
        </p:txBody>
      </p:sp>
      <p:pic>
        <p:nvPicPr>
          <p:cNvPr id="315" name="Google Shape;556;p75" descr="Google Shape;556;p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118;p28" descr="Google Shape;118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oogle Shape;119;p28"/>
          <p:cNvSpPr txBox="1"/>
          <p:nvPr/>
        </p:nvSpPr>
        <p:spPr>
          <a:xfrm>
            <a:off x="518425" y="1125074"/>
            <a:ext cx="6948900" cy="3082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lnSpc>
                <a:spcPct val="150000"/>
              </a:lnSpc>
              <a:buClr>
                <a:srgbClr val="3A5BAE"/>
              </a:buClr>
              <a:buSzPts val="2400"/>
              <a:buFont typeface="Arial"/>
              <a:buChar char="❏"/>
              <a:defRPr sz="2400">
                <a:solidFill>
                  <a:srgbClr val="3A5BAE"/>
                </a:solidFill>
              </a:defRPr>
            </a:pPr>
            <a:r>
              <a:t>现代 Android 开发语言：Kotlin</a:t>
            </a:r>
          </a:p>
          <a:p>
            <a:pPr marL="457200" indent="-381000">
              <a:lnSpc>
                <a:spcPct val="150000"/>
              </a:lnSpc>
              <a:buClr>
                <a:srgbClr val="3A5BAE"/>
              </a:buClr>
              <a:buSzPts val="2400"/>
              <a:buFont typeface="Arial"/>
              <a:buChar char="❏"/>
              <a:defRPr sz="2400">
                <a:solidFill>
                  <a:srgbClr val="3A5BAE"/>
                </a:solidFill>
              </a:defRPr>
            </a:pPr>
            <a:r>
              <a:t>现代 Android 应用架构</a:t>
            </a:r>
          </a:p>
          <a:p>
            <a:pPr marL="457200" indent="-381000">
              <a:lnSpc>
                <a:spcPct val="150000"/>
              </a:lnSpc>
              <a:buClr>
                <a:srgbClr val="3A5BAE"/>
              </a:buClr>
              <a:buSzPts val="2400"/>
              <a:buFont typeface="Arial"/>
              <a:buChar char="❏"/>
              <a:defRPr sz="2400">
                <a:solidFill>
                  <a:srgbClr val="3A5BAE"/>
                </a:solidFill>
              </a:defRPr>
            </a:pPr>
            <a:r>
              <a:t>Android Jetpack 提供最佳架构支持</a:t>
            </a:r>
          </a:p>
          <a:p>
            <a:pPr marL="457200" indent="-381000">
              <a:lnSpc>
                <a:spcPct val="150000"/>
              </a:lnSpc>
              <a:buClr>
                <a:srgbClr val="3A5BAE"/>
              </a:buClr>
              <a:buSzPts val="2400"/>
              <a:buFont typeface="Arial"/>
              <a:buChar char="❏"/>
              <a:defRPr sz="2400">
                <a:solidFill>
                  <a:srgbClr val="3A5BAE"/>
                </a:solidFill>
              </a:defRPr>
            </a:pPr>
            <a:r>
              <a:t>Android 样板工程 sunflower 的解析</a:t>
            </a:r>
          </a:p>
        </p:txBody>
      </p:sp>
      <p:sp>
        <p:nvSpPr>
          <p:cNvPr id="223" name="Google Shape;120;p28"/>
          <p:cNvSpPr txBox="1"/>
          <p:nvPr/>
        </p:nvSpPr>
        <p:spPr>
          <a:xfrm>
            <a:off x="518418" y="485112"/>
            <a:ext cx="1947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561;p76" descr="Google Shape;561;p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Google Shape;562;p76"/>
          <p:cNvSpPr txBox="1"/>
          <p:nvPr/>
        </p:nvSpPr>
        <p:spPr>
          <a:xfrm>
            <a:off x="518424" y="1125074"/>
            <a:ext cx="3502202" cy="1978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public class SwapableArrayList&lt;T&gt; extends ArrayList&lt;T&gt;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void swap(int index1, int index2)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T temp = get(index1);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set(index1, get(index2));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set(index2, temp);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19" name="Google Shape;563;p76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Extension Functions</a:t>
            </a:r>
          </a:p>
        </p:txBody>
      </p:sp>
      <p:pic>
        <p:nvPicPr>
          <p:cNvPr id="320" name="Google Shape;564;p76" descr="Google Shape;564;p7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Google Shape;565;p76"/>
          <p:cNvSpPr txBox="1"/>
          <p:nvPr/>
        </p:nvSpPr>
        <p:spPr>
          <a:xfrm>
            <a:off x="4092575" y="1125075"/>
            <a:ext cx="4402500" cy="1326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fun MutableList&lt;Int&gt;.swap(index1: Int, index2: Int) {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val tmp = this[index1] 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this[index1] = this[index2]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this[index2] = tmp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70;p77" descr="Google Shape;570;p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Google Shape;571;p77"/>
          <p:cNvSpPr txBox="1"/>
          <p:nvPr/>
        </p:nvSpPr>
        <p:spPr>
          <a:xfrm>
            <a:off x="518424" y="1125074"/>
            <a:ext cx="4223101" cy="177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public class LastIndexArrayList&lt;T&gt; extends ArrayList&lt;T&gt;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void getLastIndex()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return getSize() - 1;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25" name="Google Shape;572;p77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Extension Properties</a:t>
            </a:r>
          </a:p>
        </p:txBody>
      </p:sp>
      <p:pic>
        <p:nvPicPr>
          <p:cNvPr id="326" name="Google Shape;573;p77" descr="Google Shape;573;p7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578;p78" descr="Google Shape;578;p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Google Shape;579;p78"/>
          <p:cNvSpPr txBox="1"/>
          <p:nvPr/>
        </p:nvSpPr>
        <p:spPr>
          <a:xfrm>
            <a:off x="518424" y="1125074"/>
            <a:ext cx="4223101" cy="177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public class LastIndexArrayList&lt;T&gt; extends ArrayList&lt;T&gt;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void getLastIndex()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return getSize() - 1;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30" name="Google Shape;580;p78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Extension Properties</a:t>
            </a:r>
          </a:p>
        </p:txBody>
      </p:sp>
      <p:pic>
        <p:nvPicPr>
          <p:cNvPr id="331" name="Google Shape;581;p78" descr="Google Shape;581;p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Google Shape;582;p78"/>
          <p:cNvSpPr txBox="1"/>
          <p:nvPr/>
        </p:nvSpPr>
        <p:spPr>
          <a:xfrm>
            <a:off x="4741500" y="1125075"/>
            <a:ext cx="4402500" cy="100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val &lt;T&gt; List&lt;T&gt;.lastIndex: Int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get() = size - 1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587;p79" descr="Google Shape;587;p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Google Shape;588;p79"/>
          <p:cNvSpPr txBox="1"/>
          <p:nvPr/>
        </p:nvSpPr>
        <p:spPr>
          <a:xfrm>
            <a:off x="518424" y="1125074"/>
            <a:ext cx="4223101" cy="177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public class LastIndexArrayList&lt;T&gt; extends SwapableArrayList&lt;T&gt;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public void getLastIndex()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return getSize() - 1;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36" name="Google Shape;589;p79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Extension Properties</a:t>
            </a:r>
          </a:p>
        </p:txBody>
      </p:sp>
      <p:pic>
        <p:nvPicPr>
          <p:cNvPr id="337" name="Google Shape;590;p79" descr="Google Shape;590;p7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Google Shape;591;p79"/>
          <p:cNvSpPr txBox="1"/>
          <p:nvPr/>
        </p:nvSpPr>
        <p:spPr>
          <a:xfrm>
            <a:off x="4741500" y="1125075"/>
            <a:ext cx="4402500" cy="100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val &lt;T&gt; List&lt;T&gt;.lastIndex: Int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get() = size - 1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596;p80" descr="Google Shape;596;p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Google Shape;597;p80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When Expression</a:t>
            </a:r>
          </a:p>
        </p:txBody>
      </p:sp>
      <p:pic>
        <p:nvPicPr>
          <p:cNvPr id="342" name="Google Shape;598;p80" descr="Google Shape;598;p8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Google Shape;599;p80"/>
          <p:cNvSpPr txBox="1"/>
          <p:nvPr/>
        </p:nvSpPr>
        <p:spPr>
          <a:xfrm>
            <a:off x="410725" y="1262925"/>
            <a:ext cx="4402500" cy="1966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when (x) {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1 -&gt; print("x == 1")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2 -&gt; print("x == 2")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else -&gt; { // Note the block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  print("x is neither 1 nor 2")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}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604;p81" descr="Google Shape;604;p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Google Shape;605;p81"/>
          <p:cNvSpPr txBox="1"/>
          <p:nvPr/>
        </p:nvSpPr>
        <p:spPr>
          <a:xfrm>
            <a:off x="4688375" y="1262924"/>
            <a:ext cx="4223101" cy="26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switch(x)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case 1: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print("x == 1");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break;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case 2: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print("x == 2");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break;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default: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print("x is neither 1 nor 2");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break; 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47" name="Google Shape;606;p81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When Expression</a:t>
            </a:r>
          </a:p>
        </p:txBody>
      </p:sp>
      <p:pic>
        <p:nvPicPr>
          <p:cNvPr id="348" name="Google Shape;607;p81" descr="Google Shape;607;p8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Google Shape;608;p81"/>
          <p:cNvSpPr txBox="1"/>
          <p:nvPr/>
        </p:nvSpPr>
        <p:spPr>
          <a:xfrm>
            <a:off x="410725" y="1262925"/>
            <a:ext cx="4402500" cy="1966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when (x) {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1 -&gt; print("x == 1")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2 -&gt; print("x == 2")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else -&gt; { // Note the block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  print("x is neither 1 nor 2")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}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613;p82" descr="Google Shape;613;p8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Google Shape;614;p82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When Expression</a:t>
            </a:r>
          </a:p>
        </p:txBody>
      </p:sp>
      <p:pic>
        <p:nvPicPr>
          <p:cNvPr id="353" name="Google Shape;615;p82" descr="Google Shape;615;p8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Google Shape;616;p82"/>
          <p:cNvSpPr txBox="1"/>
          <p:nvPr/>
        </p:nvSpPr>
        <p:spPr>
          <a:xfrm>
            <a:off x="410725" y="1262925"/>
            <a:ext cx="4402500" cy="1806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when (x) {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in 1..10 -&gt; print("x is in the range")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in validNumbers -&gt; print("x is valid")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!in 10..20 -&gt; print("x is outside the range")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else -&gt; print("none of the above")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621;p83" descr="Google Shape;621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Google Shape;622;p83"/>
          <p:cNvSpPr txBox="1"/>
          <p:nvPr/>
        </p:nvSpPr>
        <p:spPr>
          <a:xfrm>
            <a:off x="4688375" y="1262924"/>
            <a:ext cx="4223101" cy="525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D81B60"/>
                </a:solidFill>
              </a:defRPr>
            </a:lvl1pPr>
          </a:lstStyle>
          <a:p>
            <a:pPr/>
            <a:r>
              <a:t>// Java</a:t>
            </a:r>
          </a:p>
        </p:txBody>
      </p:sp>
      <p:sp>
        <p:nvSpPr>
          <p:cNvPr id="358" name="Google Shape;623;p83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When Expression</a:t>
            </a:r>
          </a:p>
        </p:txBody>
      </p:sp>
      <p:pic>
        <p:nvPicPr>
          <p:cNvPr id="359" name="Google Shape;624;p83" descr="Google Shape;624;p8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Google Shape;625;p83"/>
          <p:cNvSpPr txBox="1"/>
          <p:nvPr/>
        </p:nvSpPr>
        <p:spPr>
          <a:xfrm>
            <a:off x="410725" y="1262925"/>
            <a:ext cx="4402500" cy="1806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when (x) {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in 1..10 -&gt; print("x is in the range")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in validNumbers -&gt; print("x is valid")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!in 10..20 -&gt; print("x is outside the range")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else -&gt; print("none of the above")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  <p:pic>
        <p:nvPicPr>
          <p:cNvPr id="361" name="Google Shape;626;p83" descr="Google Shape;626;p8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3213" y="1691350"/>
            <a:ext cx="2143126" cy="214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631;p84" descr="Google Shape;631;p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Google Shape;632;p84"/>
          <p:cNvSpPr txBox="1"/>
          <p:nvPr/>
        </p:nvSpPr>
        <p:spPr>
          <a:xfrm>
            <a:off x="518424" y="514920"/>
            <a:ext cx="37206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Functional Programming</a:t>
            </a:r>
          </a:p>
        </p:txBody>
      </p:sp>
      <p:pic>
        <p:nvPicPr>
          <p:cNvPr id="365" name="Google Shape;633;p84" descr="Google Shape;633;p8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Google Shape;634;p84"/>
          <p:cNvSpPr txBox="1"/>
          <p:nvPr/>
        </p:nvSpPr>
        <p:spPr>
          <a:xfrm>
            <a:off x="410724" y="1262925"/>
            <a:ext cx="6780302" cy="22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>
                <a:solidFill>
                  <a:srgbClr val="3A5BAE"/>
                </a:solidFill>
              </a:defRPr>
            </a:pPr>
            <a:r>
              <a:t>Kotlin functions are </a:t>
            </a:r>
            <a:r>
              <a:rPr i="1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first-class</a:t>
            </a:r>
            <a:r>
              <a:t>, which means that they can be stored in variables and data structures, passed as arguments to and returned from other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higher-order functions</a:t>
            </a:r>
            <a:r>
              <a:t>. </a:t>
            </a:r>
          </a:p>
          <a:p>
            <a:pPr>
              <a:lnSpc>
                <a:spcPct val="115000"/>
              </a:lnSpc>
              <a:defRPr>
                <a:solidFill>
                  <a:srgbClr val="3A5BAE"/>
                </a:solidFill>
              </a:defRPr>
            </a:pPr>
            <a:r>
              <a:t>Kotlin 中的函数（functions）是一等公民，这意味着函数可以被赋值给变量或者其他数据结构，然后作为参数传递给其他的函数。</a:t>
            </a:r>
          </a:p>
          <a:p>
            <a:pPr>
              <a:lnSpc>
                <a:spcPct val="115000"/>
              </a:lnSpc>
              <a:defRPr>
                <a:solidFill>
                  <a:srgbClr val="3A5BAE"/>
                </a:solidFill>
              </a:defRPr>
            </a:pPr>
            <a:r>
              <a:t>接受函数的函数，称为「高阶函数」。</a:t>
            </a:r>
          </a:p>
          <a:p>
            <a:pPr indent="139700"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639;p85" descr="Google Shape;639;p8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Google Shape;640;p85"/>
          <p:cNvSpPr txBox="1"/>
          <p:nvPr/>
        </p:nvSpPr>
        <p:spPr>
          <a:xfrm>
            <a:off x="518424" y="1125074"/>
            <a:ext cx="4223101" cy="258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900">
                <a:solidFill>
                  <a:srgbClr val="D81B60"/>
                </a:solidFill>
              </a:defRPr>
            </a:pPr>
            <a:r>
              <a:t>// OOP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class Calculator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double plus(int a, int b) { return a + b;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double minus(int a, int b) { return a - b;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double multiply(int a, int b) { return a * b;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double divide(int a, int b) { return a / b;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...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70" name="Google Shape;641;p85"/>
          <p:cNvSpPr txBox="1"/>
          <p:nvPr/>
        </p:nvSpPr>
        <p:spPr>
          <a:xfrm>
            <a:off x="518424" y="514920"/>
            <a:ext cx="39675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Functional Programming</a:t>
            </a:r>
          </a:p>
        </p:txBody>
      </p:sp>
      <p:pic>
        <p:nvPicPr>
          <p:cNvPr id="371" name="Google Shape;642;p85" descr="Google Shape;642;p8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104;p26" descr="Google Shape;104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oogle Shape;105;p26"/>
          <p:cNvSpPr txBox="1"/>
          <p:nvPr/>
        </p:nvSpPr>
        <p:spPr>
          <a:xfrm>
            <a:off x="644524" y="1908125"/>
            <a:ext cx="612380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Android 一等公民——kotlin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647;p86" descr="Google Shape;647;p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Google Shape;648;p86"/>
          <p:cNvSpPr txBox="1"/>
          <p:nvPr/>
        </p:nvSpPr>
        <p:spPr>
          <a:xfrm>
            <a:off x="518424" y="1125074"/>
            <a:ext cx="4223101" cy="258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900">
                <a:solidFill>
                  <a:srgbClr val="D81B60"/>
                </a:solidFill>
              </a:defRPr>
            </a:pPr>
            <a:r>
              <a:t>// OOP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class Calculator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double plus(int a, int b) { return a + b;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double minus(int a, int b) { return a - b;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double multiply(int a, int b) { return a * b;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double divide(int a, int b) { return a / b;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...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75" name="Google Shape;649;p86"/>
          <p:cNvSpPr txBox="1"/>
          <p:nvPr/>
        </p:nvSpPr>
        <p:spPr>
          <a:xfrm>
            <a:off x="518424" y="514920"/>
            <a:ext cx="39675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Functional Programming</a:t>
            </a:r>
          </a:p>
        </p:txBody>
      </p:sp>
      <p:pic>
        <p:nvPicPr>
          <p:cNvPr id="376" name="Google Shape;650;p86" descr="Google Shape;650;p8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Google Shape;651;p86"/>
          <p:cNvSpPr txBox="1"/>
          <p:nvPr/>
        </p:nvSpPr>
        <p:spPr>
          <a:xfrm>
            <a:off x="4741500" y="1125075"/>
            <a:ext cx="4402500" cy="260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FP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typealias Operator = (Double, Double) -&gt; Double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val plus: Operator = { a, b -&gt; a + b}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val minus: Operator = { a, b -&gt; a - b}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val multiply: Operator = { a, b -&gt; a * b}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val divide: Operator = { a, b -&gt; a / b}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fun operate(val a: Double, val b: Double, operator: Operator) 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= operator(a, b)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val sum = operate(4, 6, cal.plus)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656;p87" descr="Google Shape;656;p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Google Shape;657;p87"/>
          <p:cNvSpPr txBox="1"/>
          <p:nvPr/>
        </p:nvSpPr>
        <p:spPr>
          <a:xfrm>
            <a:off x="518424" y="1125074"/>
            <a:ext cx="4223101" cy="1918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fun &lt;T, R&gt; Collection&lt;T&gt;.fold(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initial: R, 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combine: (acc: R, nextElement: T) -&gt; R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): R {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var accumulator: R = initial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for (element: T in this) {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    accumulator = combine(accumulator, element)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return accumulator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381" name="Google Shape;658;p87"/>
          <p:cNvSpPr txBox="1"/>
          <p:nvPr/>
        </p:nvSpPr>
        <p:spPr>
          <a:xfrm>
            <a:off x="518424" y="514920"/>
            <a:ext cx="39675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Functional Programming</a:t>
            </a:r>
          </a:p>
        </p:txBody>
      </p:sp>
      <p:sp>
        <p:nvSpPr>
          <p:cNvPr id="382" name="Google Shape;659;p87"/>
          <p:cNvSpPr txBox="1"/>
          <p:nvPr/>
        </p:nvSpPr>
        <p:spPr>
          <a:xfrm>
            <a:off x="4597925" y="1125075"/>
            <a:ext cx="4402501" cy="287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val items = listOf(1, 2, 3, 4, 5)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// sum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items.fold(0, { 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acc: Int, i: Int -&gt; 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    val result = acc + i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})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// multiply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val product = items.fold(1, Int::times)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// joined to string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  <a:r>
              <a:t>val joinedToString = items.fold("Elements:", { acc, i -&gt; acc + " " + i })</a:t>
            </a: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000">
                <a:solidFill>
                  <a:srgbClr val="3A5BAE"/>
                </a:solidFill>
              </a:defRPr>
            </a:pPr>
          </a:p>
        </p:txBody>
      </p:sp>
      <p:pic>
        <p:nvPicPr>
          <p:cNvPr id="383" name="Google Shape;667;p88" descr="Google Shape;667;p8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4367" y="3268012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664;p88" descr="Google Shape;664;p8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Google Shape;665;p88"/>
          <p:cNvSpPr txBox="1"/>
          <p:nvPr/>
        </p:nvSpPr>
        <p:spPr>
          <a:xfrm>
            <a:off x="518424" y="1125074"/>
            <a:ext cx="4223101" cy="3894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D81B60"/>
                </a:solidFill>
              </a:defRPr>
            </a:pPr>
            <a:r>
              <a:t>// Kotlin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sharedPreferences.edit()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    .putBoolean("key", value)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    .apply()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db.beginTransaction()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try {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    // insert data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    db.setTransactionSuccessful()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} finally {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    db.endTransaction()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}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</a:p>
        </p:txBody>
      </p:sp>
      <p:sp>
        <p:nvSpPr>
          <p:cNvPr id="387" name="Google Shape;666;p88"/>
          <p:cNvSpPr txBox="1"/>
          <p:nvPr/>
        </p:nvSpPr>
        <p:spPr>
          <a:xfrm>
            <a:off x="518424" y="514920"/>
            <a:ext cx="39675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KTX</a:t>
            </a:r>
          </a:p>
        </p:txBody>
      </p:sp>
      <p:pic>
        <p:nvPicPr>
          <p:cNvPr id="388" name="Google Shape;667;p88" descr="Google Shape;667;p8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Google Shape;668;p88"/>
          <p:cNvSpPr txBox="1"/>
          <p:nvPr/>
        </p:nvSpPr>
        <p:spPr>
          <a:xfrm>
            <a:off x="4741500" y="1125075"/>
            <a:ext cx="4402500" cy="2538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D81B60"/>
                </a:solidFill>
              </a:defRPr>
            </a:pPr>
            <a:r>
              <a:t>// Kotlin + KTX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sharedPreferences.edit {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    putBoolean("key", value)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}</a:t>
            </a:r>
          </a:p>
          <a:p>
            <a:pPr>
              <a:lnSpc>
                <a:spcPct val="115000"/>
              </a:lnSpc>
              <a:defRPr sz="1200">
                <a:solidFill>
                  <a:srgbClr val="3A5BAE"/>
                </a:solidFill>
              </a:defRPr>
            </a:pPr>
          </a:p>
          <a:p>
            <a:pPr>
              <a:lnSpc>
                <a:spcPct val="115000"/>
              </a:lnSpc>
              <a:defRPr sz="1200">
                <a:solidFill>
                  <a:srgbClr val="3A5BAE"/>
                </a:solidFill>
              </a:defRPr>
            </a:pP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db.transaction {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    // insert data</a:t>
            </a:r>
          </a:p>
          <a:p>
            <a:pPr>
              <a:lnSpc>
                <a:spcPct val="142857"/>
              </a:lnSpc>
              <a:defRPr sz="1200">
                <a:solidFill>
                  <a:srgbClr val="3A5BAE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104;p26" descr="Google Shape;104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Google Shape;105;p26"/>
          <p:cNvSpPr txBox="1"/>
          <p:nvPr/>
        </p:nvSpPr>
        <p:spPr>
          <a:xfrm>
            <a:off x="644524" y="1908125"/>
            <a:ext cx="612380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Android 的大事——应用架构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125;p29" descr="Google Shape;125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Google Shape;126;p29"/>
          <p:cNvSpPr txBox="1"/>
          <p:nvPr/>
        </p:nvSpPr>
        <p:spPr>
          <a:xfrm>
            <a:off x="1097550" y="2270774"/>
            <a:ext cx="6948900" cy="60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3A5BAE"/>
                </a:solidFill>
              </a:defRPr>
            </a:lvl1pPr>
          </a:lstStyle>
          <a:p>
            <a:pPr/>
            <a:r>
              <a:t>什么是好的客户端架构？</a:t>
            </a:r>
          </a:p>
        </p:txBody>
      </p:sp>
      <p:sp>
        <p:nvSpPr>
          <p:cNvPr id="398" name="Google Shape;127;p29"/>
          <p:cNvSpPr txBox="1"/>
          <p:nvPr/>
        </p:nvSpPr>
        <p:spPr>
          <a:xfrm>
            <a:off x="518418" y="485112"/>
            <a:ext cx="3319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现代 Android 应用架构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118;p28" descr="Google Shape;118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Google Shape;119;p28"/>
          <p:cNvSpPr txBox="1"/>
          <p:nvPr/>
        </p:nvSpPr>
        <p:spPr>
          <a:xfrm>
            <a:off x="518425" y="1125074"/>
            <a:ext cx="6948900" cy="24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3A5BAE"/>
                </a:solidFill>
              </a:defRPr>
            </a:pPr>
            <a:r>
              <a:t>一个好的架构应该满足：</a:t>
            </a:r>
          </a:p>
          <a:p>
            <a:pPr marL="320842" indent="-320842">
              <a:lnSpc>
                <a:spcPct val="150000"/>
              </a:lnSpc>
              <a:buSzPct val="100000"/>
              <a:buAutoNum type="arabicPeriod" startAt="1"/>
              <a:defRPr sz="2400">
                <a:solidFill>
                  <a:srgbClr val="3A5BAE"/>
                </a:solidFill>
              </a:defRPr>
            </a:pPr>
            <a:r>
              <a:t>能够「保质」满足快速迭代的业务需求</a:t>
            </a:r>
          </a:p>
          <a:p>
            <a:pPr marL="320842" indent="-320842">
              <a:lnSpc>
                <a:spcPct val="150000"/>
              </a:lnSpc>
              <a:buSzPct val="100000"/>
              <a:buAutoNum type="arabicPeriod" startAt="1"/>
              <a:defRPr sz="2400">
                <a:solidFill>
                  <a:srgbClr val="3A5BAE"/>
                </a:solidFill>
              </a:defRPr>
            </a:pPr>
            <a:r>
              <a:t>代码分工清晰明确，易于阅读维护</a:t>
            </a:r>
          </a:p>
          <a:p>
            <a:pPr marL="320842" indent="-320842">
              <a:lnSpc>
                <a:spcPct val="150000"/>
              </a:lnSpc>
              <a:buSzPct val="100000"/>
              <a:buAutoNum type="arabicPeriod" startAt="1"/>
              <a:defRPr sz="2400">
                <a:solidFill>
                  <a:srgbClr val="3A5BAE"/>
                </a:solidFill>
              </a:defRPr>
            </a:pPr>
            <a:r>
              <a:t>易于测试，方便进行各种自动化测试</a:t>
            </a:r>
          </a:p>
        </p:txBody>
      </p:sp>
      <p:sp>
        <p:nvSpPr>
          <p:cNvPr id="402" name="Google Shape;120;p28"/>
          <p:cNvSpPr txBox="1"/>
          <p:nvPr/>
        </p:nvSpPr>
        <p:spPr>
          <a:xfrm>
            <a:off x="518418" y="485112"/>
            <a:ext cx="32221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现代 Android 应用架构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118;p28" descr="Google Shape;118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Google Shape;119;p28"/>
          <p:cNvSpPr txBox="1"/>
          <p:nvPr/>
        </p:nvSpPr>
        <p:spPr>
          <a:xfrm>
            <a:off x="518425" y="1125074"/>
            <a:ext cx="8107151" cy="3146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3A5BAE"/>
                </a:solidFill>
              </a:defRPr>
            </a:pPr>
            <a:r>
              <a:t>历史上，针对提供客户交互的软件，出现过 3 种流行的架构：</a:t>
            </a:r>
          </a:p>
          <a:p>
            <a:pPr marL="320842" indent="-320842">
              <a:lnSpc>
                <a:spcPct val="150000"/>
              </a:lnSpc>
              <a:buSzPct val="100000"/>
              <a:buAutoNum type="arabicPeriod" startAt="1"/>
              <a:defRPr sz="2400">
                <a:solidFill>
                  <a:srgbClr val="3A5BAE"/>
                </a:solidFill>
              </a:defRPr>
            </a:pPr>
            <a:r>
              <a:t>MVC（Model-View-Controller）</a:t>
            </a:r>
          </a:p>
          <a:p>
            <a:pPr marL="320842" indent="-320842">
              <a:lnSpc>
                <a:spcPct val="150000"/>
              </a:lnSpc>
              <a:buSzPct val="100000"/>
              <a:buAutoNum type="arabicPeriod" startAt="1"/>
              <a:defRPr sz="2400">
                <a:solidFill>
                  <a:srgbClr val="3A5BAE"/>
                </a:solidFill>
              </a:defRPr>
            </a:pPr>
            <a:r>
              <a:t>MVP（Model-View-Presenter）</a:t>
            </a:r>
          </a:p>
          <a:p>
            <a:pPr marL="320842" indent="-320842">
              <a:lnSpc>
                <a:spcPct val="150000"/>
              </a:lnSpc>
              <a:buSzPct val="100000"/>
              <a:buAutoNum type="arabicPeriod" startAt="1"/>
              <a:defRPr sz="2400">
                <a:solidFill>
                  <a:srgbClr val="3A5BAE"/>
                </a:solidFill>
              </a:defRPr>
            </a:pPr>
            <a:r>
              <a:t>MVVM（Model-View-ViewModel）</a:t>
            </a:r>
          </a:p>
        </p:txBody>
      </p:sp>
      <p:sp>
        <p:nvSpPr>
          <p:cNvPr id="408" name="Google Shape;120;p28"/>
          <p:cNvSpPr txBox="1"/>
          <p:nvPr/>
        </p:nvSpPr>
        <p:spPr>
          <a:xfrm>
            <a:off x="518418" y="485112"/>
            <a:ext cx="32221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现代 Android 应用架构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118;p28" descr="Google Shape;118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Google Shape;119;p28"/>
          <p:cNvSpPr txBox="1"/>
          <p:nvPr/>
        </p:nvSpPr>
        <p:spPr>
          <a:xfrm>
            <a:off x="518425" y="1125074"/>
            <a:ext cx="8107151" cy="3197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3A5BAE"/>
                </a:solidFill>
              </a:defRPr>
            </a:pPr>
            <a:r>
              <a:t>优点：</a:t>
            </a:r>
          </a:p>
          <a:p>
            <a:pPr marL="294105" indent="-294105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业务逻辑存储在 Model 中</a:t>
            </a:r>
          </a:p>
          <a:p>
            <a:pPr marL="294105" indent="-294105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支持异步编程技术</a:t>
            </a:r>
          </a:p>
          <a:p>
            <a:pPr marL="294105" indent="-294105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界面重构，不会过多影响到 Model</a:t>
            </a:r>
          </a:p>
          <a:p>
            <a:pPr>
              <a:lnSpc>
                <a:spcPct val="120000"/>
              </a:lnSpc>
              <a:defRPr sz="1800">
                <a:solidFill>
                  <a:srgbClr val="3A5BAE"/>
                </a:solidFill>
              </a:defRPr>
            </a:pPr>
            <a:r>
              <a:t>缺点：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controller 膨胀，难以维护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相互都存在耦合，UT 难以支持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随着业务发展，复杂度暴增</a:t>
            </a:r>
          </a:p>
        </p:txBody>
      </p:sp>
      <p:sp>
        <p:nvSpPr>
          <p:cNvPr id="414" name="Google Shape;120;p28"/>
          <p:cNvSpPr txBox="1"/>
          <p:nvPr/>
        </p:nvSpPr>
        <p:spPr>
          <a:xfrm>
            <a:off x="518418" y="485112"/>
            <a:ext cx="32221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现代 Android 应用架构</a:t>
            </a:r>
          </a:p>
        </p:txBody>
      </p:sp>
      <p:pic>
        <p:nvPicPr>
          <p:cNvPr id="41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0095" y="1691098"/>
            <a:ext cx="4104210" cy="2065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118;p28" descr="Google Shape;118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Google Shape;119;p28"/>
          <p:cNvSpPr txBox="1"/>
          <p:nvPr/>
        </p:nvSpPr>
        <p:spPr>
          <a:xfrm>
            <a:off x="518425" y="1125074"/>
            <a:ext cx="8107151" cy="3578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3A5BAE"/>
                </a:solidFill>
              </a:defRPr>
            </a:pPr>
            <a:r>
              <a:t>优点：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View 足够轻量，可以满足快速迭代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View 和 Presenter 可以复用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代码易读、易维护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业务逻辑和 UI 分离，容易构建 UT</a:t>
            </a:r>
          </a:p>
          <a:p>
            <a:pPr>
              <a:lnSpc>
                <a:spcPct val="120000"/>
              </a:lnSpc>
              <a:defRPr sz="1800">
                <a:solidFill>
                  <a:srgbClr val="3A5BAE"/>
                </a:solidFill>
              </a:defRPr>
            </a:pPr>
            <a:r>
              <a:t>缺点：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View 和 Presenter 耦合较深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为了提供较高程度的抽象，各个层次之间的抽象接口很多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相同业务逻辑，代码规模很大</a:t>
            </a:r>
          </a:p>
        </p:txBody>
      </p:sp>
      <p:sp>
        <p:nvSpPr>
          <p:cNvPr id="421" name="Google Shape;120;p28"/>
          <p:cNvSpPr txBox="1"/>
          <p:nvPr/>
        </p:nvSpPr>
        <p:spPr>
          <a:xfrm>
            <a:off x="518418" y="485112"/>
            <a:ext cx="32221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现代 Android 应用架构</a:t>
            </a:r>
          </a:p>
        </p:txBody>
      </p:sp>
      <p:pic>
        <p:nvPicPr>
          <p:cNvPr id="42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9298" y="1670462"/>
            <a:ext cx="3682677" cy="1802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118;p28" descr="Google Shape;118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Google Shape;119;p28"/>
          <p:cNvSpPr txBox="1"/>
          <p:nvPr/>
        </p:nvSpPr>
        <p:spPr>
          <a:xfrm>
            <a:off x="518425" y="1125074"/>
            <a:ext cx="8107151" cy="28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3A5BAE"/>
                </a:solidFill>
              </a:defRPr>
            </a:pPr>
            <a:r>
              <a:t>优点：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View 和 ViewModel 之间耦合很低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View 和 ViewModel 之间没有抽象接口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事件驱动，UT 易于构建</a:t>
            </a:r>
          </a:p>
          <a:p>
            <a:pPr>
              <a:lnSpc>
                <a:spcPct val="120000"/>
              </a:lnSpc>
              <a:defRPr sz="1800">
                <a:solidFill>
                  <a:srgbClr val="3A5BAE"/>
                </a:solidFill>
              </a:defRPr>
            </a:pPr>
            <a:r>
              <a:t>缺点：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需要为每一个 UI 组件构建观察者</a:t>
            </a:r>
          </a:p>
          <a:p>
            <a:pPr marL="240631" indent="-240631">
              <a:lnSpc>
                <a:spcPct val="12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相同业务逻辑，代码规模很大</a:t>
            </a:r>
          </a:p>
        </p:txBody>
      </p:sp>
      <p:sp>
        <p:nvSpPr>
          <p:cNvPr id="428" name="Google Shape;120;p28"/>
          <p:cNvSpPr txBox="1"/>
          <p:nvPr/>
        </p:nvSpPr>
        <p:spPr>
          <a:xfrm>
            <a:off x="518418" y="485112"/>
            <a:ext cx="32221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现代 Android 应用架构</a:t>
            </a:r>
          </a:p>
        </p:txBody>
      </p:sp>
      <p:pic>
        <p:nvPicPr>
          <p:cNvPr id="42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44726" y="1113019"/>
            <a:ext cx="3042184" cy="2917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443;p62" descr="Google Shape;443;p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Google Shape;444;p62"/>
          <p:cNvSpPr txBox="1"/>
          <p:nvPr/>
        </p:nvSpPr>
        <p:spPr>
          <a:xfrm>
            <a:off x="518425" y="1125074"/>
            <a:ext cx="6948900" cy="106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defRPr sz="24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FF"/>
                </a:solidFill>
                <a:uFillTx/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https://kotlinlang.org/</a:t>
            </a:r>
            <a:endParaRPr>
              <a:solidFill>
                <a:srgbClr val="3A5BAE"/>
              </a:solidFill>
            </a:endParaRPr>
          </a:p>
        </p:txBody>
      </p:sp>
      <p:sp>
        <p:nvSpPr>
          <p:cNvPr id="234" name="Google Shape;445;p62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Kotlin</a:t>
            </a:r>
          </a:p>
        </p:txBody>
      </p:sp>
      <p:pic>
        <p:nvPicPr>
          <p:cNvPr id="235" name="Google Shape;446;p62" descr="Google Shape;446;p6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8475" y="3115024"/>
            <a:ext cx="1399551" cy="1399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118;p28" descr="Google Shape;118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Google Shape;119;p28"/>
          <p:cNvSpPr txBox="1"/>
          <p:nvPr/>
        </p:nvSpPr>
        <p:spPr>
          <a:xfrm>
            <a:off x="518425" y="1993185"/>
            <a:ext cx="8107151" cy="11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50000"/>
              </a:lnSpc>
              <a:defRPr sz="2400">
                <a:solidFill>
                  <a:srgbClr val="3A5BAE"/>
                </a:solidFill>
              </a:defRPr>
            </a:pPr>
            <a:r>
              <a:t>更进一步了解三种架构风格：</a:t>
            </a:r>
          </a:p>
          <a:p>
            <a:pPr algn="ctr">
              <a:lnSpc>
                <a:spcPct val="150000"/>
              </a:lnSpc>
              <a:defRPr sz="2400">
                <a:solidFill>
                  <a:srgbClr val="3A5BAE"/>
                </a:solidFill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http://www.linuxidc.com/Linux/2015-10/124622.htm</a:t>
            </a:r>
          </a:p>
        </p:txBody>
      </p:sp>
      <p:sp>
        <p:nvSpPr>
          <p:cNvPr id="435" name="Google Shape;120;p28"/>
          <p:cNvSpPr txBox="1"/>
          <p:nvPr/>
        </p:nvSpPr>
        <p:spPr>
          <a:xfrm>
            <a:off x="518418" y="485112"/>
            <a:ext cx="32221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现代 Android 应用架构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133;p30" descr="Google Shape;133;p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Google Shape;134;p30"/>
          <p:cNvSpPr txBox="1"/>
          <p:nvPr/>
        </p:nvSpPr>
        <p:spPr>
          <a:xfrm>
            <a:off x="518425" y="1125075"/>
            <a:ext cx="7902000" cy="1240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3A5BAE"/>
                </a:solidFill>
              </a:defRPr>
            </a:lvl1pPr>
          </a:lstStyle>
          <a:p>
            <a:pPr/>
            <a:r>
              <a:t>为了降低开发实现 MVVM 架构，Android 提供了 jetpack libraries 来简化实现门槛。</a:t>
            </a:r>
          </a:p>
        </p:txBody>
      </p:sp>
      <p:sp>
        <p:nvSpPr>
          <p:cNvPr id="441" name="Google Shape;135;p30"/>
          <p:cNvSpPr txBox="1"/>
          <p:nvPr/>
        </p:nvSpPr>
        <p:spPr>
          <a:xfrm>
            <a:off x="518418" y="485112"/>
            <a:ext cx="33434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现代 Android 应用架构 </a:t>
            </a:r>
          </a:p>
        </p:txBody>
      </p:sp>
      <p:pic>
        <p:nvPicPr>
          <p:cNvPr id="44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6262" y="1416747"/>
            <a:ext cx="5146429" cy="3859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133;p30" descr="Google Shape;133;p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Google Shape;134;p30"/>
          <p:cNvSpPr txBox="1"/>
          <p:nvPr/>
        </p:nvSpPr>
        <p:spPr>
          <a:xfrm>
            <a:off x="518425" y="1125075"/>
            <a:ext cx="7902000" cy="330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Jetpack</a:t>
            </a:r>
            <a:r>
              <a:t> 是由 android 推出的，旨在帮助开发者</a:t>
            </a:r>
          </a:p>
          <a:p>
            <a:pPr lvl="1" marL="609600" indent="-228600">
              <a:lnSpc>
                <a:spcPct val="15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按照最佳实践的方式</a:t>
            </a:r>
          </a:p>
          <a:p>
            <a:pPr lvl="1" marL="609600" indent="-228600">
              <a:lnSpc>
                <a:spcPct val="15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以最低的代价</a:t>
            </a:r>
          </a:p>
          <a:p>
            <a:pPr lvl="1" marL="609600" indent="-228600">
              <a:lnSpc>
                <a:spcPct val="15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最快的速度交付</a:t>
            </a:r>
          </a:p>
          <a:p>
            <a:pPr lvl="1" marL="609600" indent="-228600">
              <a:lnSpc>
                <a:spcPct val="150000"/>
              </a:lnSpc>
              <a:buSzPct val="100000"/>
              <a:buAutoNum type="arabicPeriod" startAt="1"/>
              <a:defRPr sz="1800">
                <a:solidFill>
                  <a:srgbClr val="3A5BAE"/>
                </a:solidFill>
              </a:defRPr>
            </a:pPr>
            <a:r>
              <a:t>最佳质量</a:t>
            </a:r>
          </a:p>
          <a:p>
            <a:pPr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t>的应用程序的一套库集合。</a:t>
            </a:r>
          </a:p>
        </p:txBody>
      </p:sp>
      <p:sp>
        <p:nvSpPr>
          <p:cNvPr id="448" name="Google Shape;135;p30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Jetpack </a:t>
            </a:r>
          </a:p>
        </p:txBody>
      </p:sp>
      <p:pic>
        <p:nvPicPr>
          <p:cNvPr id="449" name="Google Shape;136;p30" descr="Google Shape;136;p3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42512" y="3008375"/>
            <a:ext cx="1362076" cy="1428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141;p31" descr="Google Shape;141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Google Shape;142;p31"/>
          <p:cNvSpPr txBox="1"/>
          <p:nvPr/>
        </p:nvSpPr>
        <p:spPr>
          <a:xfrm>
            <a:off x="518425" y="1125075"/>
            <a:ext cx="5006400" cy="295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  <a:r>
              <a:t>利用 jetpack，你可以</a:t>
            </a:r>
          </a:p>
          <a:p>
            <a:pPr marL="500062" indent="-385762">
              <a:lnSpc>
                <a:spcPct val="140000"/>
              </a:lnSpc>
              <a:spcBef>
                <a:spcPts val="1200"/>
              </a:spcBef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遵循 android 平台的最佳开发实践</a:t>
            </a:r>
          </a:p>
          <a:p>
            <a:pPr marL="500062" indent="-385762">
              <a:lnSpc>
                <a:spcPct val="14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最少或者避免模版代码，聚焦于业务逻辑</a:t>
            </a:r>
          </a:p>
          <a:p>
            <a:pPr marL="500062" indent="-385762">
              <a:lnSpc>
                <a:spcPct val="140000"/>
              </a:lnSpc>
              <a:buClr>
                <a:srgbClr val="3A5BAE"/>
              </a:buClr>
              <a:buSzPts val="1800"/>
              <a:buFont typeface="Arial"/>
              <a:buChar char="❏"/>
              <a:defRPr sz="1800">
                <a:solidFill>
                  <a:srgbClr val="3A5BAE"/>
                </a:solidFill>
              </a:defRPr>
            </a:pPr>
            <a:r>
              <a:t>构建高质量、鲁棒性的应用程序</a:t>
            </a:r>
          </a:p>
          <a:p>
            <a:pPr>
              <a:lnSpc>
                <a:spcPct val="150000"/>
              </a:lnSpc>
              <a:spcBef>
                <a:spcPts val="20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455" name="Google Shape;143;p31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Jetpack </a:t>
            </a:r>
          </a:p>
        </p:txBody>
      </p:sp>
      <p:pic>
        <p:nvPicPr>
          <p:cNvPr id="456" name="Google Shape;144;p31" descr="Google Shape;144;p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35338" y="3016324"/>
            <a:ext cx="1362076" cy="1428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141;p31" descr="Google Shape;141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Google Shape;142;p31"/>
          <p:cNvSpPr txBox="1"/>
          <p:nvPr/>
        </p:nvSpPr>
        <p:spPr>
          <a:xfrm>
            <a:off x="518425" y="1125075"/>
            <a:ext cx="5006400" cy="5003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</a:p>
        </p:txBody>
      </p:sp>
      <p:sp>
        <p:nvSpPr>
          <p:cNvPr id="462" name="Google Shape;143;p31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Jetpack </a:t>
            </a:r>
          </a:p>
        </p:txBody>
      </p:sp>
      <p:pic>
        <p:nvPicPr>
          <p:cNvPr id="463" name="Google Shape;144;p31" descr="Google Shape;144;p3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35338" y="3016324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68800" y="1362924"/>
            <a:ext cx="5006400" cy="2528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250;p42" descr="Google Shape;250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" y="0"/>
            <a:ext cx="9135882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Google Shape;251;p42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470" name="Google Shape;252;p42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471" name="Google Shape;253;p42" descr="Google Shape;253;p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4787" y="2965150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Google Shape;254;p42" descr="Google Shape;254;p4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799" y="928100"/>
            <a:ext cx="5529976" cy="4097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259;p43" descr="Google Shape;259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Google Shape;260;p43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476" name="Google Shape;261;p43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LiveData</a:t>
            </a:r>
          </a:p>
        </p:txBody>
      </p:sp>
      <p:pic>
        <p:nvPicPr>
          <p:cNvPr id="477" name="Google Shape;262;p43" descr="Google Shape;262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2387" y="2999625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Google Shape;263;p43" descr="Google Shape;263;p4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799" y="928100"/>
            <a:ext cx="5529976" cy="4097626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Google Shape;264;p43"/>
          <p:cNvSpPr/>
          <p:nvPr/>
        </p:nvSpPr>
        <p:spPr>
          <a:xfrm>
            <a:off x="3159025" y="2676574"/>
            <a:ext cx="1407300" cy="6549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269;p44" descr="Google Shape;269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Google Shape;270;p44"/>
          <p:cNvSpPr txBox="1"/>
          <p:nvPr/>
        </p:nvSpPr>
        <p:spPr>
          <a:xfrm>
            <a:off x="518425" y="866600"/>
            <a:ext cx="7698600" cy="4539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42857"/>
              </a:lnSpc>
              <a:defRPr sz="1800">
                <a:solidFill>
                  <a:srgbClr val="3A5BA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Without LiveData</a:t>
            </a:r>
          </a:p>
          <a:p>
            <a:pPr>
              <a:lnSpc>
                <a:spcPct val="142857"/>
              </a:lnSpc>
              <a:defRPr sz="8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ViewModel</a:t>
            </a:r>
          </a:p>
          <a:p>
            <a:pPr>
              <a:lnSpc>
                <a:spcPct val="142857"/>
              </a:lnSpc>
              <a:defRPr sz="8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</a:t>
            </a:r>
            <a:r>
              <a:rPr>
                <a:solidFill>
                  <a:srgbClr val="37474F"/>
                </a:solidFill>
              </a:rPr>
              <a:t>&lt;</a:t>
            </a:r>
            <a:r>
              <a:t>User</a:t>
            </a:r>
            <a:r>
              <a:rPr>
                <a:solidFill>
                  <a:srgbClr val="37474F"/>
                </a:solidFill>
              </a:rPr>
              <a:t>&gt; userList;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</a:t>
            </a:r>
            <a:r>
              <a:rPr>
                <a:solidFill>
                  <a:srgbClr val="37474F"/>
                </a:solidFill>
              </a:rPr>
              <a:t>&lt;</a:t>
            </a:r>
            <a:r>
              <a:t>UserLoadedListener</a:t>
            </a:r>
            <a:r>
              <a:rPr>
                <a:solidFill>
                  <a:srgbClr val="37474F"/>
                </a:solidFill>
              </a:rPr>
              <a:t>&gt; listeners = new ArrayList&lt;&gt;()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8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</a:t>
            </a:r>
            <a:r>
              <a:rPr>
                <a:solidFill>
                  <a:srgbClr val="37474F"/>
                </a:solidFill>
              </a:rPr>
              <a:t>registerListener(</a:t>
            </a:r>
            <a:r>
              <a:t>UserLoadedListener </a:t>
            </a:r>
            <a:r>
              <a:rPr>
                <a:solidFill>
                  <a:srgbClr val="37474F"/>
                </a:solidFill>
              </a:rPr>
              <a:t>lsn)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listeners.add(lsn)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8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</a:t>
            </a:r>
            <a:r>
              <a:rPr>
                <a:solidFill>
                  <a:srgbClr val="37474F"/>
                </a:solidFill>
              </a:rPr>
              <a:t>unregisterListener(</a:t>
            </a:r>
            <a:r>
              <a:t>UserLoadedListener </a:t>
            </a:r>
            <a:r>
              <a:rPr>
                <a:solidFill>
                  <a:srgbClr val="37474F"/>
                </a:solidFill>
              </a:rPr>
              <a:t>lsn)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listeners.remove(lsn)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>
              <a:solidFill>
                <a:srgbClr val="9C27B0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8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</a:t>
            </a:r>
            <a:r>
              <a:rPr>
                <a:solidFill>
                  <a:srgbClr val="37474F"/>
                </a:solidFill>
              </a:rPr>
              <a:t>loadUsers()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userService.getUsers(data -&gt; {</a:t>
            </a:r>
            <a:endParaRPr>
              <a:solidFill>
                <a:srgbClr val="C53929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C5392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37474F"/>
                </a:solidFill>
              </a:rPr>
              <a:t>userList = data;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D81B60"/>
                </a:solidFill>
              </a:rPr>
              <a:t>// notify UI</a:t>
            </a:r>
            <a:endParaRPr>
              <a:solidFill>
                <a:srgbClr val="D81B60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37474F"/>
                </a:solidFill>
              </a:rPr>
              <a:t>for(</a:t>
            </a:r>
            <a:r>
              <a:rPr>
                <a:solidFill>
                  <a:srgbClr val="9C27B0"/>
                </a:solidFill>
              </a:rPr>
              <a:t>UserLoadedListener</a:t>
            </a:r>
            <a:r>
              <a:rPr>
                <a:solidFill>
                  <a:srgbClr val="37474F"/>
                </a:solidFill>
              </a:rPr>
              <a:t> lsn : listeners)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lsn.onUserLoaded(userList);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})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115000"/>
              </a:lnSpc>
              <a:defRPr sz="8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483" name="Google Shape;271;p44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LiveData</a:t>
            </a:r>
          </a:p>
        </p:txBody>
      </p:sp>
      <p:pic>
        <p:nvPicPr>
          <p:cNvPr id="484" name="Google Shape;272;p44" descr="Google Shape;272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9613" y="3062800"/>
            <a:ext cx="1362076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Google Shape;273;p44"/>
          <p:cNvSpPr txBox="1"/>
          <p:nvPr/>
        </p:nvSpPr>
        <p:spPr>
          <a:xfrm>
            <a:off x="5088899" y="1207475"/>
            <a:ext cx="3308401" cy="176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42857"/>
              </a:lnSpc>
              <a:defRPr sz="8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Activity</a:t>
            </a:r>
          </a:p>
          <a:p>
            <a:pPr>
              <a:lnSpc>
                <a:spcPct val="142857"/>
              </a:lnSpc>
              <a:defRPr sz="8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UserLoadedListener </a:t>
            </a:r>
            <a:r>
              <a:rPr>
                <a:solidFill>
                  <a:srgbClr val="37474F"/>
                </a:solidFill>
              </a:rPr>
              <a:t>listener = data -&gt;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D81B60"/>
                </a:solidFill>
              </a:rPr>
              <a:t>// update UI</a:t>
            </a:r>
            <a:endParaRPr>
              <a:solidFill>
                <a:srgbClr val="D81B60"/>
              </a:solidFill>
            </a:endParaRP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onCreate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userViewModel.registerListener(userListener);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userViewModel.loadUsers();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//onDestroy</a:t>
            </a:r>
          </a:p>
          <a:p>
            <a:pPr>
              <a:lnSpc>
                <a:spcPct val="142857"/>
              </a:lnSpc>
              <a:defRPr sz="8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userViewModel.unregisterListener(listener);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278;p45" descr="Google Shape;278;p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Google Shape;279;p45"/>
          <p:cNvSpPr txBox="1"/>
          <p:nvPr/>
        </p:nvSpPr>
        <p:spPr>
          <a:xfrm>
            <a:off x="518425" y="1125075"/>
            <a:ext cx="7698600" cy="359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42857"/>
              </a:lnSpc>
              <a:defRPr sz="1800">
                <a:solidFill>
                  <a:srgbClr val="3A5BA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With LiveData</a:t>
            </a:r>
          </a:p>
          <a:p>
            <a:pPr>
              <a:lnSpc>
                <a:spcPct val="142857"/>
              </a:lnSpc>
              <a:defRPr sz="10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ViewModel</a:t>
            </a:r>
          </a:p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private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MutableLiveData</a:t>
            </a:r>
            <a:r>
              <a:rPr>
                <a:solidFill>
                  <a:srgbClr val="37474F"/>
                </a:solidFill>
              </a:rPr>
              <a:t>&lt;</a:t>
            </a:r>
            <a:r>
              <a:rPr>
                <a:solidFill>
                  <a:srgbClr val="9C27B0"/>
                </a:solidFill>
              </a:rPr>
              <a:t>List</a:t>
            </a:r>
            <a:r>
              <a:rPr>
                <a:solidFill>
                  <a:srgbClr val="37474F"/>
                </a:solidFill>
              </a:rPr>
              <a:t>&lt;</a:t>
            </a:r>
            <a:r>
              <a:rPr>
                <a:solidFill>
                  <a:srgbClr val="9C27B0"/>
                </a:solidFill>
              </a:rPr>
              <a:t>User</a:t>
            </a:r>
            <a:r>
              <a:rPr>
                <a:solidFill>
                  <a:srgbClr val="37474F"/>
                </a:solidFill>
              </a:rPr>
              <a:t>&gt;&gt; users;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LiveData</a:t>
            </a:r>
            <a:r>
              <a:rPr>
                <a:solidFill>
                  <a:srgbClr val="37474F"/>
                </a:solidFill>
              </a:rPr>
              <a:t>&lt;</a:t>
            </a:r>
            <a:r>
              <a:rPr>
                <a:solidFill>
                  <a:srgbClr val="9C27B0"/>
                </a:solidFill>
              </a:rPr>
              <a:t>List</a:t>
            </a:r>
            <a:r>
              <a:rPr>
                <a:solidFill>
                  <a:srgbClr val="37474F"/>
                </a:solidFill>
              </a:rPr>
              <a:t>&lt;</a:t>
            </a:r>
            <a:r>
              <a:rPr>
                <a:solidFill>
                  <a:srgbClr val="9C27B0"/>
                </a:solidFill>
              </a:rPr>
              <a:t>User</a:t>
            </a:r>
            <a:r>
              <a:rPr>
                <a:solidFill>
                  <a:srgbClr val="37474F"/>
                </a:solidFill>
              </a:rPr>
              <a:t>&gt;&gt; getUsers()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3B78E7"/>
                </a:solidFill>
              </a:rPr>
              <a:t>if</a:t>
            </a:r>
            <a:r>
              <a:t> (users == </a:t>
            </a:r>
            <a:r>
              <a:rPr>
                <a:solidFill>
                  <a:srgbClr val="3B78E7"/>
                </a:solidFill>
              </a:rPr>
              <a:t>null</a:t>
            </a:r>
            <a:r>
              <a:t>) {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users = </a:t>
            </a:r>
            <a:r>
              <a:rPr>
                <a:solidFill>
                  <a:srgbClr val="3B78E7"/>
                </a:solidFill>
              </a:rPr>
              <a:t>new</a:t>
            </a:r>
            <a:r>
              <a:t> </a:t>
            </a:r>
            <a:r>
              <a:rPr>
                <a:solidFill>
                  <a:srgbClr val="9C27B0"/>
                </a:solidFill>
              </a:rPr>
              <a:t>MutableLiveData</a:t>
            </a:r>
            <a:r>
              <a:t>&lt;</a:t>
            </a:r>
            <a:r>
              <a:rPr>
                <a:solidFill>
                  <a:srgbClr val="9C27B0"/>
                </a:solidFill>
              </a:rPr>
              <a:t>List</a:t>
            </a:r>
            <a:r>
              <a:t>&lt;</a:t>
            </a:r>
            <a:r>
              <a:rPr>
                <a:solidFill>
                  <a:srgbClr val="9C27B0"/>
                </a:solidFill>
              </a:rPr>
              <a:t>User</a:t>
            </a:r>
            <a:r>
              <a:t>&gt;&gt;();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userRepository.loadUsers(data -&gt; {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userList.setValue(data);</a:t>
            </a:r>
            <a:endParaRPr>
              <a:solidFill>
                <a:srgbClr val="C53929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})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3B78E7"/>
                </a:solidFill>
              </a:rPr>
              <a:t>return</a:t>
            </a:r>
            <a:r>
              <a:t> users;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endParaRPr>
              <a:solidFill>
                <a:srgbClr val="9C27B0"/>
              </a:solidFill>
            </a:endParaRPr>
          </a:p>
          <a:p>
            <a:pPr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489" name="Google Shape;280;p45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LiveData</a:t>
            </a:r>
          </a:p>
        </p:txBody>
      </p:sp>
      <p:pic>
        <p:nvPicPr>
          <p:cNvPr id="490" name="Google Shape;281;p45" descr="Google Shape;281;p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4787" y="2965150"/>
            <a:ext cx="1362076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Google Shape;282;p45"/>
          <p:cNvSpPr txBox="1"/>
          <p:nvPr/>
        </p:nvSpPr>
        <p:spPr>
          <a:xfrm>
            <a:off x="5140624" y="1499124"/>
            <a:ext cx="3308401" cy="1120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42857"/>
              </a:lnSpc>
              <a:defRPr sz="10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Activity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getUsers().observe(</a:t>
            </a:r>
            <a:r>
              <a:rPr>
                <a:solidFill>
                  <a:srgbClr val="3B78E7"/>
                </a:solidFill>
              </a:rPr>
              <a:t>this</a:t>
            </a:r>
            <a:r>
              <a:t>, users -&gt; {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>
                <a:solidFill>
                  <a:srgbClr val="D81B60"/>
                </a:solidFill>
              </a:rPr>
              <a:t>// update UI</a:t>
            </a:r>
            <a:endParaRPr>
              <a:solidFill>
                <a:srgbClr val="D81B60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287;p46" descr="Google Shape;287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Google Shape;288;p46"/>
          <p:cNvSpPr txBox="1"/>
          <p:nvPr/>
        </p:nvSpPr>
        <p:spPr>
          <a:xfrm>
            <a:off x="518425" y="1125075"/>
            <a:ext cx="7698600" cy="41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42857"/>
              </a:lnSpc>
              <a:defRPr sz="1800">
                <a:solidFill>
                  <a:srgbClr val="3A5BA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Transformations</a:t>
            </a:r>
          </a:p>
          <a:p>
            <a:pPr>
              <a:lnSpc>
                <a:spcPct val="142857"/>
              </a:lnSpc>
              <a:defRPr sz="10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map</a:t>
            </a:r>
          </a:p>
          <a:p>
            <a:pPr>
              <a:lnSpc>
                <a:spcPct val="142857"/>
              </a:lnSpc>
              <a:defRPr sz="10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LiveData</a:t>
            </a:r>
            <a:r>
              <a:rPr>
                <a:solidFill>
                  <a:srgbClr val="37474F"/>
                </a:solidFill>
              </a:rPr>
              <a:t>&lt;</a:t>
            </a:r>
            <a:r>
              <a:t>User</a:t>
            </a:r>
            <a:r>
              <a:rPr>
                <a:solidFill>
                  <a:srgbClr val="37474F"/>
                </a:solidFill>
              </a:rPr>
              <a:t>&gt; userLiveData = ...;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LiveData</a:t>
            </a:r>
            <a:r>
              <a:rPr>
                <a:solidFill>
                  <a:srgbClr val="37474F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37474F"/>
                </a:solidFill>
              </a:rPr>
              <a:t>&gt; userName = </a:t>
            </a:r>
            <a:r>
              <a:t>Transformations</a:t>
            </a:r>
            <a:r>
              <a:rPr>
                <a:solidFill>
                  <a:srgbClr val="37474F"/>
                </a:solidFill>
              </a:rPr>
              <a:t>.map(userLiveData, user -&gt;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user.name + </a:t>
            </a:r>
            <a:r>
              <a:rPr>
                <a:solidFill>
                  <a:srgbClr val="0D904F"/>
                </a:solidFill>
              </a:rPr>
              <a:t>" "</a:t>
            </a:r>
            <a:r>
              <a:t> + user.lastName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});</a:t>
            </a:r>
          </a:p>
          <a:p>
            <a:pPr>
              <a:lnSpc>
                <a:spcPct val="142857"/>
              </a:lnSpc>
              <a:defRPr sz="10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switchMap</a:t>
            </a:r>
          </a:p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private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LiveData</a:t>
            </a:r>
            <a:r>
              <a:rPr>
                <a:solidFill>
                  <a:srgbClr val="37474F"/>
                </a:solidFill>
              </a:rPr>
              <a:t>&lt;</a:t>
            </a:r>
            <a:r>
              <a:rPr>
                <a:solidFill>
                  <a:srgbClr val="9C27B0"/>
                </a:solidFill>
              </a:rPr>
              <a:t>User</a:t>
            </a:r>
            <a:r>
              <a:rPr>
                <a:solidFill>
                  <a:srgbClr val="37474F"/>
                </a:solidFill>
              </a:rPr>
              <a:t>&gt; getUser(</a:t>
            </a:r>
            <a:r>
              <a:rPr>
                <a:solidFill>
                  <a:srgbClr val="9C27B0"/>
                </a:solidFill>
              </a:rPr>
              <a:t>String</a:t>
            </a:r>
            <a:r>
              <a:rPr>
                <a:solidFill>
                  <a:srgbClr val="37474F"/>
                </a:solidFill>
              </a:rPr>
              <a:t> id)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...;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LiveData</a:t>
            </a:r>
            <a:r>
              <a:rPr>
                <a:solidFill>
                  <a:srgbClr val="37474F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37474F"/>
                </a:solidFill>
              </a:rPr>
              <a:t>&gt; userId = ...;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9C27B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LiveData</a:t>
            </a:r>
            <a:r>
              <a:rPr>
                <a:solidFill>
                  <a:srgbClr val="37474F"/>
                </a:solidFill>
              </a:rPr>
              <a:t>&lt;</a:t>
            </a:r>
            <a:r>
              <a:t>User</a:t>
            </a:r>
            <a:r>
              <a:rPr>
                <a:solidFill>
                  <a:srgbClr val="37474F"/>
                </a:solidFill>
              </a:rPr>
              <a:t>&gt; user = </a:t>
            </a:r>
            <a:r>
              <a:t>Transformations</a:t>
            </a:r>
            <a:r>
              <a:rPr>
                <a:solidFill>
                  <a:srgbClr val="37474F"/>
                </a:solidFill>
              </a:rPr>
              <a:t>.switchMap(userId, id -&gt; getUser(id) );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endParaRPr>
              <a:solidFill>
                <a:srgbClr val="9C27B0"/>
              </a:solidFill>
            </a:endParaRPr>
          </a:p>
          <a:p>
            <a:pPr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495" name="Google Shape;289;p46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LiveData</a:t>
            </a:r>
          </a:p>
        </p:txBody>
      </p:sp>
      <p:pic>
        <p:nvPicPr>
          <p:cNvPr id="496" name="Google Shape;290;p46" descr="Google Shape;290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7288" y="2988124"/>
            <a:ext cx="1362076" cy="1428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451;p63" descr="Google Shape;451;p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Google Shape;452;p63"/>
          <p:cNvSpPr txBox="1"/>
          <p:nvPr/>
        </p:nvSpPr>
        <p:spPr>
          <a:xfrm>
            <a:off x="518424" y="1125074"/>
            <a:ext cx="6417602" cy="251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t>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statically typed</a:t>
            </a:r>
            <a:r>
              <a:t>,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cross-platform</a:t>
            </a:r>
            <a:r>
              <a:t>,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general-purpose</a:t>
            </a:r>
            <a: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6" invalidUrl="" action="" tgtFrame="" tooltip="" history="1" highlightClick="0" endSnd="0"/>
              </a:rPr>
              <a:t>programming language</a:t>
            </a:r>
            <a:r>
              <a:t> with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7" invalidUrl="" action="" tgtFrame="" tooltip="" history="1" highlightClick="0" endSnd="0"/>
              </a:rPr>
              <a:t>type inference</a:t>
            </a:r>
            <a:r>
              <a:t>. </a:t>
            </a:r>
          </a:p>
          <a:p>
            <a:pPr>
              <a:lnSpc>
                <a:spcPct val="150000"/>
              </a:lnSpc>
              <a:defRPr>
                <a:solidFill>
                  <a:srgbClr val="3A5BAE"/>
                </a:solidFill>
              </a:defRPr>
            </a:pPr>
          </a:p>
          <a:p>
            <a:pPr marL="457200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t>Mainly targets the JVM, but also compiles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8" invalidUrl="" action="" tgtFrame="" tooltip="" history="1" highlightClick="0" endSnd="0"/>
              </a:rPr>
              <a:t>JavaScript</a:t>
            </a:r>
            <a:r>
              <a:t> or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9" invalidUrl="" action="" tgtFrame="" tooltip="" history="1" highlightClick="0" endSnd="0"/>
              </a:rPr>
              <a:t>native code</a:t>
            </a:r>
            <a:r>
              <a:t> (via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10" invalidUrl="" action="" tgtFrame="" tooltip="" history="1" highlightClick="0" endSnd="0"/>
              </a:rPr>
              <a:t>LLVM</a:t>
            </a:r>
            <a:r>
              <a:t>).</a:t>
            </a:r>
          </a:p>
          <a:p>
            <a:pPr>
              <a:lnSpc>
                <a:spcPct val="150000"/>
              </a:lnSpc>
              <a:defRPr>
                <a:solidFill>
                  <a:srgbClr val="3A5BAE"/>
                </a:solidFill>
              </a:defRPr>
            </a:pPr>
          </a:p>
          <a:p>
            <a:pPr marL="457200" indent="-317500">
              <a:lnSpc>
                <a:spcPct val="150000"/>
              </a:lnSpc>
              <a:buClr>
                <a:srgbClr val="3A5BAE"/>
              </a:buClr>
              <a:buSzPts val="1400"/>
              <a:buFont typeface="Arial"/>
              <a:buChar char="❏"/>
              <a:defRPr>
                <a:solidFill>
                  <a:srgbClr val="3A5BAE"/>
                </a:solidFill>
              </a:defRPr>
            </a:pPr>
            <a:r>
              <a:t>Sponsored by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11" invalidUrl="" action="" tgtFrame="" tooltip="" history="1" highlightClick="0" endSnd="0"/>
              </a:rPr>
              <a:t>JetBrains</a:t>
            </a:r>
            <a:r>
              <a:t>, a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12" invalidUrl="" action="" tgtFrame="" tooltip="" history="1" highlightClick="0" endSnd="0"/>
              </a:rPr>
              <a:t>software development</a:t>
            </a:r>
            <a:r>
              <a:t> company based in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13" invalidUrl="" action="" tgtFrame="" tooltip="" history="1" highlightClick="0" endSnd="0"/>
              </a:rPr>
              <a:t>Prague</a:t>
            </a:r>
            <a:r>
              <a:t>, and is also backed by Google under the Kotlin Foundation.</a:t>
            </a:r>
          </a:p>
        </p:txBody>
      </p:sp>
      <p:sp>
        <p:nvSpPr>
          <p:cNvPr id="239" name="Google Shape;453;p63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Kotlin</a:t>
            </a:r>
          </a:p>
        </p:txBody>
      </p:sp>
      <p:pic>
        <p:nvPicPr>
          <p:cNvPr id="240" name="Google Shape;454;p63" descr="Google Shape;454;p6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401249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295;p47" descr="Google Shape;295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Google Shape;296;p47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00" name="Google Shape;297;p47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ViewModel</a:t>
            </a:r>
          </a:p>
        </p:txBody>
      </p:sp>
      <p:pic>
        <p:nvPicPr>
          <p:cNvPr id="501" name="Google Shape;298;p47" descr="Google Shape;298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8788" y="3028350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Google Shape;299;p47" descr="Google Shape;299;p4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799" y="928100"/>
            <a:ext cx="5529976" cy="4097626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Google Shape;300;p47"/>
          <p:cNvSpPr/>
          <p:nvPr/>
        </p:nvSpPr>
        <p:spPr>
          <a:xfrm>
            <a:off x="3744874" y="3291149"/>
            <a:ext cx="1407301" cy="6549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305;p48" descr="Google Shape;305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Google Shape;306;p48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07" name="Google Shape;307;p48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ViewModel</a:t>
            </a:r>
          </a:p>
        </p:txBody>
      </p:sp>
      <p:pic>
        <p:nvPicPr>
          <p:cNvPr id="508" name="Google Shape;308;p48" descr="Google Shape;308;p4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4737" y="3074274"/>
            <a:ext cx="1362076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Google Shape;309;p48"/>
          <p:cNvSpPr txBox="1"/>
          <p:nvPr/>
        </p:nvSpPr>
        <p:spPr>
          <a:xfrm>
            <a:off x="299500" y="1125075"/>
            <a:ext cx="7955099" cy="2869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</a:t>
            </a:r>
            <a:r>
              <a:rPr>
                <a:solidFill>
                  <a:srgbClr val="37474F"/>
                </a:solidFill>
              </a:rPr>
              <a:t> </a:t>
            </a:r>
            <a:r>
              <a:t>class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UserViewModel</a:t>
            </a:r>
            <a:r>
              <a:rPr>
                <a:solidFill>
                  <a:srgbClr val="37474F"/>
                </a:solidFill>
              </a:rPr>
              <a:t> </a:t>
            </a:r>
            <a:r>
              <a:t>extends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ViewModel</a:t>
            </a:r>
            <a:r>
              <a:rPr>
                <a:solidFill>
                  <a:srgbClr val="37474F"/>
                </a:solidFill>
              </a:rPr>
              <a:t>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3B78E7"/>
                </a:solidFill>
              </a:rPr>
              <a:t>private</a:t>
            </a:r>
            <a:r>
              <a:t> </a:t>
            </a:r>
            <a:r>
              <a:rPr>
                <a:solidFill>
                  <a:srgbClr val="9C27B0"/>
                </a:solidFill>
              </a:rPr>
              <a:t>MutableLiveData</a:t>
            </a:r>
            <a:r>
              <a:t>&lt;</a:t>
            </a:r>
            <a:r>
              <a:rPr>
                <a:solidFill>
                  <a:srgbClr val="9C27B0"/>
                </a:solidFill>
              </a:rPr>
              <a:t>List</a:t>
            </a:r>
            <a:r>
              <a:t>&lt;</a:t>
            </a:r>
            <a:r>
              <a:rPr>
                <a:solidFill>
                  <a:srgbClr val="9C27B0"/>
                </a:solidFill>
              </a:rPr>
              <a:t>User</a:t>
            </a:r>
            <a:r>
              <a:t>&gt;&gt; users;</a:t>
            </a:r>
          </a:p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public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LiveData</a:t>
            </a:r>
            <a:r>
              <a:rPr>
                <a:solidFill>
                  <a:srgbClr val="37474F"/>
                </a:solidFill>
              </a:rPr>
              <a:t>&lt;</a:t>
            </a:r>
            <a:r>
              <a:rPr>
                <a:solidFill>
                  <a:srgbClr val="9C27B0"/>
                </a:solidFill>
              </a:rPr>
              <a:t>List</a:t>
            </a:r>
            <a:r>
              <a:rPr>
                <a:solidFill>
                  <a:srgbClr val="37474F"/>
                </a:solidFill>
              </a:rPr>
              <a:t>&lt;</a:t>
            </a:r>
            <a:r>
              <a:rPr>
                <a:solidFill>
                  <a:srgbClr val="9C27B0"/>
                </a:solidFill>
              </a:rPr>
              <a:t>User</a:t>
            </a:r>
            <a:r>
              <a:rPr>
                <a:solidFill>
                  <a:srgbClr val="37474F"/>
                </a:solidFill>
              </a:rPr>
              <a:t>&gt;&gt; getUsers()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3B78E7"/>
                </a:solidFill>
              </a:rPr>
              <a:t>if</a:t>
            </a:r>
            <a:r>
              <a:t> (users == </a:t>
            </a:r>
            <a:r>
              <a:rPr>
                <a:solidFill>
                  <a:srgbClr val="3B78E7"/>
                </a:solidFill>
              </a:rPr>
              <a:t>null</a:t>
            </a:r>
            <a:r>
              <a:t>) {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users = </a:t>
            </a:r>
            <a:r>
              <a:rPr>
                <a:solidFill>
                  <a:srgbClr val="3B78E7"/>
                </a:solidFill>
              </a:rPr>
              <a:t>new</a:t>
            </a:r>
            <a:r>
              <a:t> </a:t>
            </a:r>
            <a:r>
              <a:rPr>
                <a:solidFill>
                  <a:srgbClr val="9C27B0"/>
                </a:solidFill>
              </a:rPr>
              <a:t>MutableLiveData</a:t>
            </a:r>
            <a:r>
              <a:t>&lt;</a:t>
            </a:r>
            <a:r>
              <a:rPr>
                <a:solidFill>
                  <a:srgbClr val="9C27B0"/>
                </a:solidFill>
              </a:rPr>
              <a:t>List</a:t>
            </a:r>
            <a:r>
              <a:t>&lt;</a:t>
            </a:r>
            <a:r>
              <a:rPr>
                <a:solidFill>
                  <a:srgbClr val="9C27B0"/>
                </a:solidFill>
              </a:rPr>
              <a:t>User</a:t>
            </a:r>
            <a:r>
              <a:t>&gt;&gt;();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userRepository.loadUsers(data -&gt; {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users.setValue(data);</a:t>
            </a:r>
            <a:endParaRPr>
              <a:solidFill>
                <a:srgbClr val="C53929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})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3B78E7"/>
                </a:solidFill>
              </a:rPr>
              <a:t>return</a:t>
            </a:r>
            <a:r>
              <a:t> users;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  <a:endParaRPr>
              <a:solidFill>
                <a:srgbClr val="3B78E7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314;p49" descr="Google Shape;314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Google Shape;315;p49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13" name="Google Shape;316;p49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ViewModel</a:t>
            </a:r>
          </a:p>
        </p:txBody>
      </p:sp>
      <p:pic>
        <p:nvPicPr>
          <p:cNvPr id="514" name="Google Shape;317;p49" descr="Google Shape;317;p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7512" y="3120250"/>
            <a:ext cx="1362076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Google Shape;318;p49"/>
          <p:cNvSpPr txBox="1"/>
          <p:nvPr/>
        </p:nvSpPr>
        <p:spPr>
          <a:xfrm>
            <a:off x="333150" y="1372049"/>
            <a:ext cx="7139400" cy="211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</a:t>
            </a:r>
            <a:r>
              <a:rPr>
                <a:solidFill>
                  <a:srgbClr val="37474F"/>
                </a:solidFill>
              </a:rPr>
              <a:t> </a:t>
            </a:r>
            <a:r>
              <a:t>class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UserActivity</a:t>
            </a:r>
            <a:r>
              <a:rPr>
                <a:solidFill>
                  <a:srgbClr val="37474F"/>
                </a:solidFill>
              </a:rPr>
              <a:t> </a:t>
            </a:r>
            <a:r>
              <a:t>extends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AppCompatActivity</a:t>
            </a:r>
            <a:r>
              <a:rPr>
                <a:solidFill>
                  <a:srgbClr val="37474F"/>
                </a:solidFill>
              </a:rPr>
              <a:t>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C53929"/>
                </a:solidFill>
              </a:rPr>
              <a:t>@Override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3B78E7"/>
                </a:solidFill>
              </a:rPr>
              <a:t>public</a:t>
            </a:r>
            <a:r>
              <a:t> </a:t>
            </a:r>
            <a:r>
              <a:rPr>
                <a:solidFill>
                  <a:srgbClr val="3B78E7"/>
                </a:solidFill>
              </a:rPr>
              <a:t>void</a:t>
            </a:r>
            <a:r>
              <a:t> onCreate(</a:t>
            </a:r>
            <a:r>
              <a:rPr>
                <a:solidFill>
                  <a:srgbClr val="9C27B0"/>
                </a:solidFill>
              </a:rPr>
              <a:t>Bundle</a:t>
            </a:r>
            <a:r>
              <a:t> savedInstanceState) {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9C27B0"/>
                </a:solidFill>
              </a:rPr>
              <a:t>UserViewModel</a:t>
            </a:r>
            <a:r>
              <a:t> model = </a:t>
            </a:r>
            <a:r>
              <a:rPr>
                <a:solidFill>
                  <a:srgbClr val="9C27B0"/>
                </a:solidFill>
              </a:rPr>
              <a:t>ViewModelProviders</a:t>
            </a:r>
            <a:r>
              <a:t>.of(</a:t>
            </a:r>
            <a:r>
              <a:rPr>
                <a:solidFill>
                  <a:srgbClr val="3B78E7"/>
                </a:solidFill>
              </a:rPr>
              <a:t>this</a:t>
            </a:r>
            <a:r>
              <a:t>).get(</a:t>
            </a:r>
            <a:r>
              <a:rPr>
                <a:solidFill>
                  <a:srgbClr val="9C27B0"/>
                </a:solidFill>
              </a:rPr>
              <a:t>UserViewModel</a:t>
            </a:r>
            <a:r>
              <a:t>.</a:t>
            </a:r>
            <a:r>
              <a:rPr>
                <a:solidFill>
                  <a:srgbClr val="3B78E7"/>
                </a:solidFill>
              </a:rPr>
              <a:t>class</a:t>
            </a:r>
            <a:r>
              <a:t>);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model.getUsers().observe(</a:t>
            </a:r>
            <a:r>
              <a:rPr>
                <a:solidFill>
                  <a:srgbClr val="3B78E7"/>
                </a:solidFill>
              </a:rPr>
              <a:t>this</a:t>
            </a:r>
            <a:r>
              <a:t>, users -&gt; {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>
                <a:solidFill>
                  <a:srgbClr val="D81B60"/>
                </a:solidFill>
              </a:rPr>
              <a:t>// update UI</a:t>
            </a:r>
            <a:endParaRPr>
              <a:solidFill>
                <a:srgbClr val="D81B60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});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323;p50" descr="Google Shape;323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Google Shape;324;p50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19" name="Google Shape;325;p50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ViewModel</a:t>
            </a:r>
          </a:p>
        </p:txBody>
      </p:sp>
      <p:pic>
        <p:nvPicPr>
          <p:cNvPr id="520" name="Google Shape;326;p50" descr="Google Shape;326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0288" y="3057050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Google Shape;327;p50" descr="Google Shape;327;p5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3201" y="976424"/>
            <a:ext cx="3859602" cy="401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332;p51" descr="Google Shape;332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Google Shape;333;p51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25" name="Google Shape;334;p51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Lifecycles</a:t>
            </a:r>
          </a:p>
        </p:txBody>
      </p:sp>
      <p:pic>
        <p:nvPicPr>
          <p:cNvPr id="526" name="Google Shape;335;p51" descr="Google Shape;335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6437" y="3114475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Google Shape;336;p51" descr="Google Shape;336;p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799" y="928100"/>
            <a:ext cx="5529976" cy="4097626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Google Shape;337;p51"/>
          <p:cNvSpPr/>
          <p:nvPr/>
        </p:nvSpPr>
        <p:spPr>
          <a:xfrm>
            <a:off x="2102199" y="3296899"/>
            <a:ext cx="1407301" cy="6549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342;p52" descr="Google Shape;342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Google Shape;343;p52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32" name="Google Shape;344;p52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Lifecycles</a:t>
            </a:r>
          </a:p>
        </p:txBody>
      </p:sp>
      <p:pic>
        <p:nvPicPr>
          <p:cNvPr id="533" name="Google Shape;345;p52" descr="Google Shape;345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7938" y="3080024"/>
            <a:ext cx="1362076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Google Shape;346;p52"/>
          <p:cNvSpPr txBox="1"/>
          <p:nvPr/>
        </p:nvSpPr>
        <p:spPr>
          <a:xfrm>
            <a:off x="333150" y="1372049"/>
            <a:ext cx="7139400" cy="211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</a:t>
            </a:r>
            <a:r>
              <a:rPr>
                <a:solidFill>
                  <a:srgbClr val="37474F"/>
                </a:solidFill>
              </a:rPr>
              <a:t> </a:t>
            </a:r>
            <a:r>
              <a:t>class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UserActivity</a:t>
            </a:r>
            <a:r>
              <a:rPr>
                <a:solidFill>
                  <a:srgbClr val="37474F"/>
                </a:solidFill>
              </a:rPr>
              <a:t> </a:t>
            </a:r>
            <a:r>
              <a:t>extends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AppCompatActivity</a:t>
            </a:r>
            <a:r>
              <a:rPr>
                <a:solidFill>
                  <a:srgbClr val="37474F"/>
                </a:solidFill>
              </a:rPr>
              <a:t>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C53929"/>
                </a:solidFill>
              </a:rPr>
              <a:t>@Override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3B78E7"/>
                </a:solidFill>
              </a:rPr>
              <a:t>public</a:t>
            </a:r>
            <a:r>
              <a:t> </a:t>
            </a:r>
            <a:r>
              <a:rPr>
                <a:solidFill>
                  <a:srgbClr val="3B78E7"/>
                </a:solidFill>
              </a:rPr>
              <a:t>void</a:t>
            </a:r>
            <a:r>
              <a:t> onCreate(</a:t>
            </a:r>
            <a:r>
              <a:rPr>
                <a:solidFill>
                  <a:srgbClr val="9C27B0"/>
                </a:solidFill>
              </a:rPr>
              <a:t>Bundle</a:t>
            </a:r>
            <a:r>
              <a:t> savedInstanceState) {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9C27B0"/>
                </a:solidFill>
              </a:rPr>
              <a:t>UserViewModel</a:t>
            </a:r>
            <a:r>
              <a:t> model = </a:t>
            </a:r>
            <a:r>
              <a:rPr>
                <a:solidFill>
                  <a:srgbClr val="9C27B0"/>
                </a:solidFill>
              </a:rPr>
              <a:t>ViewModelProviders</a:t>
            </a:r>
            <a:r>
              <a:t>.of(</a:t>
            </a:r>
            <a:r>
              <a:rPr>
                <a:solidFill>
                  <a:srgbClr val="3B78E7"/>
                </a:solidFill>
              </a:rPr>
              <a:t>this</a:t>
            </a:r>
            <a:r>
              <a:t>).get(</a:t>
            </a:r>
            <a:r>
              <a:rPr>
                <a:solidFill>
                  <a:srgbClr val="9C27B0"/>
                </a:solidFill>
              </a:rPr>
              <a:t>UserViewModel</a:t>
            </a:r>
            <a:r>
              <a:t>.</a:t>
            </a:r>
            <a:r>
              <a:rPr>
                <a:solidFill>
                  <a:srgbClr val="3B78E7"/>
                </a:solidFill>
              </a:rPr>
              <a:t>class</a:t>
            </a:r>
            <a:r>
              <a:t>);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model.getUsers().observe(</a:t>
            </a:r>
            <a:r>
              <a:rPr>
                <a:solidFill>
                  <a:srgbClr val="3B78E7"/>
                </a:solidFill>
              </a:rPr>
              <a:t>this</a:t>
            </a:r>
            <a:r>
              <a:t>, users -&gt; {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>
                <a:solidFill>
                  <a:srgbClr val="D81B60"/>
                </a:solidFill>
              </a:rPr>
              <a:t>// update UI</a:t>
            </a:r>
            <a:endParaRPr>
              <a:solidFill>
                <a:srgbClr val="D81B60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});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535" name="Google Shape;347;p52"/>
          <p:cNvSpPr/>
          <p:nvPr/>
        </p:nvSpPr>
        <p:spPr>
          <a:xfrm>
            <a:off x="1306319" y="2398034"/>
            <a:ext cx="1149111" cy="2412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352;p53" descr="Google Shape;352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Google Shape;353;p53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39" name="Google Shape;354;p53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Lifecycles</a:t>
            </a:r>
          </a:p>
        </p:txBody>
      </p:sp>
      <p:pic>
        <p:nvPicPr>
          <p:cNvPr id="540" name="Google Shape;355;p53" descr="Google Shape;355;p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8888" y="3125950"/>
            <a:ext cx="1362076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Google Shape;356;p53"/>
          <p:cNvSpPr txBox="1"/>
          <p:nvPr/>
        </p:nvSpPr>
        <p:spPr>
          <a:xfrm>
            <a:off x="333149" y="1372049"/>
            <a:ext cx="8098502" cy="1387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42857"/>
              </a:lnSpc>
              <a:defRPr sz="1200">
                <a:solidFill>
                  <a:schemeClr val="accent2"/>
                </a:solidFill>
              </a:defRPr>
            </a:pPr>
            <a:r>
              <a:t>Fragments and Activities in Support Library 26.1.0 and later already implement the </a:t>
            </a:r>
            <a:r>
              <a: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Courier New"/>
                <a:ea typeface="Courier New"/>
                <a:cs typeface="Courier New"/>
                <a:sym typeface="Courier New"/>
                <a:hlinkClick r:id="rId4" invalidUrl="" action="" tgtFrame="" tooltip="" history="1" highlightClick="0" endSnd="0"/>
              </a:rPr>
              <a:t>LifecycleOwner</a:t>
            </a:r>
            <a:r>
              <a:t> interface.</a:t>
            </a:r>
            <a:endParaRPr sz="1000">
              <a:solidFill>
                <a:srgbClr val="3B78E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AppCompatActivity</a:t>
            </a:r>
            <a:r>
              <a:rPr>
                <a:solidFill>
                  <a:srgbClr val="37474F"/>
                </a:solidFill>
              </a:rPr>
              <a:t> </a:t>
            </a:r>
            <a:r>
              <a:t>extends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Activity</a:t>
            </a:r>
            <a:r>
              <a:rPr>
                <a:solidFill>
                  <a:srgbClr val="37474F"/>
                </a:solidFill>
              </a:rPr>
              <a:t> </a:t>
            </a:r>
            <a:r>
              <a:t>implements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LifecycleOwner</a:t>
            </a:r>
            <a:endParaRPr>
              <a:solidFill>
                <a:srgbClr val="9C27B0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Fragment</a:t>
            </a:r>
            <a:r>
              <a:rPr>
                <a:solidFill>
                  <a:srgbClr val="37474F"/>
                </a:solidFill>
              </a:rPr>
              <a:t> </a:t>
            </a:r>
            <a:r>
              <a:t>implements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LifecycleOwner</a:t>
            </a:r>
            <a:endParaRPr>
              <a:solidFill>
                <a:srgbClr val="37474F"/>
              </a:solidFill>
            </a:endParaRPr>
          </a:p>
        </p:txBody>
      </p:sp>
      <p:sp>
        <p:nvSpPr>
          <p:cNvPr id="542" name="Google Shape;357;p53"/>
          <p:cNvSpPr/>
          <p:nvPr/>
        </p:nvSpPr>
        <p:spPr>
          <a:xfrm>
            <a:off x="4344185" y="1864933"/>
            <a:ext cx="1275001" cy="2643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3" name="Google Shape;358;p53"/>
          <p:cNvSpPr/>
          <p:nvPr/>
        </p:nvSpPr>
        <p:spPr>
          <a:xfrm>
            <a:off x="2352665" y="2268799"/>
            <a:ext cx="1275001" cy="2643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363;p54" descr="Google Shape;363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Google Shape;364;p54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47" name="Google Shape;365;p54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Lifecycles</a:t>
            </a:r>
          </a:p>
        </p:txBody>
      </p:sp>
      <p:pic>
        <p:nvPicPr>
          <p:cNvPr id="548" name="Google Shape;366;p54" descr="Google Shape;366;p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6213" y="3085775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Google Shape;367;p54" descr="Google Shape;367;p5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025" y="1308646"/>
            <a:ext cx="5299227" cy="2884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372;p55" descr="Google Shape;372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Google Shape;373;p55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53" name="Google Shape;374;p55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Lifecycles</a:t>
            </a:r>
          </a:p>
        </p:txBody>
      </p:sp>
      <p:pic>
        <p:nvPicPr>
          <p:cNvPr id="554" name="Google Shape;375;p55" descr="Google Shape;375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5363" y="3085775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Google Shape;376;p55" descr="Google Shape;376;p5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025" y="1308646"/>
            <a:ext cx="5299227" cy="2884276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Google Shape;377;p55"/>
          <p:cNvSpPr/>
          <p:nvPr/>
        </p:nvSpPr>
        <p:spPr>
          <a:xfrm>
            <a:off x="4172203" y="1176799"/>
            <a:ext cx="1692001" cy="30678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57" name="Google Shape;378;p55"/>
          <p:cNvSpPr txBox="1"/>
          <p:nvPr/>
        </p:nvSpPr>
        <p:spPr>
          <a:xfrm>
            <a:off x="4204399" y="792625"/>
            <a:ext cx="15969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Activated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383;p56" descr="Google Shape;383;p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Google Shape;384;p56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61" name="Google Shape;385;p56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DataBinding</a:t>
            </a:r>
          </a:p>
        </p:txBody>
      </p:sp>
      <p:pic>
        <p:nvPicPr>
          <p:cNvPr id="562" name="Google Shape;386;p56" descr="Google Shape;386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3663" y="3062800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Google Shape;387;p56" descr="Google Shape;387;p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799" y="928100"/>
            <a:ext cx="5529976" cy="4097626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Google Shape;388;p56"/>
          <p:cNvSpPr/>
          <p:nvPr/>
        </p:nvSpPr>
        <p:spPr>
          <a:xfrm>
            <a:off x="2188324" y="4032100"/>
            <a:ext cx="1407301" cy="6549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459;p64" descr="Google Shape;459;p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Google Shape;461;p64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Why Kotlin</a:t>
            </a:r>
          </a:p>
        </p:txBody>
      </p:sp>
      <p:pic>
        <p:nvPicPr>
          <p:cNvPr id="244" name="Google Shape;462;p64" descr="Google Shape;462;p6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Google Shape;463;p64" descr="Google Shape;463;p6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999" y="1499850"/>
            <a:ext cx="6543026" cy="2273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393;p57" descr="Google Shape;393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67" name="Google Shape;394;p57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68" name="Google Shape;395;p57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DataBinding</a:t>
            </a:r>
          </a:p>
        </p:txBody>
      </p:sp>
      <p:pic>
        <p:nvPicPr>
          <p:cNvPr id="569" name="Google Shape;396;p57" descr="Google Shape;396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8987" y="3039824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Google Shape;397;p57" descr="Google Shape;397;p5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500" y="1292601"/>
            <a:ext cx="5565126" cy="313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402;p58" descr="Google Shape;402;p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Google Shape;403;p58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74" name="Google Shape;404;p58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DataBinding</a:t>
            </a:r>
          </a:p>
        </p:txBody>
      </p:sp>
      <p:pic>
        <p:nvPicPr>
          <p:cNvPr id="575" name="Google Shape;405;p58" descr="Google Shape;405;p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6238" y="3057050"/>
            <a:ext cx="1362076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Google Shape;406;p58"/>
          <p:cNvSpPr txBox="1"/>
          <p:nvPr/>
        </p:nvSpPr>
        <p:spPr>
          <a:xfrm>
            <a:off x="321649" y="1280874"/>
            <a:ext cx="6639902" cy="2260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R="76200" indent="76200">
              <a:lnSpc>
                <a:spcPct val="142857"/>
              </a:lnSpc>
              <a:spcBef>
                <a:spcPts val="600"/>
              </a:spcBef>
              <a:defRPr sz="1800">
                <a:solidFill>
                  <a:srgbClr val="3A5BAE"/>
                </a:solidFill>
              </a:defRPr>
            </a:pPr>
            <a:r>
              <a:t>ViewModel</a:t>
            </a:r>
            <a:endParaRPr sz="1000">
              <a:solidFill>
                <a:srgbClr val="3B78E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76200" indent="76200">
              <a:lnSpc>
                <a:spcPct val="142857"/>
              </a:lnSpc>
              <a:spcBef>
                <a:spcPts val="1200"/>
              </a:spcBef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UserModel </a:t>
            </a:r>
            <a:r>
              <a:t>extends </a:t>
            </a:r>
            <a:r>
              <a:rPr>
                <a:solidFill>
                  <a:srgbClr val="9C27B0"/>
                </a:solidFill>
              </a:rPr>
              <a:t>ViewModel </a:t>
            </a:r>
            <a:r>
              <a:rPr>
                <a:solidFill>
                  <a:srgbClr val="37474F"/>
                </a:solidFill>
              </a:rPr>
              <a:t> {</a:t>
            </a:r>
            <a:endParaRPr>
              <a:solidFill>
                <a:srgbClr val="37474F"/>
              </a:solidFill>
            </a:endParaRPr>
          </a:p>
          <a:p>
            <a:pPr marR="76200" indent="76200">
              <a:lnSpc>
                <a:spcPct val="142857"/>
              </a:lnSpc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3B78E7"/>
                </a:solidFill>
              </a:rPr>
              <a:t>public</a:t>
            </a:r>
            <a:r>
              <a:t> </a:t>
            </a:r>
            <a:r>
              <a:rPr>
                <a:solidFill>
                  <a:srgbClr val="3B78E7"/>
                </a:solidFill>
              </a:rPr>
              <a:t>final</a:t>
            </a:r>
            <a:r>
              <a:t> </a:t>
            </a:r>
            <a:r>
              <a:rPr>
                <a:solidFill>
                  <a:srgbClr val="9C27B0"/>
                </a:solidFill>
              </a:rPr>
              <a:t>MutableLiveData</a:t>
            </a:r>
            <a:r>
              <a:t>&lt;</a:t>
            </a:r>
            <a:r>
              <a:rPr>
                <a:solidFill>
                  <a:srgbClr val="9C27B0"/>
                </a:solidFill>
              </a:rPr>
              <a:t>String</a:t>
            </a:r>
            <a:r>
              <a:t>&gt; nickName = </a:t>
            </a:r>
            <a:r>
              <a:rPr>
                <a:solidFill>
                  <a:srgbClr val="3B78E7"/>
                </a:solidFill>
              </a:rPr>
              <a:t>new</a:t>
            </a:r>
            <a:r>
              <a:t> </a:t>
            </a:r>
            <a:r>
              <a:rPr>
                <a:solidFill>
                  <a:srgbClr val="9C27B0"/>
                </a:solidFill>
              </a:rPr>
              <a:t>MutableLiveData</a:t>
            </a:r>
            <a:r>
              <a:t>&lt;&gt;();</a:t>
            </a:r>
          </a:p>
          <a:p>
            <a:pPr marR="76200" indent="76200">
              <a:lnSpc>
                <a:spcPct val="142857"/>
              </a:lnSpc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3B78E7"/>
                </a:solidFill>
              </a:rPr>
              <a:t>public</a:t>
            </a:r>
            <a:r>
              <a:t> </a:t>
            </a:r>
            <a:r>
              <a:rPr>
                <a:solidFill>
                  <a:srgbClr val="3B78E7"/>
                </a:solidFill>
              </a:rPr>
              <a:t>final</a:t>
            </a:r>
            <a:r>
              <a:t> </a:t>
            </a:r>
            <a:r>
              <a:rPr>
                <a:solidFill>
                  <a:srgbClr val="9C27B0"/>
                </a:solidFill>
              </a:rPr>
              <a:t>MutableLiveData&lt;Integer&gt;</a:t>
            </a:r>
            <a:r>
              <a:t> age = </a:t>
            </a:r>
            <a:r>
              <a:rPr>
                <a:solidFill>
                  <a:srgbClr val="3B78E7"/>
                </a:solidFill>
              </a:rPr>
              <a:t>new</a:t>
            </a:r>
            <a:r>
              <a:t> </a:t>
            </a:r>
            <a:r>
              <a:rPr>
                <a:solidFill>
                  <a:srgbClr val="9C27B0"/>
                </a:solidFill>
              </a:rPr>
              <a:t>MutableLiveData</a:t>
            </a:r>
            <a:r>
              <a:t>&lt;&gt;();</a:t>
            </a:r>
          </a:p>
          <a:p>
            <a:pPr marR="76200" indent="76200">
              <a:lnSpc>
                <a:spcPct val="142857"/>
              </a:lnSpc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...</a:t>
            </a:r>
          </a:p>
          <a:p>
            <a:pPr marR="76200" indent="76200">
              <a:lnSpc>
                <a:spcPct val="142857"/>
              </a:lnSpc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411;p59" descr="Google Shape;411;p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Google Shape;412;p59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80" name="Google Shape;413;p59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DataBinding</a:t>
            </a:r>
          </a:p>
        </p:txBody>
      </p:sp>
      <p:pic>
        <p:nvPicPr>
          <p:cNvPr id="581" name="Google Shape;414;p59" descr="Google Shape;414;p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3062" y="3039824"/>
            <a:ext cx="1362076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Google Shape;415;p59"/>
          <p:cNvSpPr txBox="1"/>
          <p:nvPr/>
        </p:nvSpPr>
        <p:spPr>
          <a:xfrm>
            <a:off x="327399" y="828474"/>
            <a:ext cx="6639902" cy="3782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R="76200"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XML</a:t>
            </a:r>
            <a:r>
              <a:rPr sz="1000">
                <a:solidFill>
                  <a:srgbClr val="000000"/>
                </a:solidFill>
              </a:rPr>
              <a:t> </a:t>
            </a:r>
            <a:endParaRPr sz="1000"/>
          </a:p>
          <a:p>
            <a:pPr marR="76200">
              <a:spcBef>
                <a:spcPts val="1200"/>
              </a:spcBef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&lt;layout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xmlns:android</a:t>
            </a:r>
            <a:r>
              <a:rPr>
                <a:solidFill>
                  <a:srgbClr val="37474F"/>
                </a:solidFill>
              </a:rPr>
              <a:t>=</a:t>
            </a:r>
            <a:r>
              <a:rPr>
                <a:solidFill>
                  <a:srgbClr val="0D904F"/>
                </a:solidFill>
              </a:rPr>
              <a:t>"http://schemas.android.com/apk/res/android"</a:t>
            </a:r>
            <a:r>
              <a:t>&gt;</a:t>
            </a:r>
          </a:p>
          <a:p>
            <a:pPr marR="76200" indent="76200"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3B78E7"/>
                </a:solidFill>
              </a:rPr>
              <a:t>&lt;data&gt;</a:t>
            </a:r>
            <a:endParaRPr>
              <a:solidFill>
                <a:srgbClr val="3B78E7"/>
              </a:solidFill>
            </a:endParaRPr>
          </a:p>
          <a:p>
            <a:pPr marR="76200" indent="76200"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  <a:r>
              <a:rPr>
                <a:solidFill>
                  <a:srgbClr val="3B78E7"/>
                </a:solidFill>
              </a:rPr>
              <a:t>&lt;variable</a:t>
            </a:r>
            <a:r>
              <a:t> </a:t>
            </a:r>
            <a:r>
              <a:rPr>
                <a:solidFill>
                  <a:srgbClr val="9C27B0"/>
                </a:solidFill>
              </a:rPr>
              <a:t>name</a:t>
            </a:r>
            <a:r>
              <a:t>=</a:t>
            </a:r>
            <a:r>
              <a:rPr>
                <a:solidFill>
                  <a:srgbClr val="0D904F"/>
                </a:solidFill>
              </a:rPr>
              <a:t>"user"</a:t>
            </a:r>
            <a:r>
              <a:t> </a:t>
            </a:r>
            <a:r>
              <a:rPr>
                <a:solidFill>
                  <a:srgbClr val="9C27B0"/>
                </a:solidFill>
              </a:rPr>
              <a:t>type</a:t>
            </a:r>
            <a:r>
              <a:t>=</a:t>
            </a:r>
            <a:r>
              <a:rPr>
                <a:solidFill>
                  <a:srgbClr val="0D904F"/>
                </a:solidFill>
              </a:rPr>
              <a:t>"com.example.UserModel"</a:t>
            </a:r>
            <a:r>
              <a:rPr>
                <a:solidFill>
                  <a:srgbClr val="3B78E7"/>
                </a:solidFill>
              </a:rPr>
              <a:t>/&gt;</a:t>
            </a:r>
            <a:endParaRPr>
              <a:solidFill>
                <a:srgbClr val="3B78E7"/>
              </a:solidFill>
            </a:endParaRPr>
          </a:p>
          <a:p>
            <a:pPr marR="76200" indent="76200"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3B78E7"/>
                </a:solidFill>
              </a:rPr>
              <a:t>&lt;/data&gt;</a:t>
            </a:r>
          </a:p>
          <a:p>
            <a:pPr marR="76200" indent="76200"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3B78E7"/>
                </a:solidFill>
              </a:rPr>
              <a:t>... </a:t>
            </a:r>
            <a:endParaRPr>
              <a:solidFill>
                <a:srgbClr val="3B78E7"/>
              </a:solidFill>
            </a:endParaRPr>
          </a:p>
          <a:p>
            <a:pPr marR="76200" indent="76200">
              <a:spcBef>
                <a:spcPts val="1200"/>
              </a:spcBef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&lt;TextView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android:layout_width</a:t>
            </a:r>
            <a:r>
              <a:rPr>
                <a:solidFill>
                  <a:srgbClr val="37474F"/>
                </a:solidFill>
              </a:rPr>
              <a:t>=</a:t>
            </a:r>
            <a:r>
              <a:rPr>
                <a:solidFill>
                  <a:srgbClr val="0D904F"/>
                </a:solidFill>
              </a:rPr>
              <a:t>"wrap_content"</a:t>
            </a:r>
            <a:endParaRPr>
              <a:solidFill>
                <a:srgbClr val="0D904F"/>
              </a:solidFill>
            </a:endParaRPr>
          </a:p>
          <a:p>
            <a:pPr marR="76200" indent="76200"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</a:t>
            </a:r>
            <a:r>
              <a:rPr>
                <a:solidFill>
                  <a:srgbClr val="9C27B0"/>
                </a:solidFill>
              </a:rPr>
              <a:t>android:layout_height</a:t>
            </a:r>
            <a:r>
              <a:t>=</a:t>
            </a:r>
            <a:r>
              <a:rPr>
                <a:solidFill>
                  <a:srgbClr val="0D904F"/>
                </a:solidFill>
              </a:rPr>
              <a:t>"wrap_content"</a:t>
            </a:r>
            <a:endParaRPr>
              <a:solidFill>
                <a:srgbClr val="0D904F"/>
              </a:solidFill>
            </a:endParaRPr>
          </a:p>
          <a:p>
            <a:pPr marR="76200" indent="76200">
              <a:lnSpc>
                <a:spcPct val="142857"/>
              </a:lnSpc>
              <a:spcBef>
                <a:spcPts val="1200"/>
              </a:spcBef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</a:t>
            </a:r>
            <a:r>
              <a:rPr>
                <a:solidFill>
                  <a:srgbClr val="9C27B0"/>
                </a:solidFill>
              </a:rPr>
              <a:t>android:text</a:t>
            </a:r>
            <a:r>
              <a:t>=</a:t>
            </a:r>
            <a:r>
              <a:rPr>
                <a:solidFill>
                  <a:srgbClr val="0D904F"/>
                </a:solidFill>
              </a:rPr>
              <a:t>"@{user.nickName}"</a:t>
            </a:r>
            <a:r>
              <a:t> </a:t>
            </a:r>
            <a:r>
              <a:rPr>
                <a:solidFill>
                  <a:srgbClr val="3B78E7"/>
                </a:solidFill>
              </a:rPr>
              <a:t>/&gt;</a:t>
            </a:r>
            <a:endParaRPr>
              <a:solidFill>
                <a:srgbClr val="3B78E7"/>
              </a:solidFill>
            </a:endParaRPr>
          </a:p>
          <a:p>
            <a:pPr marR="76200" indent="76200">
              <a:lnSpc>
                <a:spcPct val="142857"/>
              </a:lnSpc>
              <a:spcBef>
                <a:spcPts val="1200"/>
              </a:spcBef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...</a:t>
            </a:r>
            <a:endParaRPr>
              <a:solidFill>
                <a:srgbClr val="37474F"/>
              </a:solidFill>
            </a:endParaRPr>
          </a:p>
          <a:p>
            <a:pPr marR="76200" indent="76200">
              <a:spcBef>
                <a:spcPts val="1200"/>
              </a:spcBef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&lt;/layout&gt;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420;p60" descr="Google Shape;420;p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Google Shape;421;p60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86" name="Google Shape;422;p60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DataBinding</a:t>
            </a:r>
          </a:p>
        </p:txBody>
      </p:sp>
      <p:pic>
        <p:nvPicPr>
          <p:cNvPr id="587" name="Google Shape;423;p60" descr="Google Shape;423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3062" y="3039824"/>
            <a:ext cx="1362076" cy="1428751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Google Shape;424;p60"/>
          <p:cNvSpPr txBox="1"/>
          <p:nvPr/>
        </p:nvSpPr>
        <p:spPr>
          <a:xfrm>
            <a:off x="327399" y="828474"/>
            <a:ext cx="8368802" cy="37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R="76200"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Activity</a:t>
            </a:r>
            <a:r>
              <a:rPr sz="1000">
                <a:solidFill>
                  <a:srgbClr val="000000"/>
                </a:solidFill>
              </a:rPr>
              <a:t> </a:t>
            </a:r>
            <a:endParaRPr sz="1000"/>
          </a:p>
          <a:p>
            <a:pPr>
              <a:lnSpc>
                <a:spcPct val="142857"/>
              </a:lnSpc>
              <a:spcBef>
                <a:spcPts val="1200"/>
              </a:spcBef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</a:t>
            </a:r>
            <a:r>
              <a:rPr>
                <a:solidFill>
                  <a:srgbClr val="37474F"/>
                </a:solidFill>
              </a:rPr>
              <a:t> </a:t>
            </a:r>
            <a:r>
              <a:rPr>
                <a:solidFill>
                  <a:srgbClr val="9C27B0"/>
                </a:solidFill>
              </a:rPr>
              <a:t>UserActivity</a:t>
            </a:r>
            <a:r>
              <a:rPr>
                <a:solidFill>
                  <a:srgbClr val="37474F"/>
                </a:solidFill>
              </a:rPr>
              <a:t> : </a:t>
            </a:r>
            <a:r>
              <a:rPr>
                <a:solidFill>
                  <a:srgbClr val="9C27B0"/>
                </a:solidFill>
              </a:rPr>
              <a:t>AppCompatActivity</a:t>
            </a:r>
            <a:r>
              <a:rPr>
                <a:solidFill>
                  <a:srgbClr val="37474F"/>
                </a:solidFill>
              </a:rPr>
              <a:t>() {</a:t>
            </a:r>
            <a:endParaRPr>
              <a:solidFill>
                <a:srgbClr val="37474F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3B78E7"/>
                </a:solidFill>
              </a:rPr>
              <a:t>override</a:t>
            </a:r>
            <a:r>
              <a:t> </a:t>
            </a:r>
            <a:r>
              <a:rPr>
                <a:solidFill>
                  <a:srgbClr val="3B78E7"/>
                </a:solidFill>
              </a:rPr>
              <a:t>fun</a:t>
            </a:r>
            <a:r>
              <a:t> onCreate(savedInstanceState: </a:t>
            </a:r>
            <a:r>
              <a:rPr>
                <a:solidFill>
                  <a:srgbClr val="9C27B0"/>
                </a:solidFill>
              </a:rPr>
              <a:t>Bundle</a:t>
            </a:r>
            <a:r>
              <a:t>?) {</a:t>
            </a:r>
            <a:endParaRPr>
              <a:solidFill>
                <a:srgbClr val="D81B60"/>
              </a:solidFill>
            </a:endParaR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9C27B0"/>
                </a:solidFill>
              </a:rPr>
              <a:t>UserModel</a:t>
            </a:r>
            <a:r>
              <a:t> userModel = </a:t>
            </a:r>
            <a:r>
              <a:rPr>
                <a:solidFill>
                  <a:srgbClr val="9C27B0"/>
                </a:solidFill>
              </a:rPr>
              <a:t>ViewModelProviders</a:t>
            </a:r>
            <a:r>
              <a:t>.of(getActivity()).</a:t>
            </a:r>
            <a:r>
              <a:rPr>
                <a:solidFill>
                  <a:srgbClr val="3B78E7"/>
                </a:solidFill>
              </a:rPr>
              <a:t>get</a:t>
            </a:r>
            <a:r>
              <a:t>(</a:t>
            </a:r>
            <a:r>
              <a:rPr>
                <a:solidFill>
                  <a:srgbClr val="9C27B0"/>
                </a:solidFill>
              </a:rPr>
              <a:t>UserModel</a:t>
            </a:r>
            <a:r>
              <a:t>.</a:t>
            </a:r>
            <a:r>
              <a:rPr>
                <a:solidFill>
                  <a:srgbClr val="3B78E7"/>
                </a:solidFill>
              </a:rPr>
              <a:t>class</a:t>
            </a:r>
            <a:r>
              <a:t>)</a:t>
            </a:r>
          </a:p>
          <a:p>
            <a:pPr>
              <a:lnSpc>
                <a:spcPct val="142857"/>
              </a:lnSpc>
              <a:defRPr sz="10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3B78E7"/>
                </a:solidFill>
              </a:rPr>
              <a:t>val</a:t>
            </a:r>
            <a:r>
              <a:t> binding: </a:t>
            </a:r>
            <a:r>
              <a:rPr>
                <a:solidFill>
                  <a:srgbClr val="9C27B0"/>
                </a:solidFill>
              </a:rPr>
              <a:t>UserBinding</a:t>
            </a:r>
            <a:r>
              <a:t> = </a:t>
            </a:r>
            <a:r>
              <a:rPr>
                <a:solidFill>
                  <a:srgbClr val="9C27B0"/>
                </a:solidFill>
              </a:rPr>
              <a:t>DataBindingUtil</a:t>
            </a:r>
            <a:r>
              <a:t>.setContentView(</a:t>
            </a:r>
            <a:r>
              <a:rPr>
                <a:solidFill>
                  <a:srgbClr val="3B78E7"/>
                </a:solidFill>
              </a:rPr>
              <a:t>this</a:t>
            </a:r>
            <a:r>
              <a:t>, R.layout.user)</a:t>
            </a:r>
          </a:p>
          <a:p>
            <a:pPr>
              <a:lnSpc>
                <a:spcPct val="142857"/>
              </a:lnSpc>
              <a:defRPr sz="1000">
                <a:solidFill>
                  <a:srgbClr val="D81B6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binding.setLifecycleOwner(</a:t>
            </a:r>
            <a:r>
              <a:rPr>
                <a:solidFill>
                  <a:srgbClr val="3B78E7"/>
                </a:solidFill>
              </a:rPr>
              <a:t>this</a:t>
            </a:r>
            <a:r>
              <a:t>)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binding.viewmodel = userModel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142857"/>
              </a:lnSpc>
              <a:defRPr sz="100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R="76200" indent="76200">
              <a:spcBef>
                <a:spcPts val="1200"/>
              </a:spcBef>
              <a:defRPr sz="1000">
                <a:solidFill>
                  <a:srgbClr val="3B78E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429;p61" descr="Google Shape;429;p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Google Shape;430;p61"/>
          <p:cNvSpPr txBox="1"/>
          <p:nvPr/>
        </p:nvSpPr>
        <p:spPr>
          <a:xfrm>
            <a:off x="518425" y="1125075"/>
            <a:ext cx="3395100" cy="129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3A5BAE"/>
                </a:solidFill>
              </a:defRPr>
            </a:pPr>
          </a:p>
          <a:p>
            <a:pPr>
              <a:lnSpc>
                <a:spcPct val="150000"/>
              </a:lnSpc>
              <a:spcBef>
                <a:spcPts val="1200"/>
              </a:spcBef>
              <a:defRPr sz="1800">
                <a:solidFill>
                  <a:srgbClr val="3A5BAE"/>
                </a:solidFill>
              </a:defRPr>
            </a:pPr>
            <a:r>
              <a:t> </a:t>
            </a:r>
          </a:p>
        </p:txBody>
      </p:sp>
      <p:sp>
        <p:nvSpPr>
          <p:cNvPr id="592" name="Google Shape;431;p61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LiveData</a:t>
            </a:r>
          </a:p>
        </p:txBody>
      </p:sp>
      <p:pic>
        <p:nvPicPr>
          <p:cNvPr id="593" name="Google Shape;432;p61" descr="Google Shape;432;p6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6038" y="3057050"/>
            <a:ext cx="1362076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Google Shape;433;p61" descr="Google Shape;433;p6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799" y="1083174"/>
            <a:ext cx="4754850" cy="3523276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Google Shape;434;p61"/>
          <p:cNvSpPr/>
          <p:nvPr/>
        </p:nvSpPr>
        <p:spPr>
          <a:xfrm>
            <a:off x="3136025" y="3141825"/>
            <a:ext cx="1108501" cy="5169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6" name="Google Shape;435;p61"/>
          <p:cNvSpPr/>
          <p:nvPr/>
        </p:nvSpPr>
        <p:spPr>
          <a:xfrm>
            <a:off x="1777850" y="3811125"/>
            <a:ext cx="1108500" cy="5169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7" name="Google Shape;436;p61"/>
          <p:cNvSpPr/>
          <p:nvPr/>
        </p:nvSpPr>
        <p:spPr>
          <a:xfrm>
            <a:off x="1717749" y="3141825"/>
            <a:ext cx="1108501" cy="5169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8" name="Google Shape;437;p61"/>
          <p:cNvSpPr/>
          <p:nvPr/>
        </p:nvSpPr>
        <p:spPr>
          <a:xfrm>
            <a:off x="2651274" y="2586363"/>
            <a:ext cx="1108501" cy="51690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9" name="Google Shape;438;p61"/>
          <p:cNvSpPr txBox="1"/>
          <p:nvPr/>
        </p:nvSpPr>
        <p:spPr>
          <a:xfrm>
            <a:off x="5819575" y="974050"/>
            <a:ext cx="4143601" cy="2876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60000"/>
              </a:lnSpc>
              <a:spcBef>
                <a:spcPts val="600"/>
              </a:spcBef>
              <a:buClr>
                <a:srgbClr val="000000"/>
              </a:buClr>
              <a:buSzPts val="1500"/>
              <a:buFont typeface="Arial"/>
              <a:buChar char="❏"/>
              <a:defRPr sz="1500" u="sng">
                <a:solidFill>
                  <a:srgbClr val="039BE5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LiveData</a:t>
            </a:r>
          </a:p>
          <a:p>
            <a:pPr marL="457200" indent="-323850">
              <a:lnSpc>
                <a:spcPct val="160000"/>
              </a:lnSpc>
              <a:buClr>
                <a:srgbClr val="000000"/>
              </a:buClr>
              <a:buSzPts val="1500"/>
              <a:buFont typeface="Arial"/>
              <a:buChar char="❏"/>
              <a:defRPr sz="1500" u="sng">
                <a:solidFill>
                  <a:srgbClr val="039BE5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6" invalidUrl="" action="" tgtFrame="" tooltip="" history="1" highlightClick="0" endSnd="0"/>
              </a:rPr>
              <a:t>ViewModel</a:t>
            </a:r>
            <a:r>
              <a:rPr sz="1200" u="none">
                <a:solidFill>
                  <a:srgbClr val="414141"/>
                </a:solidFill>
              </a:rPr>
              <a:t> </a:t>
            </a:r>
            <a:endParaRPr sz="1200">
              <a:solidFill>
                <a:srgbClr val="414141"/>
              </a:solidFill>
            </a:endParaRPr>
          </a:p>
          <a:p>
            <a:pPr marL="457200" indent="-323850">
              <a:lnSpc>
                <a:spcPct val="160000"/>
              </a:lnSpc>
              <a:buClr>
                <a:srgbClr val="000000"/>
              </a:buClr>
              <a:buSzPts val="1500"/>
              <a:buFont typeface="Arial"/>
              <a:buChar char="❏"/>
              <a:defRPr sz="1500" u="sng">
                <a:solidFill>
                  <a:srgbClr val="039BE5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7" invalidUrl="" action="" tgtFrame="" tooltip="" history="1" highlightClick="0" endSnd="0"/>
              </a:rPr>
              <a:t>Lifecycles</a:t>
            </a:r>
            <a:endParaRPr sz="1200">
              <a:solidFill>
                <a:srgbClr val="414141"/>
              </a:solidFill>
            </a:endParaRPr>
          </a:p>
          <a:p>
            <a:pPr marL="457200" indent="-317500">
              <a:lnSpc>
                <a:spcPct val="160000"/>
              </a:lnSpc>
              <a:buClr>
                <a:srgbClr val="000000"/>
              </a:buClr>
              <a:buSzPts val="1500"/>
              <a:buFont typeface="Arial"/>
              <a:buChar char="❏"/>
              <a:defRPr sz="1500" u="sng">
                <a:solidFill>
                  <a:srgbClr val="039BE5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8" invalidUrl="" action="" tgtFrame="" tooltip="" history="1" highlightClick="0" endSnd="0"/>
              </a:rPr>
              <a:t>Data Binding</a:t>
            </a:r>
            <a:endParaRPr sz="1200">
              <a:solidFill>
                <a:srgbClr val="414141"/>
              </a:solidFill>
            </a:endParaRPr>
          </a:p>
          <a:p>
            <a:pPr indent="457200">
              <a:lnSpc>
                <a:spcPct val="160000"/>
              </a:lnSpc>
              <a:spcBef>
                <a:spcPts val="1500"/>
              </a:spcBef>
              <a:defRPr sz="1200">
                <a:solidFill>
                  <a:srgbClr val="414141"/>
                </a:solidFill>
              </a:defRPr>
            </a:pPr>
          </a:p>
          <a:p>
            <a:pPr>
              <a:lnSpc>
                <a:spcPct val="160000"/>
              </a:lnSpc>
              <a:spcBef>
                <a:spcPts val="1500"/>
              </a:spcBef>
              <a:defRPr sz="1200">
                <a:solidFill>
                  <a:srgbClr val="414141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104;p26" descr="Google Shape;104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Google Shape;105;p26"/>
          <p:cNvSpPr txBox="1"/>
          <p:nvPr/>
        </p:nvSpPr>
        <p:spPr>
          <a:xfrm>
            <a:off x="644524" y="1908125"/>
            <a:ext cx="785495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Android 的样板间——sunflower 解析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141;p31" descr="Google Shape;141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Google Shape;142;p31"/>
          <p:cNvSpPr txBox="1"/>
          <p:nvPr/>
        </p:nvSpPr>
        <p:spPr>
          <a:xfrm>
            <a:off x="518425" y="1125075"/>
            <a:ext cx="8107150" cy="146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t>Android 提供了怎么多 jetpack 库，我们该怎么将他们融合到一个项目中呢？有没有一个比较全面的 example 工程可以参考呢？</a:t>
            </a:r>
          </a:p>
          <a:p>
            <a:pPr>
              <a:lnSpc>
                <a:spcPct val="150000"/>
              </a:lnSpc>
              <a:defRPr sz="1800">
                <a:solidFill>
                  <a:srgbClr val="3A5BAE"/>
                </a:solidFill>
              </a:defRPr>
            </a:pPr>
            <a:r>
              <a:t>有的，它就是 sunflower：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https://github.com/android/sunflower</a:t>
            </a:r>
          </a:p>
        </p:txBody>
      </p:sp>
      <p:sp>
        <p:nvSpPr>
          <p:cNvPr id="608" name="Google Shape;143;p31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SunFlower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814;p107" descr="Google Shape;814;p10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209227"/>
            <a:ext cx="9135881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Google Shape;815;p107"/>
          <p:cNvSpPr txBox="1"/>
          <p:nvPr/>
        </p:nvSpPr>
        <p:spPr>
          <a:xfrm>
            <a:off x="1456772" y="2000531"/>
            <a:ext cx="2045806" cy="11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451;p63" descr="Google Shape;451;p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Google Shape;452;p63"/>
          <p:cNvSpPr txBox="1"/>
          <p:nvPr/>
        </p:nvSpPr>
        <p:spPr>
          <a:xfrm>
            <a:off x="518424" y="1125074"/>
            <a:ext cx="6417602" cy="197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39700">
              <a:lnSpc>
                <a:spcPct val="120000"/>
              </a:lnSpc>
              <a:buClr>
                <a:srgbClr val="3A5BAE"/>
              </a:buClr>
              <a:buFont typeface="Arial"/>
              <a:defRPr sz="1700">
                <a:solidFill>
                  <a:srgbClr val="3A5BAE"/>
                </a:solidFill>
              </a:defRPr>
            </a:pPr>
            <a:r>
              <a:t>为了让 java 开发者快速的融入到 kotlin 的开发中，kotlin 提供了和 java 的几乎 100% 的互操作性。</a:t>
            </a:r>
          </a:p>
          <a:p>
            <a:pPr indent="139700">
              <a:lnSpc>
                <a:spcPct val="120000"/>
              </a:lnSpc>
              <a:buClr>
                <a:srgbClr val="3A5BAE"/>
              </a:buClr>
              <a:buFont typeface="Arial"/>
              <a:defRPr sz="1700">
                <a:solidFill>
                  <a:srgbClr val="3A5BAE"/>
                </a:solidFill>
              </a:defRPr>
            </a:pPr>
            <a:r>
              <a:t>也就是说，你可以通过 kotlin 调用你之前编写的所有 java 代码，同样的，你也可以在 java 中无缝调用 kotlin 中的代码。</a:t>
            </a:r>
          </a:p>
          <a:p>
            <a:pPr indent="139700">
              <a:lnSpc>
                <a:spcPct val="120000"/>
              </a:lnSpc>
              <a:buClr>
                <a:srgbClr val="3A5BAE"/>
              </a:buClr>
              <a:buFont typeface="Arial"/>
              <a:defRPr sz="1700">
                <a:solidFill>
                  <a:srgbClr val="3A5BAE"/>
                </a:solidFill>
              </a:defRPr>
            </a:pPr>
            <a:r>
              <a:t>大家思考一下，这是怎么实现的呢？</a:t>
            </a:r>
          </a:p>
        </p:txBody>
      </p:sp>
      <p:sp>
        <p:nvSpPr>
          <p:cNvPr id="249" name="Google Shape;453;p63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Kotlin</a:t>
            </a:r>
          </a:p>
        </p:txBody>
      </p:sp>
      <p:pic>
        <p:nvPicPr>
          <p:cNvPr id="250" name="Google Shape;454;p63" descr="Google Shape;454;p6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1249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451;p63" descr="Google Shape;451;p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Google Shape;452;p63"/>
          <p:cNvSpPr txBox="1"/>
          <p:nvPr/>
        </p:nvSpPr>
        <p:spPr>
          <a:xfrm>
            <a:off x="1363199" y="2327924"/>
            <a:ext cx="64176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39700" algn="ctr">
              <a:lnSpc>
                <a:spcPct val="120000"/>
              </a:lnSpc>
              <a:buClr>
                <a:srgbClr val="3A5BAE"/>
              </a:buClr>
              <a:buFont typeface="Arial"/>
              <a:defRPr sz="1700">
                <a:solidFill>
                  <a:srgbClr val="3A5BAE"/>
                </a:solidFill>
              </a:defRPr>
            </a:lvl1pPr>
          </a:lstStyle>
          <a:p>
            <a:pPr/>
            <a:r>
              <a:t>一些直观的例子，和 java 进行对比</a:t>
            </a:r>
          </a:p>
        </p:txBody>
      </p:sp>
      <p:sp>
        <p:nvSpPr>
          <p:cNvPr id="254" name="Google Shape;453;p63"/>
          <p:cNvSpPr txBox="1"/>
          <p:nvPr/>
        </p:nvSpPr>
        <p:spPr>
          <a:xfrm>
            <a:off x="518418" y="514932"/>
            <a:ext cx="1947902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Kotlin</a:t>
            </a:r>
          </a:p>
        </p:txBody>
      </p:sp>
      <p:pic>
        <p:nvPicPr>
          <p:cNvPr id="255" name="Google Shape;454;p63" descr="Google Shape;454;p6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1249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468;p65" descr="Google Shape;468;p6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" y="0"/>
            <a:ext cx="91358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Google Shape;469;p65"/>
          <p:cNvSpPr txBox="1"/>
          <p:nvPr/>
        </p:nvSpPr>
        <p:spPr>
          <a:xfrm>
            <a:off x="518424" y="1125074"/>
            <a:ext cx="3502202" cy="2808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D81B60"/>
                </a:solidFill>
              </a:defRPr>
            </a:pPr>
            <a:r>
              <a:t>// Java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void int getLastNameLength(User user)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if (user != null 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&amp;&amp; user.info != null 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&amp;&amp; user.info.basicInfo != null 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&amp;&amp; user.info.basicInfo.name != null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&amp;&amp; user.info.basicInfo.name.lastName != null)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return user.info.basicInfo.name.lastName.length();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 else {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    return -1;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    }</a:t>
            </a:r>
          </a:p>
          <a:p>
            <a:pPr>
              <a:lnSpc>
                <a:spcPct val="150000"/>
              </a:lnSpc>
              <a:defRPr sz="1000">
                <a:solidFill>
                  <a:srgbClr val="3A5BAE"/>
                </a:solidFill>
              </a:defRPr>
            </a:pPr>
            <a:r>
              <a:t>}</a:t>
            </a:r>
          </a:p>
        </p:txBody>
      </p:sp>
      <p:sp>
        <p:nvSpPr>
          <p:cNvPr id="259" name="Google Shape;470;p65"/>
          <p:cNvSpPr txBox="1"/>
          <p:nvPr/>
        </p:nvSpPr>
        <p:spPr>
          <a:xfrm>
            <a:off x="518424" y="514920"/>
            <a:ext cx="3473401" cy="397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defRPr b="1" sz="240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Null Safety</a:t>
            </a:r>
          </a:p>
        </p:txBody>
      </p:sp>
      <p:pic>
        <p:nvPicPr>
          <p:cNvPr id="260" name="Google Shape;471;p65" descr="Google Shape;471;p6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8300" y="3092050"/>
            <a:ext cx="1399551" cy="1399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