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81" r:id="rId5"/>
    <p:sldId id="280" r:id="rId6"/>
    <p:sldId id="267" r:id="rId7"/>
    <p:sldId id="268" r:id="rId8"/>
    <p:sldId id="269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3" r:id="rId19"/>
    <p:sldId id="264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78" d="100"/>
          <a:sy n="78" d="100"/>
        </p:scale>
        <p:origin x="1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44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0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RTC技术简介"/>
          <p:cNvSpPr txBox="1"/>
          <p:nvPr/>
        </p:nvSpPr>
        <p:spPr>
          <a:xfrm>
            <a:off x="1118211" y="5306424"/>
            <a:ext cx="14923957" cy="156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9500">
                <a:solidFill>
                  <a:srgbClr val="3A5BAE"/>
                </a:solidFill>
              </a:defRPr>
            </a:lvl1pPr>
          </a:lstStyle>
          <a:p>
            <a:r>
              <a:rPr lang="en-US" altLang="zh-CN" dirty="0"/>
              <a:t>WebRTC</a:t>
            </a:r>
            <a:r>
              <a:rPr lang="zh-CN" altLang="en-US" dirty="0"/>
              <a:t>客户端入门与实践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什么是RTC？"/>
          <p:cNvSpPr txBox="1"/>
          <p:nvPr/>
        </p:nvSpPr>
        <p:spPr>
          <a:xfrm>
            <a:off x="802319" y="1400145"/>
            <a:ext cx="630140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会话描述协议</a:t>
            </a:r>
            <a:r>
              <a:rPr lang="en-US" altLang="zh-CN" dirty="0"/>
              <a:t>SDP</a:t>
            </a:r>
            <a:endParaRPr dirty="0"/>
          </a:p>
        </p:txBody>
      </p:sp>
      <p:sp>
        <p:nvSpPr>
          <p:cNvPr id="132" name="文本"/>
          <p:cNvSpPr txBox="1"/>
          <p:nvPr/>
        </p:nvSpPr>
        <p:spPr>
          <a:xfrm>
            <a:off x="955221" y="6849215"/>
            <a:ext cx="13128171" cy="911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5100"/>
              </a:lnSpc>
              <a:defRPr sz="31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6F0723-C816-4DEC-9A1A-6EE74BDAF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041" y="4379460"/>
            <a:ext cx="9718599" cy="390729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30DF6BA-8340-49DE-A586-B5AFCE09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02" y="2792051"/>
            <a:ext cx="7852733" cy="106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089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什么是RTC？"/>
          <p:cNvSpPr txBox="1"/>
          <p:nvPr/>
        </p:nvSpPr>
        <p:spPr>
          <a:xfrm>
            <a:off x="802319" y="1400145"/>
            <a:ext cx="612988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en-US" altLang="zh-CN" dirty="0"/>
              <a:t>WebRTC</a:t>
            </a:r>
            <a:r>
              <a:rPr lang="zh-CN" altLang="en-US" dirty="0"/>
              <a:t>核心</a:t>
            </a:r>
            <a:r>
              <a:rPr lang="en-US" altLang="zh-CN" dirty="0"/>
              <a:t>API</a:t>
            </a:r>
            <a:endParaRPr dirty="0"/>
          </a:p>
        </p:txBody>
      </p:sp>
      <p:sp>
        <p:nvSpPr>
          <p:cNvPr id="132" name="文本"/>
          <p:cNvSpPr txBox="1"/>
          <p:nvPr/>
        </p:nvSpPr>
        <p:spPr>
          <a:xfrm>
            <a:off x="955221" y="2682818"/>
            <a:ext cx="13128171" cy="9244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5100"/>
              </a:lnSpc>
              <a:defRPr sz="31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​</a:t>
            </a:r>
            <a:r>
              <a:rPr lang="en-US" altLang="zh-CN" sz="40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MediaStream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	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MediaStream</a:t>
            </a: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 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描述了一股媒体流，可以是通过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getUserMedia</a:t>
            </a: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()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创建</a:t>
            </a:r>
          </a:p>
          <a:p>
            <a:pPr>
              <a:lnSpc>
                <a:spcPct val="150000"/>
              </a:lnSpc>
            </a:pP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的本地媒体流（借助相机和麦克风的输入），也可以是来自网络的远</a:t>
            </a: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端媒体流</a:t>
            </a: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(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由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RTCPeerConnection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创建</a:t>
            </a: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)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，可以通过</a:t>
            </a: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&lt;video&gt; 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元素或是 </a:t>
            </a: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&lt;audio&gt;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元素进行播放。</a:t>
            </a: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1D718E-1AF6-4366-A461-89BC97F9D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107" y="3750037"/>
            <a:ext cx="8449843" cy="59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43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什么是RTC？"/>
          <p:cNvSpPr txBox="1"/>
          <p:nvPr/>
        </p:nvSpPr>
        <p:spPr>
          <a:xfrm>
            <a:off x="802319" y="1400145"/>
            <a:ext cx="612988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en-US" altLang="zh-CN" dirty="0"/>
              <a:t>WebRTC</a:t>
            </a:r>
            <a:r>
              <a:rPr lang="zh-CN" altLang="en-US" dirty="0"/>
              <a:t>核心</a:t>
            </a:r>
            <a:r>
              <a:rPr lang="en-US" altLang="zh-CN" dirty="0"/>
              <a:t>API</a:t>
            </a:r>
            <a:endParaRPr dirty="0"/>
          </a:p>
        </p:txBody>
      </p:sp>
      <p:sp>
        <p:nvSpPr>
          <p:cNvPr id="132" name="文本"/>
          <p:cNvSpPr txBox="1"/>
          <p:nvPr/>
        </p:nvSpPr>
        <p:spPr>
          <a:xfrm>
            <a:off x="955221" y="2590485"/>
            <a:ext cx="13128171" cy="9429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5100"/>
              </a:lnSpc>
              <a:defRPr sz="31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​​</a:t>
            </a:r>
            <a:r>
              <a:rPr lang="en-US" altLang="zh-CN" sz="40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MediaStreamTrack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代表着各种不同的音频轨和视频轨，每个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MediaStream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可以包含一个或多个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MediaStreamTrack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；每一个 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MediaStreamTrack</a:t>
            </a: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 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可能有一个或更多的通道，这个通道代表着媒体流的最小单元，比如对于立体</a:t>
            </a: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声音频来说，可以包含左和右两个声道。</a:t>
            </a: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0F340A-D02F-4227-9CE0-8F40A40D2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532" y="3465738"/>
            <a:ext cx="62674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45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什么是RTC？"/>
          <p:cNvSpPr txBox="1"/>
          <p:nvPr/>
        </p:nvSpPr>
        <p:spPr>
          <a:xfrm>
            <a:off x="802319" y="1400145"/>
            <a:ext cx="612988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en-US" altLang="zh-CN" dirty="0"/>
              <a:t>WebRTC</a:t>
            </a:r>
            <a:r>
              <a:rPr lang="zh-CN" altLang="en-US" dirty="0"/>
              <a:t>核心</a:t>
            </a:r>
            <a:r>
              <a:rPr lang="en-US" altLang="zh-CN" dirty="0"/>
              <a:t>API</a:t>
            </a:r>
            <a:endParaRPr dirty="0"/>
          </a:p>
        </p:txBody>
      </p:sp>
      <p:sp>
        <p:nvSpPr>
          <p:cNvPr id="132" name="文本"/>
          <p:cNvSpPr txBox="1"/>
          <p:nvPr/>
        </p:nvSpPr>
        <p:spPr>
          <a:xfrm>
            <a:off x="955221" y="2590485"/>
            <a:ext cx="13128171" cy="9429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5100"/>
              </a:lnSpc>
              <a:defRPr sz="31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​​</a:t>
            </a:r>
            <a:r>
              <a:rPr lang="en-US" altLang="zh-CN" sz="40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RTCPeerConnection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RtcPeerConnection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代表一个由本地到远端的点对点的连接。该接口提供了创建、保活、状态检测及销毁等方法。通过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RtcPeerConnection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可以实现点对点的数据收发，也可以建立双向的数据通道。</a:t>
            </a: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F9604C-07B3-4417-9684-8CF85F84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841" y="4371012"/>
            <a:ext cx="9074938" cy="43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017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什么是RTC？"/>
          <p:cNvSpPr txBox="1"/>
          <p:nvPr/>
        </p:nvSpPr>
        <p:spPr>
          <a:xfrm>
            <a:off x="802319" y="1400145"/>
            <a:ext cx="612988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en-US" altLang="zh-CN" dirty="0"/>
              <a:t>WebRTC</a:t>
            </a:r>
            <a:r>
              <a:rPr lang="zh-CN" altLang="en-US" dirty="0"/>
              <a:t>核心</a:t>
            </a:r>
            <a:r>
              <a:rPr lang="en-US" altLang="zh-CN" dirty="0"/>
              <a:t>API</a:t>
            </a:r>
            <a:endParaRPr dirty="0"/>
          </a:p>
        </p:txBody>
      </p:sp>
      <p:sp>
        <p:nvSpPr>
          <p:cNvPr id="132" name="文本"/>
          <p:cNvSpPr txBox="1"/>
          <p:nvPr/>
        </p:nvSpPr>
        <p:spPr>
          <a:xfrm>
            <a:off x="955221" y="2959817"/>
            <a:ext cx="15826196" cy="869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5100"/>
              </a:lnSpc>
              <a:defRPr sz="31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​​</a:t>
            </a:r>
            <a:r>
              <a:rPr lang="en-US" altLang="zh-CN" sz="40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RTCDataChannel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RTCDataChannel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接口表示一个点对点的数据通道，可以用于任意类型数据的收发。每个数据通道都会对应一个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RTCPeerConnection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，理论上每个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RTCPeerConnection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最多可以有</a:t>
            </a: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65,534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个数据通道。</a:t>
            </a: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在点对点连接建立之后，任意一端都可以通过调用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RTCPeerConnection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的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createDataChannel</a:t>
            </a: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()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方法创建一个数据通道，并要求远端加入；被邀请的远端用户会收到一个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RTCDataChannelEvent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事件通知，表示通道已经建立，双方可以在此通道收发数据。</a:t>
            </a: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46064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什么是RTC？"/>
          <p:cNvSpPr txBox="1"/>
          <p:nvPr/>
        </p:nvSpPr>
        <p:spPr>
          <a:xfrm>
            <a:off x="802319" y="1400145"/>
            <a:ext cx="484748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en-US" altLang="zh-CN" dirty="0"/>
              <a:t>WebRTC</a:t>
            </a:r>
            <a:r>
              <a:rPr lang="zh-CN" altLang="en-US" dirty="0"/>
              <a:t>实践</a:t>
            </a:r>
            <a:endParaRPr dirty="0"/>
          </a:p>
        </p:txBody>
      </p:sp>
      <p:sp>
        <p:nvSpPr>
          <p:cNvPr id="132" name="文本"/>
          <p:cNvSpPr txBox="1"/>
          <p:nvPr/>
        </p:nvSpPr>
        <p:spPr>
          <a:xfrm>
            <a:off x="955221" y="2313488"/>
            <a:ext cx="15826196" cy="9983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5100"/>
              </a:lnSpc>
              <a:defRPr sz="31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​​</a:t>
            </a: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搭建信令服务器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搭建媒体服务器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编译</a:t>
            </a: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WebRTC</a:t>
            </a:r>
          </a:p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5777863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字节跳动ByteDance-PPT-0724-03.jpg" descr="字节跳动ByteDance-PPT-0724-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什么是RTC？"/>
          <p:cNvSpPr txBox="1"/>
          <p:nvPr/>
        </p:nvSpPr>
        <p:spPr>
          <a:xfrm>
            <a:off x="802319" y="1400145"/>
            <a:ext cx="484748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en-US" altLang="zh-CN" dirty="0"/>
              <a:t>WebRTC</a:t>
            </a:r>
            <a:r>
              <a:rPr lang="zh-CN" altLang="en-US" dirty="0"/>
              <a:t>实践</a:t>
            </a:r>
            <a:endParaRPr dirty="0"/>
          </a:p>
        </p:txBody>
      </p:sp>
      <p:sp>
        <p:nvSpPr>
          <p:cNvPr id="132" name="文本"/>
          <p:cNvSpPr txBox="1"/>
          <p:nvPr/>
        </p:nvSpPr>
        <p:spPr>
          <a:xfrm>
            <a:off x="955221" y="2409508"/>
            <a:ext cx="15826196" cy="9791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5100"/>
              </a:lnSpc>
              <a:defRPr sz="31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​​</a:t>
            </a: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网页版</a:t>
            </a: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WebRTC</a:t>
            </a: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开发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登录信令服务器，创建</a:t>
            </a: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/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销毁房间</a:t>
            </a: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创建本地媒体流</a:t>
            </a: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通过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RTCPeerConnection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建立媒体连接</a:t>
            </a: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使用</a:t>
            </a:r>
            <a:r>
              <a:rPr lang="en-US" altLang="zh-CN" sz="32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RTCDataChannel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收发数据</a:t>
            </a: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原生</a:t>
            </a: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APP</a:t>
            </a: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方式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登录信令服务器，创建</a:t>
            </a: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/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销毁房间</a:t>
            </a: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本地</a:t>
            </a: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/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远端媒体流创建与渲染</a:t>
            </a: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建立媒体连接</a:t>
            </a: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r>
              <a:rPr lang="zh-CN" alt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数据通道使用</a:t>
            </a: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71569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什么是RTC？"/>
          <p:cNvSpPr txBox="1"/>
          <p:nvPr/>
        </p:nvSpPr>
        <p:spPr>
          <a:xfrm>
            <a:off x="802319" y="1400145"/>
            <a:ext cx="642804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en-US" altLang="zh-CN" dirty="0"/>
              <a:t>WebRTC</a:t>
            </a:r>
            <a:r>
              <a:rPr lang="zh-CN" altLang="en-US" dirty="0"/>
              <a:t>应用场景</a:t>
            </a:r>
            <a:endParaRPr dirty="0"/>
          </a:p>
        </p:txBody>
      </p:sp>
      <p:sp>
        <p:nvSpPr>
          <p:cNvPr id="132" name="文本"/>
          <p:cNvSpPr txBox="1"/>
          <p:nvPr/>
        </p:nvSpPr>
        <p:spPr>
          <a:xfrm>
            <a:off x="955221" y="7053"/>
            <a:ext cx="15826196" cy="1459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5100"/>
              </a:lnSpc>
              <a:defRPr sz="31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视频会议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远程招聘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在线客服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在线教育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远程医疗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云游戏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…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	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845262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字节跳动ByteDance-PPT-0724-02.jpg" descr="字节跳动ByteDance-PPT-0724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Q &amp; A"/>
          <p:cNvSpPr txBox="1"/>
          <p:nvPr/>
        </p:nvSpPr>
        <p:spPr>
          <a:xfrm>
            <a:off x="10503662" y="6081748"/>
            <a:ext cx="3376677" cy="155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9500">
                <a:solidFill>
                  <a:srgbClr val="FFFFFF"/>
                </a:solidFill>
              </a:defRPr>
            </a:lvl1pPr>
          </a:lstStyle>
          <a:p>
            <a:r>
              <a:t>Q &amp; A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字节跳动ByteDance-PPT-0724-04.jpg" descr="字节跳动ByteDance-PPT-0724-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HANKS."/>
          <p:cNvSpPr txBox="1"/>
          <p:nvPr/>
        </p:nvSpPr>
        <p:spPr>
          <a:xfrm>
            <a:off x="3884728" y="6081748"/>
            <a:ext cx="5455476" cy="155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500">
                <a:solidFill>
                  <a:srgbClr val="FFFFFF"/>
                </a:solidFill>
              </a:defRPr>
            </a:lvl1pPr>
          </a:lstStyle>
          <a:p>
            <a:r>
              <a:t>THANKS.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目录"/>
          <p:cNvSpPr txBox="1"/>
          <p:nvPr/>
        </p:nvSpPr>
        <p:spPr>
          <a:xfrm>
            <a:off x="1068916" y="1064683"/>
            <a:ext cx="2875717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200">
                <a:solidFill>
                  <a:srgbClr val="5E5E5E"/>
                </a:solidFill>
              </a:defRPr>
            </a:lvl1pPr>
          </a:lstStyle>
          <a:p>
            <a:r>
              <a:t>目录</a:t>
            </a:r>
          </a:p>
        </p:txBody>
      </p:sp>
      <p:sp>
        <p:nvSpPr>
          <p:cNvPr id="125" name="1. What: 什么是RTC？…"/>
          <p:cNvSpPr txBox="1"/>
          <p:nvPr/>
        </p:nvSpPr>
        <p:spPr>
          <a:xfrm>
            <a:off x="1170586" y="3394008"/>
            <a:ext cx="22042828" cy="474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3500" tIns="63500" rIns="63500" bIns="63500">
            <a:spAutoFit/>
          </a:bodyPr>
          <a:lstStyle/>
          <a:p>
            <a:pPr algn="l">
              <a:defRPr sz="6000"/>
            </a:pPr>
            <a:r>
              <a:rPr dirty="0"/>
              <a:t>1. </a:t>
            </a:r>
            <a:r>
              <a:rPr lang="en-US" altLang="zh-CN" dirty="0"/>
              <a:t>WebRTC</a:t>
            </a:r>
            <a:r>
              <a:rPr lang="zh-CN" altLang="en-US" dirty="0"/>
              <a:t>简介</a:t>
            </a:r>
            <a:endParaRPr lang="en-US" altLang="zh-CN" dirty="0"/>
          </a:p>
          <a:p>
            <a:pPr algn="l">
              <a:defRPr sz="6000"/>
            </a:pPr>
            <a:endParaRPr dirty="0"/>
          </a:p>
          <a:p>
            <a:pPr algn="l">
              <a:defRPr sz="6000"/>
            </a:pPr>
            <a:r>
              <a:rPr dirty="0"/>
              <a:t>2. </a:t>
            </a:r>
            <a:r>
              <a:rPr lang="en-US" altLang="zh-CN" dirty="0"/>
              <a:t>WebRTC</a:t>
            </a:r>
            <a:r>
              <a:rPr lang="zh-CN" altLang="en-US" dirty="0"/>
              <a:t>核心</a:t>
            </a:r>
            <a:r>
              <a:rPr lang="en-US" altLang="zh-CN" dirty="0"/>
              <a:t>API</a:t>
            </a:r>
          </a:p>
          <a:p>
            <a:pPr algn="l">
              <a:defRPr sz="6000"/>
            </a:pPr>
            <a:endParaRPr lang="zh-CN" altLang="en-US" dirty="0"/>
          </a:p>
          <a:p>
            <a:pPr algn="l">
              <a:defRPr sz="6000"/>
            </a:pPr>
            <a:r>
              <a:rPr lang="en-US" dirty="0"/>
              <a:t>3. </a:t>
            </a:r>
            <a:r>
              <a:rPr lang="en-US" altLang="zh-CN" dirty="0"/>
              <a:t>WebRTC</a:t>
            </a:r>
            <a:r>
              <a:rPr lang="zh-CN" altLang="en-US" dirty="0"/>
              <a:t>实践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5474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什么是RTC？"/>
          <p:cNvSpPr txBox="1"/>
          <p:nvPr/>
        </p:nvSpPr>
        <p:spPr>
          <a:xfrm>
            <a:off x="802319" y="1400145"/>
            <a:ext cx="484748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en-US" altLang="zh-CN" dirty="0"/>
              <a:t>WebRTC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132" name="文本"/>
          <p:cNvSpPr txBox="1"/>
          <p:nvPr/>
        </p:nvSpPr>
        <p:spPr>
          <a:xfrm>
            <a:off x="955222" y="3158239"/>
            <a:ext cx="20263758" cy="8293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5100"/>
              </a:lnSpc>
              <a:defRPr sz="31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Web </a:t>
            </a: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sym typeface="Helvetica Neue"/>
              </a:rPr>
              <a:t>Real-Time</a:t>
            </a: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 Communication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典型应用场景是浏览器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定义了一组标准和协议，同时提供了一套</a:t>
            </a:r>
            <a:r>
              <a:rPr lang="en-US" altLang="zh-CN" sz="4000" b="1" u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Javascript</a:t>
            </a: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 API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无需插件，实现点对点的实时音视频通信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支持数据通道，传输文本和二进制数据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12339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什么是RTC？"/>
          <p:cNvSpPr txBox="1"/>
          <p:nvPr/>
        </p:nvSpPr>
        <p:spPr>
          <a:xfrm>
            <a:off x="802319" y="1400145"/>
            <a:ext cx="488274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en-US" altLang="zh-CN" dirty="0"/>
              <a:t>WebRTC</a:t>
            </a:r>
            <a:r>
              <a:rPr lang="zh-CN" altLang="en-US" dirty="0"/>
              <a:t>框架</a:t>
            </a:r>
          </a:p>
        </p:txBody>
      </p:sp>
      <p:sp>
        <p:nvSpPr>
          <p:cNvPr id="132" name="文本"/>
          <p:cNvSpPr txBox="1"/>
          <p:nvPr/>
        </p:nvSpPr>
        <p:spPr>
          <a:xfrm>
            <a:off x="955222" y="6771118"/>
            <a:ext cx="11160578" cy="106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5100"/>
              </a:lnSpc>
              <a:defRPr sz="31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lnSpc>
                <a:spcPct val="150000"/>
              </a:lnSpc>
            </a:pPr>
            <a:endParaRPr sz="48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CC82A6-213B-4D8C-AEB2-60B23DC8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5" y="2552167"/>
            <a:ext cx="14649450" cy="95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206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什么是RTC？"/>
          <p:cNvSpPr txBox="1"/>
          <p:nvPr/>
        </p:nvSpPr>
        <p:spPr>
          <a:xfrm>
            <a:off x="802319" y="1400145"/>
            <a:ext cx="551112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流媒体处理管线</a:t>
            </a:r>
          </a:p>
        </p:txBody>
      </p:sp>
      <p:sp>
        <p:nvSpPr>
          <p:cNvPr id="132" name="文本"/>
          <p:cNvSpPr txBox="1"/>
          <p:nvPr/>
        </p:nvSpPr>
        <p:spPr>
          <a:xfrm>
            <a:off x="955222" y="6771118"/>
            <a:ext cx="11160578" cy="106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5100"/>
              </a:lnSpc>
              <a:defRPr sz="31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lnSpc>
                <a:spcPct val="150000"/>
              </a:lnSpc>
            </a:pPr>
            <a:endParaRPr sz="48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F517A3-2367-4E32-9B67-EABA6A9E4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2" y="4043362"/>
            <a:ext cx="103155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929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什么是RTC？"/>
          <p:cNvSpPr txBox="1"/>
          <p:nvPr/>
        </p:nvSpPr>
        <p:spPr>
          <a:xfrm>
            <a:off x="802319" y="1400145"/>
            <a:ext cx="702756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如何进行视频通话？</a:t>
            </a:r>
          </a:p>
        </p:txBody>
      </p:sp>
      <p:sp>
        <p:nvSpPr>
          <p:cNvPr id="132" name="文本"/>
          <p:cNvSpPr txBox="1"/>
          <p:nvPr/>
        </p:nvSpPr>
        <p:spPr>
          <a:xfrm>
            <a:off x="955221" y="3158238"/>
            <a:ext cx="13128171" cy="8293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5100"/>
              </a:lnSpc>
              <a:defRPr sz="31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客户端环境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zh-CN" altLang="en-US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​信令服务器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​​媒体服务器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50F397-EA54-6F46-81D0-4AEC4D567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392" y="4038600"/>
            <a:ext cx="79438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82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什么是RTC？"/>
          <p:cNvSpPr txBox="1"/>
          <p:nvPr/>
        </p:nvSpPr>
        <p:spPr>
          <a:xfrm>
            <a:off x="802319" y="1400145"/>
            <a:ext cx="779700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信令服务器与信令通道</a:t>
            </a:r>
            <a:endParaRPr dirty="0"/>
          </a:p>
        </p:txBody>
      </p:sp>
      <p:sp>
        <p:nvSpPr>
          <p:cNvPr id="132" name="文本"/>
          <p:cNvSpPr txBox="1"/>
          <p:nvPr/>
        </p:nvSpPr>
        <p:spPr>
          <a:xfrm>
            <a:off x="955221" y="3158238"/>
            <a:ext cx="13128171" cy="8293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5100"/>
              </a:lnSpc>
              <a:defRPr sz="31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用户发现与房间管理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zh-CN" altLang="en-US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网络信息转发与异常处理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zh-CN" altLang="en-US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​​媒体信息交换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5CB497-B052-49D8-A97B-10B382968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592" y="3801153"/>
            <a:ext cx="79438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642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什么是RTC？"/>
          <p:cNvSpPr txBox="1"/>
          <p:nvPr/>
        </p:nvSpPr>
        <p:spPr>
          <a:xfrm>
            <a:off x="802319" y="1400145"/>
            <a:ext cx="394979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媒体服务器</a:t>
            </a:r>
            <a:endParaRPr dirty="0"/>
          </a:p>
        </p:txBody>
      </p:sp>
      <p:sp>
        <p:nvSpPr>
          <p:cNvPr id="132" name="文本"/>
          <p:cNvSpPr txBox="1"/>
          <p:nvPr/>
        </p:nvSpPr>
        <p:spPr>
          <a:xfrm>
            <a:off x="955221" y="3446778"/>
            <a:ext cx="13128171" cy="7716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5100"/>
              </a:lnSpc>
              <a:defRPr sz="31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媒体数据传输方式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​防火墙和</a:t>
            </a: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NAT</a:t>
            </a:r>
          </a:p>
          <a:p>
            <a:pPr marL="68580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​​</a:t>
            </a: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STUN</a:t>
            </a: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服务器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32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TURN</a:t>
            </a:r>
            <a:r>
              <a:rPr lang="zh-CN" altLang="en-US" sz="4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服务器</a:t>
            </a: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pPr marL="68580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4000" b="1" u="none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2029FB-13BC-42D7-A8DF-C3DAD0EEC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392" y="3671205"/>
            <a:ext cx="79438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338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字节跳动ByteDance-PPT-0724-03.jpg" descr="字节跳动ByteDance-PPT-0724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" y="-1"/>
            <a:ext cx="2436234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为什么要做RTC？"/>
          <p:cNvSpPr txBox="1"/>
          <p:nvPr/>
        </p:nvSpPr>
        <p:spPr>
          <a:xfrm>
            <a:off x="803872" y="1399628"/>
            <a:ext cx="702756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>
                <a:solidFill>
                  <a:srgbClr val="5E5E5E"/>
                </a:solidFill>
              </a:defRPr>
            </a:lvl1pPr>
          </a:lstStyle>
          <a:p>
            <a:r>
              <a:rPr lang="zh-CN" altLang="en-US" dirty="0"/>
              <a:t>建立媒体连接的过程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8B5AFA-3C64-4963-86AC-EE9779F8B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82" y="2924860"/>
            <a:ext cx="10602805" cy="96787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497</Words>
  <Application>Microsoft Office PowerPoint</Application>
  <PresentationFormat>自定义</PresentationFormat>
  <Paragraphs>118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Arial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黄云</cp:lastModifiedBy>
  <cp:revision>23</cp:revision>
  <dcterms:modified xsi:type="dcterms:W3CDTF">2020-09-28T06:44:00Z</dcterms:modified>
</cp:coreProperties>
</file>