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36"/>
  </p:notesMasterIdLst>
  <p:handoutMasterIdLst>
    <p:handoutMasterId r:id="rId37"/>
  </p:handoutMasterIdLst>
  <p:sldIdLst>
    <p:sldId id="288" r:id="rId2"/>
    <p:sldId id="351" r:id="rId3"/>
    <p:sldId id="353" r:id="rId4"/>
    <p:sldId id="289" r:id="rId5"/>
    <p:sldId id="336" r:id="rId6"/>
    <p:sldId id="318" r:id="rId7"/>
    <p:sldId id="326" r:id="rId8"/>
    <p:sldId id="293" r:id="rId9"/>
    <p:sldId id="338" r:id="rId10"/>
    <p:sldId id="337" r:id="rId11"/>
    <p:sldId id="340" r:id="rId12"/>
    <p:sldId id="324" r:id="rId13"/>
    <p:sldId id="327" r:id="rId14"/>
    <p:sldId id="339" r:id="rId15"/>
    <p:sldId id="298" r:id="rId16"/>
    <p:sldId id="301" r:id="rId17"/>
    <p:sldId id="307" r:id="rId18"/>
    <p:sldId id="308" r:id="rId19"/>
    <p:sldId id="345" r:id="rId20"/>
    <p:sldId id="304" r:id="rId21"/>
    <p:sldId id="347" r:id="rId22"/>
    <p:sldId id="348" r:id="rId23"/>
    <p:sldId id="349" r:id="rId24"/>
    <p:sldId id="331" r:id="rId25"/>
    <p:sldId id="333" r:id="rId26"/>
    <p:sldId id="332" r:id="rId27"/>
    <p:sldId id="346" r:id="rId28"/>
    <p:sldId id="350" r:id="rId29"/>
    <p:sldId id="343" r:id="rId30"/>
    <p:sldId id="344" r:id="rId31"/>
    <p:sldId id="341" r:id="rId32"/>
    <p:sldId id="342" r:id="rId33"/>
    <p:sldId id="352" r:id="rId34"/>
    <p:sldId id="31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CFEC8-2D8B-44F9-921A-1E8E51C7B1C3}" v="7" dt="2023-02-20T07:53:10.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1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allu" userId="5312a2bbdfe556c6" providerId="LiveId" clId="{EB3CFEC8-2D8B-44F9-921A-1E8E51C7B1C3}"/>
    <pc:docChg chg="undo redo custSel addSld delSld modSld sldOrd">
      <pc:chgData name="venkat allu" userId="5312a2bbdfe556c6" providerId="LiveId" clId="{EB3CFEC8-2D8B-44F9-921A-1E8E51C7B1C3}" dt="2023-02-20T08:48:05.238" v="901" actId="20577"/>
      <pc:docMkLst>
        <pc:docMk/>
      </pc:docMkLst>
      <pc:sldChg chg="addSp modSp mod">
        <pc:chgData name="venkat allu" userId="5312a2bbdfe556c6" providerId="LiveId" clId="{EB3CFEC8-2D8B-44F9-921A-1E8E51C7B1C3}" dt="2023-02-20T07:41:13.063" v="516" actId="1038"/>
        <pc:sldMkLst>
          <pc:docMk/>
          <pc:sldMk cId="0" sldId="288"/>
        </pc:sldMkLst>
        <pc:spChg chg="add mod">
          <ac:chgData name="venkat allu" userId="5312a2bbdfe556c6" providerId="LiveId" clId="{EB3CFEC8-2D8B-44F9-921A-1E8E51C7B1C3}" dt="2023-02-20T07:32:27.101" v="125" actId="20577"/>
          <ac:spMkLst>
            <pc:docMk/>
            <pc:sldMk cId="0" sldId="288"/>
            <ac:spMk id="3" creationId="{07EDEAD3-1E1D-3CBA-D7DF-D4F78AAA0ECA}"/>
          </ac:spMkLst>
        </pc:spChg>
        <pc:spChg chg="add mod">
          <ac:chgData name="venkat allu" userId="5312a2bbdfe556c6" providerId="LiveId" clId="{EB3CFEC8-2D8B-44F9-921A-1E8E51C7B1C3}" dt="2023-02-20T07:40:18.253" v="495" actId="20577"/>
          <ac:spMkLst>
            <pc:docMk/>
            <pc:sldMk cId="0" sldId="288"/>
            <ac:spMk id="4" creationId="{111DFCA9-A3D0-1F9B-9A61-A98DC57C2A4F}"/>
          </ac:spMkLst>
        </pc:spChg>
        <pc:spChg chg="mod">
          <ac:chgData name="venkat allu" userId="5312a2bbdfe556c6" providerId="LiveId" clId="{EB3CFEC8-2D8B-44F9-921A-1E8E51C7B1C3}" dt="2023-02-20T07:40:04.804" v="492" actId="1076"/>
          <ac:spMkLst>
            <pc:docMk/>
            <pc:sldMk cId="0" sldId="288"/>
            <ac:spMk id="7" creationId="{00000000-0000-0000-0000-000000000000}"/>
          </ac:spMkLst>
        </pc:spChg>
        <pc:spChg chg="mod">
          <ac:chgData name="venkat allu" userId="5312a2bbdfe556c6" providerId="LiveId" clId="{EB3CFEC8-2D8B-44F9-921A-1E8E51C7B1C3}" dt="2023-02-20T07:41:07.734" v="511" actId="1036"/>
          <ac:spMkLst>
            <pc:docMk/>
            <pc:sldMk cId="0" sldId="288"/>
            <ac:spMk id="1048644" creationId="{00000000-0000-0000-0000-000000000000}"/>
          </ac:spMkLst>
        </pc:spChg>
        <pc:spChg chg="mod">
          <ac:chgData name="venkat allu" userId="5312a2bbdfe556c6" providerId="LiveId" clId="{EB3CFEC8-2D8B-44F9-921A-1E8E51C7B1C3}" dt="2023-02-20T07:40:59.679" v="506" actId="1036"/>
          <ac:spMkLst>
            <pc:docMk/>
            <pc:sldMk cId="0" sldId="288"/>
            <ac:spMk id="1048647" creationId="{00000000-0000-0000-0000-000000000000}"/>
          </ac:spMkLst>
        </pc:spChg>
        <pc:picChg chg="add mod">
          <ac:chgData name="venkat allu" userId="5312a2bbdfe556c6" providerId="LiveId" clId="{EB3CFEC8-2D8B-44F9-921A-1E8E51C7B1C3}" dt="2023-02-20T07:41:13.063" v="516" actId="1038"/>
          <ac:picMkLst>
            <pc:docMk/>
            <pc:sldMk cId="0" sldId="288"/>
            <ac:picMk id="2" creationId="{680969A6-D9BA-E8DE-4372-96ED49A7D8A9}"/>
          </ac:picMkLst>
        </pc:picChg>
      </pc:sldChg>
      <pc:sldChg chg="modSp mod ord">
        <pc:chgData name="venkat allu" userId="5312a2bbdfe556c6" providerId="LiveId" clId="{EB3CFEC8-2D8B-44F9-921A-1E8E51C7B1C3}" dt="2023-02-20T07:49:38.981" v="748" actId="255"/>
        <pc:sldMkLst>
          <pc:docMk/>
          <pc:sldMk cId="0" sldId="343"/>
        </pc:sldMkLst>
        <pc:spChg chg="mod">
          <ac:chgData name="venkat allu" userId="5312a2bbdfe556c6" providerId="LiveId" clId="{EB3CFEC8-2D8B-44F9-921A-1E8E51C7B1C3}" dt="2023-02-20T07:49:38.981" v="748" actId="255"/>
          <ac:spMkLst>
            <pc:docMk/>
            <pc:sldMk cId="0" sldId="343"/>
            <ac:spMk id="3" creationId="{00000000-0000-0000-0000-000000000000}"/>
          </ac:spMkLst>
        </pc:spChg>
      </pc:sldChg>
      <pc:sldChg chg="modSp new mod">
        <pc:chgData name="venkat allu" userId="5312a2bbdfe556c6" providerId="LiveId" clId="{EB3CFEC8-2D8B-44F9-921A-1E8E51C7B1C3}" dt="2023-02-20T08:46:25.666" v="883" actId="1076"/>
        <pc:sldMkLst>
          <pc:docMk/>
          <pc:sldMk cId="3300664455" sldId="351"/>
        </pc:sldMkLst>
        <pc:spChg chg="mod">
          <ac:chgData name="venkat allu" userId="5312a2bbdfe556c6" providerId="LiveId" clId="{EB3CFEC8-2D8B-44F9-921A-1E8E51C7B1C3}" dt="2023-02-20T07:27:31.657" v="22"/>
          <ac:spMkLst>
            <pc:docMk/>
            <pc:sldMk cId="3300664455" sldId="351"/>
            <ac:spMk id="2" creationId="{42BBA603-523A-EE5F-CD3E-F8A0B31890B5}"/>
          </ac:spMkLst>
        </pc:spChg>
        <pc:spChg chg="mod">
          <ac:chgData name="venkat allu" userId="5312a2bbdfe556c6" providerId="LiveId" clId="{EB3CFEC8-2D8B-44F9-921A-1E8E51C7B1C3}" dt="2023-02-20T08:46:25.666" v="883" actId="1076"/>
          <ac:spMkLst>
            <pc:docMk/>
            <pc:sldMk cId="3300664455" sldId="351"/>
            <ac:spMk id="3" creationId="{BC701E5B-77CA-1410-83FF-497589F605C8}"/>
          </ac:spMkLst>
        </pc:spChg>
      </pc:sldChg>
      <pc:sldChg chg="addSp delSp modSp new mod">
        <pc:chgData name="venkat allu" userId="5312a2bbdfe556c6" providerId="LiveId" clId="{EB3CFEC8-2D8B-44F9-921A-1E8E51C7B1C3}" dt="2023-02-20T07:58:16.787" v="805" actId="20577"/>
        <pc:sldMkLst>
          <pc:docMk/>
          <pc:sldMk cId="6648150" sldId="352"/>
        </pc:sldMkLst>
        <pc:spChg chg="mod">
          <ac:chgData name="venkat allu" userId="5312a2bbdfe556c6" providerId="LiveId" clId="{EB3CFEC8-2D8B-44F9-921A-1E8E51C7B1C3}" dt="2023-02-20T07:55:07.114" v="788" actId="1035"/>
          <ac:spMkLst>
            <pc:docMk/>
            <pc:sldMk cId="6648150" sldId="352"/>
            <ac:spMk id="2" creationId="{58412C78-56EE-D65A-3BCD-3A7017454AFC}"/>
          </ac:spMkLst>
        </pc:spChg>
        <pc:spChg chg="mod">
          <ac:chgData name="venkat allu" userId="5312a2bbdfe556c6" providerId="LiveId" clId="{EB3CFEC8-2D8B-44F9-921A-1E8E51C7B1C3}" dt="2023-02-20T07:58:16.787" v="805" actId="20577"/>
          <ac:spMkLst>
            <pc:docMk/>
            <pc:sldMk cId="6648150" sldId="352"/>
            <ac:spMk id="3" creationId="{ACD7862B-1498-CD31-52B6-223D3093DA7F}"/>
          </ac:spMkLst>
        </pc:spChg>
        <pc:spChg chg="add del">
          <ac:chgData name="venkat allu" userId="5312a2bbdfe556c6" providerId="LiveId" clId="{EB3CFEC8-2D8B-44F9-921A-1E8E51C7B1C3}" dt="2023-02-20T07:53:10.818" v="758"/>
          <ac:spMkLst>
            <pc:docMk/>
            <pc:sldMk cId="6648150" sldId="352"/>
            <ac:spMk id="4" creationId="{601F72FF-78BD-72B7-225D-48E3C482B39C}"/>
          </ac:spMkLst>
        </pc:spChg>
        <pc:spChg chg="add del">
          <ac:chgData name="venkat allu" userId="5312a2bbdfe556c6" providerId="LiveId" clId="{EB3CFEC8-2D8B-44F9-921A-1E8E51C7B1C3}" dt="2023-02-20T07:53:10.818" v="758"/>
          <ac:spMkLst>
            <pc:docMk/>
            <pc:sldMk cId="6648150" sldId="352"/>
            <ac:spMk id="5" creationId="{9754CEE2-39F4-3FB8-A527-7318BC9BEDC3}"/>
          </ac:spMkLst>
        </pc:spChg>
        <pc:spChg chg="add del mod">
          <ac:chgData name="venkat allu" userId="5312a2bbdfe556c6" providerId="LiveId" clId="{EB3CFEC8-2D8B-44F9-921A-1E8E51C7B1C3}" dt="2023-02-20T07:53:10.818" v="758"/>
          <ac:spMkLst>
            <pc:docMk/>
            <pc:sldMk cId="6648150" sldId="352"/>
            <ac:spMk id="6" creationId="{4AE56FF6-E572-3F6F-CE18-277156C50DEC}"/>
          </ac:spMkLst>
        </pc:spChg>
      </pc:sldChg>
      <pc:sldChg chg="modSp new del mod">
        <pc:chgData name="venkat allu" userId="5312a2bbdfe556c6" providerId="LiveId" clId="{EB3CFEC8-2D8B-44F9-921A-1E8E51C7B1C3}" dt="2023-02-20T07:29:12.069" v="37" actId="47"/>
        <pc:sldMkLst>
          <pc:docMk/>
          <pc:sldMk cId="3321836757" sldId="352"/>
        </pc:sldMkLst>
        <pc:spChg chg="mod">
          <ac:chgData name="venkat allu" userId="5312a2bbdfe556c6" providerId="LiveId" clId="{EB3CFEC8-2D8B-44F9-921A-1E8E51C7B1C3}" dt="2023-02-20T07:28:51.052" v="36"/>
          <ac:spMkLst>
            <pc:docMk/>
            <pc:sldMk cId="3321836757" sldId="352"/>
            <ac:spMk id="2" creationId="{72B030F6-1D7F-72D0-DA75-02B807EDC7DE}"/>
          </ac:spMkLst>
        </pc:spChg>
      </pc:sldChg>
      <pc:sldChg chg="modSp new mod">
        <pc:chgData name="venkat allu" userId="5312a2bbdfe556c6" providerId="LiveId" clId="{EB3CFEC8-2D8B-44F9-921A-1E8E51C7B1C3}" dt="2023-02-20T08:48:05.238" v="901" actId="20577"/>
        <pc:sldMkLst>
          <pc:docMk/>
          <pc:sldMk cId="206511762" sldId="353"/>
        </pc:sldMkLst>
        <pc:spChg chg="mod">
          <ac:chgData name="venkat allu" userId="5312a2bbdfe556c6" providerId="LiveId" clId="{EB3CFEC8-2D8B-44F9-921A-1E8E51C7B1C3}" dt="2023-02-20T08:43:36.367" v="856" actId="1076"/>
          <ac:spMkLst>
            <pc:docMk/>
            <pc:sldMk cId="206511762" sldId="353"/>
            <ac:spMk id="2" creationId="{5A03474C-4D10-C802-CDD1-F90C6C45E959}"/>
          </ac:spMkLst>
        </pc:spChg>
        <pc:spChg chg="mod">
          <ac:chgData name="venkat allu" userId="5312a2bbdfe556c6" providerId="LiveId" clId="{EB3CFEC8-2D8B-44F9-921A-1E8E51C7B1C3}" dt="2023-02-20T08:48:05.238" v="901" actId="20577"/>
          <ac:spMkLst>
            <pc:docMk/>
            <pc:sldMk cId="206511762" sldId="353"/>
            <ac:spMk id="3" creationId="{15F6CF0C-AD77-7DF0-8555-A900E04684B9}"/>
          </ac:spMkLst>
        </pc:spChg>
      </pc:sldChg>
    </pc:docChg>
  </pc:docChgLst>
  <pc:docChgLst>
    <pc:chgData name="venkat allu" userId="5312a2bbdfe556c6" providerId="LiveId" clId="{E9D01827-9F6A-4120-9245-4034526FBB7F}"/>
    <pc:docChg chg="addSld modSld">
      <pc:chgData name="venkat allu" userId="5312a2bbdfe556c6" providerId="LiveId" clId="{E9D01827-9F6A-4120-9245-4034526FBB7F}" dt="2022-11-24T06:20:32.174" v="66" actId="20577"/>
      <pc:docMkLst>
        <pc:docMk/>
      </pc:docMkLst>
      <pc:sldChg chg="modSp mod">
        <pc:chgData name="venkat allu" userId="5312a2bbdfe556c6" providerId="LiveId" clId="{E9D01827-9F6A-4120-9245-4034526FBB7F}" dt="2022-11-24T05:28:01.171" v="59"/>
        <pc:sldMkLst>
          <pc:docMk/>
          <pc:sldMk cId="0" sldId="288"/>
        </pc:sldMkLst>
        <pc:spChg chg="mod">
          <ac:chgData name="venkat allu" userId="5312a2bbdfe556c6" providerId="LiveId" clId="{E9D01827-9F6A-4120-9245-4034526FBB7F}" dt="2022-11-24T05:28:01.171" v="59"/>
          <ac:spMkLst>
            <pc:docMk/>
            <pc:sldMk cId="0" sldId="288"/>
            <ac:spMk id="7" creationId="{00000000-0000-0000-0000-000000000000}"/>
          </ac:spMkLst>
        </pc:spChg>
        <pc:spChg chg="mod">
          <ac:chgData name="venkat allu" userId="5312a2bbdfe556c6" providerId="LiveId" clId="{E9D01827-9F6A-4120-9245-4034526FBB7F}" dt="2022-11-24T04:04:56.541" v="58" actId="14100"/>
          <ac:spMkLst>
            <pc:docMk/>
            <pc:sldMk cId="0" sldId="288"/>
            <ac:spMk id="1048644" creationId="{00000000-0000-0000-0000-000000000000}"/>
          </ac:spMkLst>
        </pc:spChg>
      </pc:sldChg>
      <pc:sldChg chg="modSp new mod">
        <pc:chgData name="venkat allu" userId="5312a2bbdfe556c6" providerId="LiveId" clId="{E9D01827-9F6A-4120-9245-4034526FBB7F}" dt="2022-11-24T06:20:32.174" v="66" actId="20577"/>
        <pc:sldMkLst>
          <pc:docMk/>
          <pc:sldMk cId="2799644842" sldId="346"/>
        </pc:sldMkLst>
        <pc:spChg chg="mod">
          <ac:chgData name="venkat allu" userId="5312a2bbdfe556c6" providerId="LiveId" clId="{E9D01827-9F6A-4120-9245-4034526FBB7F}" dt="2022-11-24T06:20:32.174" v="66" actId="20577"/>
          <ac:spMkLst>
            <pc:docMk/>
            <pc:sldMk cId="2799644842" sldId="346"/>
            <ac:spMk id="2" creationId="{295B9BBC-5E2C-796C-AAA2-AF9F0AD583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067CA3-50B4-4EBF-A340-1476E751AB12}" type="datetimeFigureOut">
              <a:rPr lang="en-US" smtClean="0"/>
              <a:pPr/>
              <a:t>3/27/2024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4B6B4-310E-4149-B7AB-72FFD2860DE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32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932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F7A67-1D9B-4E3E-BF5A-AC8E4BA30D45}" type="datetimeFigureOut">
              <a:rPr lang="en-US" smtClean="0"/>
              <a:pPr/>
              <a:t>3/27/2024</a:t>
            </a:fld>
            <a:endParaRPr lang="en-US"/>
          </a:p>
        </p:txBody>
      </p:sp>
      <p:sp>
        <p:nvSpPr>
          <p:cNvPr id="104932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932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3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933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1C6DF-4FC8-4B8F-912F-246580907A3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Image Placeholder 1"/>
          <p:cNvSpPr>
            <a:spLocks noGrp="1" noRot="1" noChangeAspect="1" noTextEdit="1"/>
          </p:cNvSpPr>
          <p:nvPr>
            <p:ph type="sldImg"/>
          </p:nvPr>
        </p:nvSpPr>
        <p:spPr/>
      </p:sp>
      <p:sp>
        <p:nvSpPr>
          <p:cNvPr id="1048649" name="Notes Placeholder 2"/>
          <p:cNvSpPr>
            <a:spLocks noGrp="1"/>
          </p:cNvSpPr>
          <p:nvPr>
            <p:ph type="body" idx="1"/>
          </p:nvPr>
        </p:nvSpPr>
        <p:spPr>
          <a:noFill/>
        </p:spPr>
        <p:txBody>
          <a:bodyPr/>
          <a:lstStyle/>
          <a:p>
            <a:endParaRPr lang="en-US"/>
          </a:p>
        </p:txBody>
      </p:sp>
      <p:sp>
        <p:nvSpPr>
          <p:cNvPr id="1048650" name="Header Placeholder 3"/>
          <p:cNvSpPr>
            <a:spLocks noGrp="1"/>
          </p:cNvSpPr>
          <p:nvPr>
            <p:ph type="hdr" sz="quarter" idx="10"/>
          </p:nvPr>
        </p:nvSpPr>
        <p:spPr/>
        <p:txBody>
          <a:bodyPr/>
          <a:lstStyle/>
          <a:p>
            <a:r>
              <a:rPr lang="en-US"/>
              <a:t>Improvement of E.M Shielding Effectiveness Using CNT Polymer Alloy and Metal Composites  for Medical and industrial Applications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AAD347D-5ACD-4C99-B74B-A9C85AD731AF}" type="datetimeFigureOut">
              <a:rPr lang="en-US" smtClean="0"/>
              <a:pPr/>
              <a:t>3/27/2024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96027F-7875-4030-9381-8BD8C4F21935}"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796027F-7875-4030-9381-8BD8C4F21935}" type="datetimeFigureOut">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509A250-FF31-4206-8172-F9D3106AACB1}"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AAD347D-5ACD-4C99-B74B-A9C85AD731AF}" type="datetimeFigureOut">
              <a:rPr lang="en-US" smtClean="0"/>
              <a:pPr/>
              <a:t>3/27/2024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7F1E4F-1CFF-5643-939E-02111984F565}"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1"/>
          <p:cNvSpPr>
            <a:spLocks noGrp="1" noChangeArrowheads="1"/>
          </p:cNvSpPr>
          <p:nvPr>
            <p:ph type="ctrTitle"/>
          </p:nvPr>
        </p:nvSpPr>
        <p:spPr>
          <a:xfrm>
            <a:off x="1430338" y="3481505"/>
            <a:ext cx="7162800" cy="938095"/>
          </a:xfrm>
        </p:spPr>
        <p:txBody>
          <a:bodyPr>
            <a:noAutofit/>
          </a:bodyPr>
          <a:lstStyle/>
          <a:p>
            <a:pPr algn="just" defTabSz="520700">
              <a:lnSpc>
                <a:spcPct val="150000"/>
              </a:lnSpc>
            </a:pPr>
            <a:r>
              <a:rPr lang="en-US" sz="2000" b="1" dirty="0">
                <a:solidFill>
                  <a:srgbClr val="FF0000"/>
                </a:solidFill>
              </a:rPr>
              <a:t>          FORGERY DETECTION IN DIGITAL IMAGES</a:t>
            </a:r>
            <a:endParaRPr lang="en-US" sz="2000" dirty="0">
              <a:solidFill>
                <a:srgbClr val="FF0000"/>
              </a:solidFill>
              <a:latin typeface="Century Gothic"/>
              <a:cs typeface="Times New Roman" panose="02020603050405020304" pitchFamily="18" charset="0"/>
            </a:endParaRPr>
          </a:p>
        </p:txBody>
      </p:sp>
      <p:sp>
        <p:nvSpPr>
          <p:cNvPr id="1048645" name="Text Box 3"/>
          <p:cNvSpPr txBox="1"/>
          <p:nvPr/>
        </p:nvSpPr>
        <p:spPr bwMode="auto">
          <a:xfrm>
            <a:off x="8593138" y="6411436"/>
            <a:ext cx="129540" cy="447041"/>
          </a:xfrm>
          <a:prstGeom prst="rect">
            <a:avLst/>
          </a:prstGeom>
          <a:noFill/>
          <a:ln w="12700">
            <a:noFill/>
            <a:miter lim="400000"/>
            <a:headEnd/>
            <a:tailEnd/>
          </a:ln>
        </p:spPr>
        <p:txBody>
          <a:bodyPr wrap="none" lIns="45720" rIns="45720" anchor="ctr">
            <a:spAutoFit/>
          </a:bodyPr>
          <a:lstStyle/>
          <a:p>
            <a:pPr algn="r"/>
            <a:endParaRPr lang="en-US" sz="1200" dirty="0">
              <a:solidFill>
                <a:srgbClr val="888888"/>
              </a:solidFill>
            </a:endParaRPr>
          </a:p>
          <a:p>
            <a:pPr algn="r"/>
            <a:endParaRPr lang="en-US" sz="1200" dirty="0">
              <a:solidFill>
                <a:srgbClr val="888888"/>
              </a:solidFill>
            </a:endParaRPr>
          </a:p>
        </p:txBody>
      </p:sp>
      <p:sp>
        <p:nvSpPr>
          <p:cNvPr id="1048646" name="Text Box 3"/>
          <p:cNvSpPr txBox="1"/>
          <p:nvPr/>
        </p:nvSpPr>
        <p:spPr bwMode="auto">
          <a:xfrm>
            <a:off x="8502650" y="6403975"/>
            <a:ext cx="182563" cy="268288"/>
          </a:xfrm>
          <a:prstGeom prst="rect">
            <a:avLst/>
          </a:prstGeom>
          <a:noFill/>
          <a:ln w="12700">
            <a:noFill/>
            <a:miter lim="400000"/>
            <a:headEnd/>
            <a:tailEnd/>
          </a:ln>
        </p:spPr>
        <p:txBody>
          <a:bodyPr wrap="none" lIns="45720" rIns="45720" anchor="ctr">
            <a:spAutoFit/>
          </a:bodyPr>
          <a:lstStyle/>
          <a:p>
            <a:pPr algn="r"/>
            <a:fld id="{81C11F96-5D5C-4A96-B6C9-5B2ACA968F1D}" type="slidenum">
              <a:rPr lang="en-US" sz="1200">
                <a:solidFill>
                  <a:srgbClr val="888888"/>
                </a:solidFill>
              </a:rPr>
              <a:pPr algn="r"/>
              <a:t>1</a:t>
            </a:fld>
            <a:endParaRPr lang="en-US" sz="1200" dirty="0">
              <a:solidFill>
                <a:srgbClr val="888888"/>
              </a:solidFill>
            </a:endParaRPr>
          </a:p>
        </p:txBody>
      </p:sp>
      <p:sp>
        <p:nvSpPr>
          <p:cNvPr id="1048647" name="TextBox 10"/>
          <p:cNvSpPr txBox="1">
            <a:spLocks noChangeArrowheads="1"/>
          </p:cNvSpPr>
          <p:nvPr/>
        </p:nvSpPr>
        <p:spPr bwMode="auto">
          <a:xfrm>
            <a:off x="1105535" y="4593343"/>
            <a:ext cx="4267200" cy="1883657"/>
          </a:xfrm>
          <a:prstGeom prst="rect">
            <a:avLst/>
          </a:prstGeom>
          <a:noFill/>
          <a:ln w="9525">
            <a:noFill/>
            <a:miter lim="800000"/>
            <a:headEnd/>
            <a:tailEnd/>
          </a:ln>
        </p:spPr>
        <p:txBody>
          <a:bodyPr wrap="square" lIns="91440" tIns="45720" rIns="91440" bIns="45720" anchor="t">
            <a:spAutoFit/>
          </a:bodyPr>
          <a:lstStyle/>
          <a:p>
            <a:pPr>
              <a:lnSpc>
                <a:spcPct val="150000"/>
              </a:lnSpc>
            </a:pPr>
            <a:r>
              <a:rPr lang="en-US" sz="2000" b="1" dirty="0">
                <a:latin typeface="Times New Roman" pitchFamily="18" charset="0"/>
                <a:cs typeface="Times New Roman" pitchFamily="18" charset="0"/>
              </a:rPr>
              <a:t>Under the guidance                         </a:t>
            </a:r>
          </a:p>
          <a:p>
            <a:pPr>
              <a:lnSpc>
                <a:spcPct val="150000"/>
              </a:lnSpc>
            </a:pPr>
            <a:r>
              <a:rPr lang="en-US" sz="2000" dirty="0">
                <a:latin typeface="Times New Roman" pitchFamily="18" charset="0"/>
                <a:cs typeface="Times New Roman" pitchFamily="18" charset="0"/>
              </a:rPr>
              <a:t>Mr. </a:t>
            </a:r>
            <a:r>
              <a:rPr lang="en-US" sz="2000" dirty="0" err="1">
                <a:latin typeface="Times New Roman" pitchFamily="18" charset="0"/>
                <a:cs typeface="Times New Roman" pitchFamily="18" charset="0"/>
              </a:rPr>
              <a:t>Allu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Venkateswara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Rao</a:t>
            </a:r>
            <a:r>
              <a:rPr lang="en-US" sz="2000" dirty="0">
                <a:latin typeface="Times New Roman" pitchFamily="18" charset="0"/>
                <a:cs typeface="Times New Roman" pitchFamily="18" charset="0"/>
              </a:rPr>
              <a:t> </a:t>
            </a:r>
          </a:p>
          <a:p>
            <a:pPr>
              <a:lnSpc>
                <a:spcPct val="150000"/>
              </a:lnSpc>
            </a:pPr>
            <a:r>
              <a:rPr lang="en-US" sz="2000" dirty="0">
                <a:latin typeface="Times New Roman" pitchFamily="18" charset="0"/>
                <a:cs typeface="Times New Roman" pitchFamily="18" charset="0"/>
              </a:rPr>
              <a:t>Associate professor</a:t>
            </a:r>
          </a:p>
          <a:p>
            <a:pPr>
              <a:lnSpc>
                <a:spcPct val="15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TextBox 6"/>
          <p:cNvSpPr txBox="1"/>
          <p:nvPr/>
        </p:nvSpPr>
        <p:spPr>
          <a:xfrm>
            <a:off x="5372735" y="4714538"/>
            <a:ext cx="3429000" cy="1292662"/>
          </a:xfrm>
          <a:prstGeom prst="rect">
            <a:avLst/>
          </a:prstGeom>
          <a:noFill/>
        </p:spPr>
        <p:txBody>
          <a:bodyPr wrap="square" rtlCol="0">
            <a:spAutoFit/>
          </a:bodyPr>
          <a:lstStyle/>
          <a:p>
            <a:pPr algn="ctr"/>
            <a:r>
              <a:rPr lang="en-IN" sz="2400" b="1" dirty="0">
                <a:latin typeface="Times New Roman" pitchFamily="18" charset="0"/>
                <a:cs typeface="Times New Roman" pitchFamily="18" charset="0"/>
              </a:rPr>
              <a:t>By</a:t>
            </a:r>
            <a:endParaRPr lang="en-US" sz="2400" b="1" dirty="0">
              <a:latin typeface="Times New Roman" pitchFamily="18" charset="0"/>
              <a:cs typeface="Times New Roman"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 XXXX</a:t>
            </a:r>
          </a:p>
          <a:p>
            <a:pPr algn="ctr"/>
            <a:r>
              <a:rPr lang="en-US" b="1" dirty="0">
                <a:solidFill>
                  <a:srgbClr val="000000"/>
                </a:solidFill>
                <a:latin typeface="Times New Roman" panose="02020603050405020304" pitchFamily="18" charset="0"/>
                <a:ea typeface="Times New Roman" panose="02020603050405020304" pitchFamily="18" charset="0"/>
              </a:rPr>
              <a:t>XXXX</a:t>
            </a:r>
          </a:p>
          <a:p>
            <a:pPr algn="ctr"/>
            <a:r>
              <a:rPr lang="en-US" sz="1800" b="1" dirty="0">
                <a:solidFill>
                  <a:srgbClr val="000000"/>
                </a:solidFill>
                <a:effectLst/>
                <a:latin typeface="Times New Roman" panose="02020603050405020304" pitchFamily="18" charset="0"/>
                <a:ea typeface="Times New Roman" panose="02020603050405020304" pitchFamily="18" charset="0"/>
              </a:rPr>
              <a:t>XXXX</a:t>
            </a:r>
            <a:endParaRPr lang="en-IN" sz="18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680969A6-D9BA-E8DE-4372-96ED49A7D8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2091" y="2101528"/>
            <a:ext cx="1825309" cy="1600200"/>
          </a:xfrm>
          <a:prstGeom prst="rect">
            <a:avLst/>
          </a:prstGeom>
          <a:noFill/>
          <a:ln>
            <a:noFill/>
          </a:ln>
        </p:spPr>
      </p:pic>
      <p:sp>
        <p:nvSpPr>
          <p:cNvPr id="3" name="Rectangle 1">
            <a:extLst>
              <a:ext uri="{FF2B5EF4-FFF2-40B4-BE49-F238E27FC236}">
                <a16:creationId xmlns:a16="http://schemas.microsoft.com/office/drawing/2014/main" id="{07EDEAD3-1E1D-3CBA-D7DF-D4F78AAA0ECA}"/>
              </a:ext>
            </a:extLst>
          </p:cNvPr>
          <p:cNvSpPr txBox="1">
            <a:spLocks noChangeArrowheads="1"/>
          </p:cNvSpPr>
          <p:nvPr/>
        </p:nvSpPr>
        <p:spPr>
          <a:xfrm>
            <a:off x="1332309" y="2650090"/>
            <a:ext cx="7162800" cy="1600200"/>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just" defTabSz="520700">
              <a:lnSpc>
                <a:spcPct val="150000"/>
              </a:lnSpc>
            </a:pPr>
            <a:endParaRPr lang="en-US" sz="2400" dirty="0">
              <a:latin typeface="Century Gothic"/>
              <a:cs typeface="Times New Roman" panose="02020603050405020304" pitchFamily="18" charset="0"/>
            </a:endParaRPr>
          </a:p>
        </p:txBody>
      </p:sp>
      <p:sp>
        <p:nvSpPr>
          <p:cNvPr id="4" name="Rectangle 1">
            <a:extLst>
              <a:ext uri="{FF2B5EF4-FFF2-40B4-BE49-F238E27FC236}">
                <a16:creationId xmlns:a16="http://schemas.microsoft.com/office/drawing/2014/main" id="{111DFCA9-A3D0-1F9B-9A61-A98DC57C2A4F}"/>
              </a:ext>
            </a:extLst>
          </p:cNvPr>
          <p:cNvSpPr txBox="1">
            <a:spLocks noChangeArrowheads="1"/>
          </p:cNvSpPr>
          <p:nvPr/>
        </p:nvSpPr>
        <p:spPr>
          <a:xfrm>
            <a:off x="1332308" y="179985"/>
            <a:ext cx="7469427" cy="1644250"/>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defTabSz="520700">
              <a:lnSpc>
                <a:spcPct val="150000"/>
              </a:lnSpc>
            </a:pPr>
            <a:r>
              <a:rPr lang="en-US" sz="1800" b="1" dirty="0">
                <a:latin typeface="Century Gothic"/>
                <a:cs typeface="Times New Roman" panose="02020603050405020304" pitchFamily="18" charset="0"/>
              </a:rPr>
              <a:t>MIRACLE EDUCATIONAL SOCIETY GROUP OF INSTITUTIONS</a:t>
            </a:r>
          </a:p>
          <a:p>
            <a:pPr algn="ctr" defTabSz="520700">
              <a:lnSpc>
                <a:spcPct val="150000"/>
              </a:lnSpc>
            </a:pPr>
            <a:r>
              <a:rPr lang="en-US" sz="1800" b="1" dirty="0">
                <a:latin typeface="Century Gothic"/>
                <a:cs typeface="Times New Roman" panose="02020603050405020304" pitchFamily="18" charset="0"/>
              </a:rPr>
              <a:t>(Affiliated to </a:t>
            </a:r>
            <a:r>
              <a:rPr lang="en-US" sz="1800" b="1" dirty="0" err="1">
                <a:latin typeface="Century Gothic"/>
                <a:cs typeface="Times New Roman" panose="02020603050405020304" pitchFamily="18" charset="0"/>
              </a:rPr>
              <a:t>Jawararlal</a:t>
            </a:r>
            <a:r>
              <a:rPr lang="en-US" sz="1800" b="1" dirty="0">
                <a:latin typeface="Century Gothic"/>
                <a:cs typeface="Times New Roman" panose="02020603050405020304" pitchFamily="18" charset="0"/>
              </a:rPr>
              <a:t> Nehru </a:t>
            </a:r>
            <a:r>
              <a:rPr lang="en-US" sz="1800" b="1" dirty="0" err="1">
                <a:latin typeface="Century Gothic"/>
                <a:cs typeface="Times New Roman" panose="02020603050405020304" pitchFamily="18" charset="0"/>
              </a:rPr>
              <a:t>Technologyy</a:t>
            </a:r>
            <a:r>
              <a:rPr lang="en-US" sz="1800" b="1" dirty="0">
                <a:latin typeface="Century Gothic"/>
                <a:cs typeface="Times New Roman" panose="02020603050405020304" pitchFamily="18" charset="0"/>
              </a:rPr>
              <a:t> University, </a:t>
            </a:r>
            <a:r>
              <a:rPr lang="en-US" sz="1800" b="1" dirty="0" err="1">
                <a:latin typeface="Century Gothic"/>
                <a:cs typeface="Times New Roman" panose="02020603050405020304" pitchFamily="18" charset="0"/>
              </a:rPr>
              <a:t>Gurajada</a:t>
            </a:r>
            <a:r>
              <a:rPr lang="en-US" sz="1800" b="1" dirty="0">
                <a:latin typeface="Century Gothic"/>
                <a:cs typeface="Times New Roman" panose="02020603050405020304" pitchFamily="18" charset="0"/>
              </a:rPr>
              <a:t> </a:t>
            </a:r>
            <a:r>
              <a:rPr lang="en-US" sz="1800" b="1" dirty="0" err="1">
                <a:latin typeface="Century Gothic"/>
                <a:cs typeface="Times New Roman" panose="02020603050405020304" pitchFamily="18" charset="0"/>
              </a:rPr>
              <a:t>vizianagaram</a:t>
            </a:r>
            <a:r>
              <a:rPr lang="en-US" sz="1800" b="1" dirty="0">
                <a:latin typeface="Century Gothic"/>
                <a:cs typeface="Times New Roman" panose="02020603050405020304" pitchFamily="18" charset="0"/>
              </a:rPr>
              <a:t>), Miracle city, </a:t>
            </a:r>
            <a:r>
              <a:rPr lang="en-US" sz="1800" b="1" dirty="0" err="1">
                <a:latin typeface="Century Gothic"/>
                <a:cs typeface="Times New Roman" panose="02020603050405020304" pitchFamily="18" charset="0"/>
              </a:rPr>
              <a:t>Bhogapuram</a:t>
            </a:r>
            <a:r>
              <a:rPr lang="en-US" sz="1800" b="1" dirty="0">
                <a:latin typeface="Century Gothic"/>
                <a:cs typeface="Times New Roman" panose="02020603050405020304" pitchFamily="18" charset="0"/>
              </a:rPr>
              <a:t>(M), Vizianagaram</a:t>
            </a:r>
          </a:p>
          <a:p>
            <a:pPr algn="ctr" defTabSz="520700">
              <a:lnSpc>
                <a:spcPct val="150000"/>
              </a:lnSpc>
            </a:pPr>
            <a:r>
              <a:rPr lang="en-US" sz="1800" dirty="0">
                <a:latin typeface="Century Gothic"/>
                <a:cs typeface="Times New Roman" panose="02020603050405020304" pitchFamily="18" charset="0"/>
              </a:rPr>
              <a:t>Department of Electronics &amp; Communication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a:xfrm>
            <a:off x="6011983" y="1645920"/>
            <a:ext cx="2642159" cy="4470821"/>
          </a:xfrm>
        </p:spPr>
        <p:txBody>
          <a:bodyPr>
            <a:normAutofit/>
          </a:bodyPr>
          <a:lstStyle/>
          <a:p>
            <a:r>
              <a:rPr lang="en-US" b="1">
                <a:solidFill>
                  <a:srgbClr val="FFFFFF"/>
                </a:solidFill>
                <a:effectLst/>
                <a:latin typeface="Times New Roman" pitchFamily="18" charset="0"/>
                <a:cs typeface="Times New Roman" pitchFamily="18" charset="0"/>
              </a:rPr>
              <a:t>Passive Forgery Detection</a:t>
            </a:r>
          </a:p>
        </p:txBody>
      </p:sp>
      <p:sp>
        <p:nvSpPr>
          <p:cNvPr id="1048702" name="Content Placeholder 2"/>
          <p:cNvSpPr>
            <a:spLocks noGrp="1"/>
          </p:cNvSpPr>
          <p:nvPr>
            <p:ph idx="1"/>
          </p:nvPr>
        </p:nvSpPr>
        <p:spPr>
          <a:xfrm>
            <a:off x="914400" y="1109033"/>
            <a:ext cx="8001000" cy="4605967"/>
          </a:xfrm>
        </p:spPr>
        <p:txBody>
          <a:bodyPr vert="horz" lIns="91440" tIns="45720" rIns="91440" bIns="45720" rtlCol="0" anchor="t">
            <a:noAutofit/>
          </a:bodyPr>
          <a:lstStyle/>
          <a:p>
            <a:pPr marL="457200" indent="-457200">
              <a:lnSpc>
                <a:spcPct val="90000"/>
              </a:lnSpc>
              <a:buClr>
                <a:schemeClr val="tx1"/>
              </a:buClr>
              <a:buSzPct val="90000"/>
              <a:buFont typeface="Wingdings" pitchFamily="2" charset="2"/>
              <a:buChar char="Ø"/>
            </a:pPr>
            <a:r>
              <a:rPr lang="en-US" sz="2400" dirty="0">
                <a:latin typeface="Times New Roman" pitchFamily="18" charset="0"/>
                <a:cs typeface="Times New Roman" pitchFamily="18" charset="0"/>
              </a:rPr>
              <a:t>In contrast to active approach, passive approach is blind and do not require pre-embedded information about input image.  Therefore, it does not require watermarking or signatures.</a:t>
            </a:r>
          </a:p>
          <a:p>
            <a:pPr marL="342900" indent="-342900">
              <a:lnSpc>
                <a:spcPct val="90000"/>
              </a:lnSpc>
              <a:buClr>
                <a:schemeClr val="tx1"/>
              </a:buClr>
              <a:buSzPct val="90000"/>
              <a:buFont typeface="Wingdings" pitchFamily="2" charset="2"/>
              <a:buChar char="Ø"/>
            </a:pPr>
            <a:endParaRPr lang="en-US" sz="2400" dirty="0">
              <a:latin typeface="Times New Roman" pitchFamily="18" charset="0"/>
              <a:cs typeface="Times New Roman" pitchFamily="18" charset="0"/>
            </a:endParaRPr>
          </a:p>
          <a:p>
            <a:pPr marL="457200" indent="-457200">
              <a:lnSpc>
                <a:spcPct val="90000"/>
              </a:lnSpc>
              <a:buClr>
                <a:schemeClr val="tx1"/>
              </a:buClr>
              <a:buSzPct val="90000"/>
              <a:buFont typeface="Wingdings" pitchFamily="2" charset="2"/>
              <a:buChar char="Ø"/>
            </a:pPr>
            <a:r>
              <a:rPr lang="en-US" sz="2400" dirty="0">
                <a:latin typeface="Times New Roman" pitchFamily="18" charset="0"/>
                <a:cs typeface="Times New Roman" pitchFamily="18" charset="0"/>
              </a:rPr>
              <a:t>The passive approach checks the authenticity of images from an unknown and uncorrelated image.</a:t>
            </a:r>
          </a:p>
          <a:p>
            <a:pPr marL="457200" indent="-457200">
              <a:lnSpc>
                <a:spcPct val="90000"/>
              </a:lnSpc>
              <a:buClr>
                <a:schemeClr val="tx1"/>
              </a:buClr>
              <a:buSzPct val="90000"/>
              <a:buFont typeface="Wingdings" pitchFamily="2" charset="2"/>
              <a:buChar char="Ø"/>
            </a:pPr>
            <a:endParaRPr lang="en-US" sz="2400" dirty="0">
              <a:latin typeface="Times New Roman" pitchFamily="18" charset="0"/>
              <a:cs typeface="Times New Roman" pitchFamily="18" charset="0"/>
            </a:endParaRPr>
          </a:p>
          <a:p>
            <a:pPr marL="457200" indent="-457200">
              <a:lnSpc>
                <a:spcPct val="90000"/>
              </a:lnSpc>
              <a:buClr>
                <a:schemeClr val="tx1"/>
              </a:buClr>
              <a:buSzPct val="90000"/>
              <a:buFont typeface="Wingdings" pitchFamily="2" charset="2"/>
              <a:buChar char="Ø"/>
            </a:pPr>
            <a:r>
              <a:rPr lang="en-US" sz="2400" dirty="0">
                <a:latin typeface="Times New Roman" pitchFamily="18" charset="0"/>
                <a:cs typeface="Times New Roman" pitchFamily="18" charset="0"/>
              </a:rPr>
              <a:t>Passive approach is categorized into three groups:</a:t>
            </a:r>
          </a:p>
          <a:p>
            <a:pPr marL="1314450" lvl="2" indent="-514350">
              <a:lnSpc>
                <a:spcPct val="90000"/>
              </a:lnSpc>
              <a:buClr>
                <a:schemeClr val="tx1"/>
              </a:buClr>
              <a:buSzPct val="90000"/>
              <a:buFont typeface="Wingdings" pitchFamily="2" charset="2"/>
              <a:buChar char="Ø"/>
            </a:pPr>
            <a:r>
              <a:rPr lang="en-US" dirty="0">
                <a:latin typeface="Times New Roman" pitchFamily="18" charset="0"/>
                <a:cs typeface="Times New Roman" pitchFamily="18" charset="0"/>
              </a:rPr>
              <a:t> Copy-move forgery. </a:t>
            </a:r>
          </a:p>
          <a:p>
            <a:pPr marL="1371600" lvl="2" indent="-571500">
              <a:lnSpc>
                <a:spcPct val="90000"/>
              </a:lnSpc>
              <a:buClr>
                <a:schemeClr val="tx1"/>
              </a:buClr>
              <a:buSzPct val="90000"/>
              <a:buFont typeface="Wingdings" pitchFamily="2" charset="2"/>
              <a:buChar char="Ø"/>
            </a:pPr>
            <a:r>
              <a:rPr lang="en-US" dirty="0">
                <a:latin typeface="Times New Roman" pitchFamily="18" charset="0"/>
                <a:cs typeface="Times New Roman" pitchFamily="18" charset="0"/>
              </a:rPr>
              <a:t>Image splicing.</a:t>
            </a:r>
          </a:p>
          <a:p>
            <a:pPr marL="1371600" lvl="2" indent="-571500">
              <a:lnSpc>
                <a:spcPct val="90000"/>
              </a:lnSpc>
              <a:buClr>
                <a:schemeClr val="tx1"/>
              </a:buClr>
              <a:buSzPct val="90000"/>
              <a:buFont typeface="Wingdings" pitchFamily="2" charset="2"/>
              <a:buChar char="Ø"/>
            </a:pPr>
            <a:r>
              <a:rPr lang="en-US" dirty="0">
                <a:latin typeface="Times New Roman" pitchFamily="18" charset="0"/>
                <a:cs typeface="Times New Roman" pitchFamily="18" charset="0"/>
              </a:rPr>
              <a:t>Image retouching. </a:t>
            </a:r>
            <a:endParaRPr lang="en-US" sz="1600" dirty="0">
              <a:latin typeface="Times New Roman" pitchFamily="18" charset="0"/>
              <a:cs typeface="Times New Roman" pitchFamily="18" charset="0"/>
            </a:endParaRPr>
          </a:p>
        </p:txBody>
      </p:sp>
      <p:sp>
        <p:nvSpPr>
          <p:cNvPr id="9" name="TextBox 8"/>
          <p:cNvSpPr txBox="1"/>
          <p:nvPr/>
        </p:nvSpPr>
        <p:spPr>
          <a:xfrm>
            <a:off x="914400" y="-112931"/>
            <a:ext cx="6096000" cy="646331"/>
          </a:xfrm>
          <a:prstGeom prst="rect">
            <a:avLst/>
          </a:prstGeom>
          <a:noFill/>
        </p:spPr>
        <p:txBody>
          <a:bodyPr wrap="square" rtlCol="0">
            <a:spAutoFit/>
          </a:bodyPr>
          <a:lstStyle/>
          <a:p>
            <a:r>
              <a:rPr lang="en-IN" sz="3600" b="1" dirty="0">
                <a:latin typeface="+mj-lt"/>
              </a:rPr>
              <a:t>Passive forgery Detection </a:t>
            </a:r>
            <a:endParaRPr lang="en-US" sz="3600" b="1" dirty="0">
              <a:latin typeface="+mj-lt"/>
            </a:endParaRPr>
          </a:p>
        </p:txBody>
      </p:sp>
      <p:sp>
        <p:nvSpPr>
          <p:cNvPr id="10" name="Rectangle 9">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04" name="Title 1"/>
          <p:cNvSpPr>
            <a:spLocks noGrp="1"/>
          </p:cNvSpPr>
          <p:nvPr>
            <p:ph type="title"/>
          </p:nvPr>
        </p:nvSpPr>
        <p:spPr>
          <a:xfrm>
            <a:off x="914400" y="-76200"/>
            <a:ext cx="4572000" cy="838200"/>
          </a:xfrm>
        </p:spPr>
        <p:txBody>
          <a:bodyPr vert="horz" lIns="91440" tIns="45720" rIns="91440" bIns="45720" rtlCol="0" anchor="t">
            <a:normAutofit/>
          </a:bodyPr>
          <a:lstStyle/>
          <a:p>
            <a:pPr defTabSz="457200"/>
            <a:r>
              <a:rPr lang="en-US" sz="3600" b="1" i="0" kern="1200" dirty="0">
                <a:solidFill>
                  <a:schemeClr val="tx1"/>
                </a:solidFill>
                <a:effectLst/>
                <a:latin typeface="+mj-lt"/>
                <a:ea typeface="+mj-ea"/>
                <a:cs typeface="+mj-cs"/>
              </a:rPr>
              <a:t>Image</a:t>
            </a:r>
            <a:r>
              <a:rPr lang="en-US" sz="3600" b="1" i="0" kern="1200" dirty="0">
                <a:solidFill>
                  <a:schemeClr val="tx1"/>
                </a:solidFill>
                <a:latin typeface="+mj-lt"/>
                <a:ea typeface="+mj-ea"/>
                <a:cs typeface="+mj-cs"/>
              </a:rPr>
              <a:t> </a:t>
            </a:r>
            <a:r>
              <a:rPr lang="en-US" sz="3600" b="1" i="0" kern="1200" dirty="0">
                <a:solidFill>
                  <a:schemeClr val="tx1"/>
                </a:solidFill>
                <a:effectLst/>
                <a:latin typeface="+mj-lt"/>
                <a:ea typeface="+mj-ea"/>
                <a:cs typeface="+mj-cs"/>
              </a:rPr>
              <a:t>splicing</a:t>
            </a:r>
          </a:p>
        </p:txBody>
      </p:sp>
      <p:sp>
        <p:nvSpPr>
          <p:cNvPr id="1048705" name="TextBox 1048741"/>
          <p:cNvSpPr txBox="1"/>
          <p:nvPr/>
        </p:nvSpPr>
        <p:spPr>
          <a:xfrm>
            <a:off x="914400" y="1015579"/>
            <a:ext cx="8229600" cy="4470821"/>
          </a:xfrm>
          <a:prstGeom prst="rect">
            <a:avLst/>
          </a:prstGeom>
        </p:spPr>
        <p:txBody>
          <a:bodyPr vert="horz" lIns="91440" tIns="45720" rIns="91440" bIns="45720" rtlCol="0" anchor="t">
            <a:noAutofit/>
          </a:bodyPr>
          <a:lstStyle/>
          <a:p>
            <a:pPr defTabSz="457200">
              <a:buClr>
                <a:schemeClr val="tx1"/>
              </a:buClr>
              <a:buSzPct val="90000"/>
              <a:buFont typeface="Wingdings" pitchFamily="2" charset="2"/>
              <a:buChar char="Ø"/>
            </a:pPr>
            <a:r>
              <a:rPr lang="en-US" sz="2400" dirty="0">
                <a:latin typeface="Times New Roman" pitchFamily="18" charset="0"/>
                <a:ea typeface="+mj-ea"/>
                <a:cs typeface="Times New Roman" pitchFamily="18" charset="0"/>
              </a:rPr>
              <a:t> Image splicing is executed by hiding a region in an  image by   </a:t>
            </a:r>
          </a:p>
          <a:p>
            <a:pPr defTabSz="457200">
              <a:buClr>
                <a:schemeClr val="tx1"/>
              </a:buClr>
              <a:buSzPct val="90000"/>
            </a:pPr>
            <a:r>
              <a:rPr lang="en-US" sz="2400" dirty="0">
                <a:latin typeface="Times New Roman" pitchFamily="18" charset="0"/>
                <a:ea typeface="+mj-ea"/>
                <a:cs typeface="Times New Roman" pitchFamily="18" charset="0"/>
              </a:rPr>
              <a:t>    pasting another region over it.</a:t>
            </a:r>
          </a:p>
          <a:p>
            <a:pPr defTabSz="457200">
              <a:lnSpc>
                <a:spcPct val="90000"/>
              </a:lnSpc>
              <a:buClr>
                <a:schemeClr val="tx1"/>
              </a:buClr>
              <a:buSzPct val="90000"/>
              <a:buFont typeface="Wingdings" pitchFamily="2" charset="2"/>
              <a:buChar char="Ø"/>
            </a:pPr>
            <a:endParaRPr lang="en-US" sz="2400" dirty="0">
              <a:latin typeface="Times New Roman" pitchFamily="18" charset="0"/>
              <a:ea typeface="+mj-ea"/>
              <a:cs typeface="Times New Roman" pitchFamily="18" charset="0"/>
            </a:endParaRPr>
          </a:p>
          <a:p>
            <a:pPr defTabSz="457200">
              <a:lnSpc>
                <a:spcPct val="90000"/>
              </a:lnSpc>
              <a:buClr>
                <a:schemeClr val="tx1"/>
              </a:buClr>
              <a:buSzPct val="90000"/>
              <a:buFont typeface="Wingdings" pitchFamily="2" charset="2"/>
              <a:buChar char="Ø"/>
            </a:pPr>
            <a:r>
              <a:rPr lang="en-US" sz="2400" dirty="0">
                <a:latin typeface="Times New Roman" pitchFamily="18" charset="0"/>
                <a:ea typeface="+mj-ea"/>
                <a:cs typeface="Times New Roman" pitchFamily="18" charset="0"/>
              </a:rPr>
              <a:t> To make the forgery undetectable some form of image   </a:t>
            </a:r>
          </a:p>
          <a:p>
            <a:pPr defTabSz="457200">
              <a:lnSpc>
                <a:spcPct val="90000"/>
              </a:lnSpc>
              <a:buClr>
                <a:schemeClr val="tx1"/>
              </a:buClr>
              <a:buSzPct val="90000"/>
            </a:pPr>
            <a:r>
              <a:rPr lang="en-US" sz="2400" dirty="0">
                <a:latin typeface="Times New Roman" pitchFamily="18" charset="0"/>
                <a:ea typeface="+mj-ea"/>
                <a:cs typeface="Times New Roman" pitchFamily="18" charset="0"/>
              </a:rPr>
              <a:t>    manipulations like scaling, contrast enhancement, </a:t>
            </a:r>
          </a:p>
          <a:p>
            <a:pPr defTabSz="457200">
              <a:lnSpc>
                <a:spcPct val="90000"/>
              </a:lnSpc>
              <a:buClr>
                <a:schemeClr val="tx1"/>
              </a:buClr>
              <a:buSzPct val="90000"/>
            </a:pPr>
            <a:r>
              <a:rPr lang="en-US" sz="2400" dirty="0">
                <a:latin typeface="Times New Roman" pitchFamily="18" charset="0"/>
                <a:ea typeface="+mj-ea"/>
                <a:cs typeface="Times New Roman" pitchFamily="18" charset="0"/>
              </a:rPr>
              <a:t>    blurring, noise addition, rotation, compression, </a:t>
            </a:r>
          </a:p>
          <a:p>
            <a:pPr defTabSz="457200">
              <a:lnSpc>
                <a:spcPct val="90000"/>
              </a:lnSpc>
              <a:buClr>
                <a:schemeClr val="tx1"/>
              </a:buClr>
              <a:buSzPct val="90000"/>
            </a:pPr>
            <a:r>
              <a:rPr lang="en-US" sz="2400" dirty="0">
                <a:latin typeface="Times New Roman" pitchFamily="18" charset="0"/>
                <a:ea typeface="+mj-ea"/>
                <a:cs typeface="Times New Roman" pitchFamily="18" charset="0"/>
              </a:rPr>
              <a:t>    reflection etc. might have been applied on the copied region.</a:t>
            </a:r>
          </a:p>
          <a:p>
            <a:pPr defTabSz="457200">
              <a:lnSpc>
                <a:spcPct val="90000"/>
              </a:lnSpc>
              <a:buClr>
                <a:schemeClr val="tx1"/>
              </a:buClr>
              <a:buSzPct val="90000"/>
            </a:pPr>
            <a:endParaRPr lang="en-US" sz="2400" dirty="0">
              <a:latin typeface="Times New Roman" pitchFamily="18" charset="0"/>
              <a:ea typeface="+mj-ea"/>
              <a:cs typeface="Times New Roman" pitchFamily="18" charset="0"/>
            </a:endParaRPr>
          </a:p>
          <a:p>
            <a:pPr defTabSz="457200">
              <a:lnSpc>
                <a:spcPct val="90000"/>
              </a:lnSpc>
              <a:buClr>
                <a:schemeClr val="tx1"/>
              </a:buClr>
              <a:buSzPct val="90000"/>
              <a:buFont typeface="Wingdings" pitchFamily="2" charset="2"/>
              <a:buChar char="Ø"/>
            </a:pPr>
            <a:r>
              <a:rPr lang="en-US" sz="2400" dirty="0">
                <a:latin typeface="Times New Roman" pitchFamily="18" charset="0"/>
                <a:ea typeface="+mj-ea"/>
                <a:cs typeface="Times New Roman" pitchFamily="18" charset="0"/>
              </a:rPr>
              <a:t>This is the hurdle in most of the detection techniques. So it is   </a:t>
            </a:r>
          </a:p>
          <a:p>
            <a:pPr defTabSz="457200">
              <a:lnSpc>
                <a:spcPct val="90000"/>
              </a:lnSpc>
              <a:buClr>
                <a:schemeClr val="tx1"/>
              </a:buClr>
              <a:buSzPct val="90000"/>
            </a:pPr>
            <a:r>
              <a:rPr lang="en-US" sz="2400" dirty="0">
                <a:latin typeface="Times New Roman" pitchFamily="18" charset="0"/>
                <a:ea typeface="+mj-ea"/>
                <a:cs typeface="Times New Roman" pitchFamily="18" charset="0"/>
              </a:rPr>
              <a:t>   crucial in the development a image splice detection technique to </a:t>
            </a:r>
          </a:p>
          <a:p>
            <a:pPr defTabSz="457200">
              <a:lnSpc>
                <a:spcPct val="90000"/>
              </a:lnSpc>
              <a:buClr>
                <a:schemeClr val="tx1"/>
              </a:buClr>
              <a:buSzPct val="90000"/>
            </a:pPr>
            <a:r>
              <a:rPr lang="en-US" sz="2400" dirty="0">
                <a:latin typeface="Times New Roman" pitchFamily="18" charset="0"/>
                <a:ea typeface="+mj-ea"/>
                <a:cs typeface="Times New Roman" pitchFamily="18" charset="0"/>
              </a:rPr>
              <a:t>   select an image feature to be extracted from the image that is </a:t>
            </a:r>
          </a:p>
          <a:p>
            <a:pPr defTabSz="457200">
              <a:lnSpc>
                <a:spcPct val="90000"/>
              </a:lnSpc>
              <a:buClr>
                <a:schemeClr val="tx1"/>
              </a:buClr>
              <a:buSzPct val="90000"/>
            </a:pPr>
            <a:r>
              <a:rPr lang="en-US" sz="2400" dirty="0">
                <a:latin typeface="Times New Roman" pitchFamily="18" charset="0"/>
                <a:ea typeface="+mj-ea"/>
                <a:cs typeface="Times New Roman" pitchFamily="18" charset="0"/>
              </a:rPr>
              <a:t>   invariant to any form of manipulations</a:t>
            </a:r>
            <a:endParaRPr lang="en-US" dirty="0">
              <a:latin typeface="Times New Roman" pitchFamily="18" charset="0"/>
              <a:ea typeface="+mj-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5" name="Picture 7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pic>
        <p:nvPicPr>
          <p:cNvPr id="26637" name="Picture 8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26638" name="Picture 8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26639" name="Rectangle 8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641" name="Rectangle 90">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626" name="AutoShape 2" descr="blob:https://web.whatsapp.com/be7243f9-81a0-4090-bc1a-d9c9bb97e6b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blob:https://web.whatsapp.com/be7243f9-81a0-4090-bc1a-d9c9bb97e6b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0" name="AutoShape 6" descr="blob:https://web.whatsapp.com/be7243f9-81a0-4090-bc1a-d9c9bb97e6b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2" name="AutoShape 8" descr="blob:https://web.whatsapp.com/be7243f9-81a0-4090-bc1a-d9c9bb97e6b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2" name="AutoShape 2" descr="blob:https://web.whatsapp.com/8eaed866-3022-498a-b4eb-cf5cf1e070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blob:https://web.whatsapp.com/8eaed866-3022-498a-b4eb-cf5cf1e070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 name="Picture 16" descr="WhatsApp Image 2020-12-17 at 7.55.39 PM.jpeg"/>
          <p:cNvPicPr>
            <a:picLocks noChangeAspect="1"/>
          </p:cNvPicPr>
          <p:nvPr/>
        </p:nvPicPr>
        <p:blipFill>
          <a:blip r:embed="rId5"/>
          <a:stretch>
            <a:fillRect/>
          </a:stretch>
        </p:blipFill>
        <p:spPr>
          <a:xfrm>
            <a:off x="1371600" y="1905000"/>
            <a:ext cx="6434365" cy="3124200"/>
          </a:xfrm>
          <a:prstGeom prst="rect">
            <a:avLst/>
          </a:prstGeom>
        </p:spPr>
      </p:pic>
      <p:sp>
        <p:nvSpPr>
          <p:cNvPr id="18" name="TextBox 17"/>
          <p:cNvSpPr txBox="1"/>
          <p:nvPr/>
        </p:nvSpPr>
        <p:spPr>
          <a:xfrm>
            <a:off x="914400" y="-112931"/>
            <a:ext cx="5715000" cy="646331"/>
          </a:xfrm>
          <a:prstGeom prst="rect">
            <a:avLst/>
          </a:prstGeom>
          <a:noFill/>
        </p:spPr>
        <p:txBody>
          <a:bodyPr wrap="square" rtlCol="0">
            <a:spAutoFit/>
          </a:bodyPr>
          <a:lstStyle/>
          <a:p>
            <a:r>
              <a:rPr lang="en-IN" sz="3600" b="1" dirty="0">
                <a:latin typeface="+mj-lt"/>
              </a:rPr>
              <a:t>Example of Splicing </a:t>
            </a:r>
            <a:endParaRPr lang="en-US" sz="3600" b="1"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B55D-4A73-4F3B-88F0-EC9300A56F62}"/>
              </a:ext>
            </a:extLst>
          </p:cNvPr>
          <p:cNvSpPr>
            <a:spLocks noGrp="1"/>
          </p:cNvSpPr>
          <p:nvPr>
            <p:ph type="title"/>
          </p:nvPr>
        </p:nvSpPr>
        <p:spPr>
          <a:xfrm>
            <a:off x="941910" y="-80682"/>
            <a:ext cx="8202090" cy="1757082"/>
          </a:xfrm>
        </p:spPr>
        <p:txBody>
          <a:bodyPr>
            <a:normAutofit/>
          </a:bodyPr>
          <a:lstStyle/>
          <a:p>
            <a:pPr>
              <a:spcBef>
                <a:spcPts val="0"/>
              </a:spcBef>
            </a:pPr>
            <a:r>
              <a:rPr lang="en-US" sz="3600" b="1" dirty="0">
                <a:effectLst/>
                <a:ea typeface="+mj-lt"/>
                <a:cs typeface="+mj-lt"/>
              </a:rPr>
              <a:t>A Framework for splicing detection based on image manipulation </a:t>
            </a:r>
          </a:p>
          <a:p>
            <a:endParaRPr lang="en-US" sz="3600" b="1" dirty="0">
              <a:effectLst/>
            </a:endParaRPr>
          </a:p>
        </p:txBody>
      </p:sp>
      <p:pic>
        <p:nvPicPr>
          <p:cNvPr id="5" name="Picture 4" descr="Diagram&#10;&#10;Description automatically generated">
            <a:extLst>
              <a:ext uri="{FF2B5EF4-FFF2-40B4-BE49-F238E27FC236}">
                <a16:creationId xmlns:a16="http://schemas.microsoft.com/office/drawing/2014/main" id="{762B7B5C-AB3A-4B87-BB52-A322DD4D69CF}"/>
              </a:ext>
            </a:extLst>
          </p:cNvPr>
          <p:cNvPicPr/>
          <p:nvPr/>
        </p:nvPicPr>
        <p:blipFill>
          <a:blip r:embed="rId2"/>
          <a:srcRect/>
          <a:stretch>
            <a:fillRect/>
          </a:stretch>
        </p:blipFill>
        <p:spPr bwMode="auto">
          <a:xfrm>
            <a:off x="1066800" y="2514600"/>
            <a:ext cx="7578306" cy="2667000"/>
          </a:xfrm>
          <a:prstGeom prst="rect">
            <a:avLst/>
          </a:prstGeom>
          <a:noFill/>
        </p:spPr>
      </p:pic>
    </p:spTree>
    <p:extLst>
      <p:ext uri="{BB962C8B-B14F-4D97-AF65-F5344CB8AC3E}">
        <p14:creationId xmlns:p14="http://schemas.microsoft.com/office/powerpoint/2010/main" val="314203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Rectangle 10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5" name="Title 1"/>
          <p:cNvSpPr>
            <a:spLocks noGrp="1"/>
          </p:cNvSpPr>
          <p:nvPr>
            <p:ph type="title"/>
          </p:nvPr>
        </p:nvSpPr>
        <p:spPr>
          <a:xfrm>
            <a:off x="914400" y="-304800"/>
            <a:ext cx="5334000" cy="1021080"/>
          </a:xfrm>
        </p:spPr>
        <p:txBody>
          <a:bodyPr>
            <a:normAutofit/>
          </a:bodyPr>
          <a:lstStyle/>
          <a:p>
            <a:r>
              <a:rPr lang="en-US" sz="3600" b="1" dirty="0">
                <a:solidFill>
                  <a:schemeClr val="tx1"/>
                </a:solidFill>
                <a:effectLst/>
                <a:cs typeface="Times New Roman" panose="02020603050405020304" pitchFamily="18" charset="0"/>
              </a:rPr>
              <a:t>Pre-Processing</a:t>
            </a:r>
            <a:endParaRPr lang="en-US" b="1" dirty="0">
              <a:solidFill>
                <a:schemeClr val="tx1"/>
              </a:solidFill>
              <a:effectLst/>
              <a:cs typeface="Times New Roman" panose="02020603050405020304" pitchFamily="18" charset="0"/>
            </a:endParaRPr>
          </a:p>
        </p:txBody>
      </p:sp>
      <p:sp>
        <p:nvSpPr>
          <p:cNvPr id="1048736" name="Content Placeholder 2"/>
          <p:cNvSpPr>
            <a:spLocks noGrp="1"/>
          </p:cNvSpPr>
          <p:nvPr>
            <p:ph idx="1"/>
          </p:nvPr>
        </p:nvSpPr>
        <p:spPr>
          <a:xfrm>
            <a:off x="914400" y="1066800"/>
            <a:ext cx="8198935" cy="5105400"/>
          </a:xfrm>
        </p:spPr>
        <p:txBody>
          <a:bodyPr vert="horz" lIns="91440" tIns="45720" rIns="91440" bIns="45720" rtlCol="0" anchor="t">
            <a:noAutofit/>
          </a:bodyPr>
          <a:lstStyle/>
          <a:p>
            <a:pPr marL="347472" indent="-347472">
              <a:spcBef>
                <a:spcPts val="0"/>
              </a:spcBef>
              <a:buClrTx/>
              <a:buSzPct val="90000"/>
              <a:buFont typeface="Wingdings" pitchFamily="2" charset="2"/>
              <a:buChar char="Ø"/>
            </a:pPr>
            <a:r>
              <a:rPr lang="en-US" sz="2400" dirty="0">
                <a:latin typeface="Times New Roman"/>
                <a:cs typeface="Times New Roman"/>
              </a:rPr>
              <a:t>Image preprocessing is the initial Step. The motive of this</a:t>
            </a:r>
          </a:p>
          <a:p>
            <a:pPr marL="347472" indent="-347472">
              <a:spcBef>
                <a:spcPts val="0"/>
              </a:spcBef>
              <a:buClrTx/>
              <a:buSzPct val="90000"/>
              <a:buNone/>
            </a:pPr>
            <a:r>
              <a:rPr lang="en-US" sz="2400" dirty="0">
                <a:latin typeface="Times New Roman"/>
                <a:cs typeface="Times New Roman"/>
              </a:rPr>
              <a:t>     step is to improve the image by suppressing unwanted </a:t>
            </a:r>
          </a:p>
          <a:p>
            <a:pPr marL="347472" indent="-347472">
              <a:spcBef>
                <a:spcPts val="0"/>
              </a:spcBef>
              <a:buClrTx/>
              <a:buSzPct val="90000"/>
              <a:buNone/>
            </a:pPr>
            <a:r>
              <a:rPr lang="en-US" sz="2400" dirty="0">
                <a:latin typeface="Times New Roman"/>
                <a:cs typeface="Times New Roman"/>
              </a:rPr>
              <a:t>     distortions or enhance some important features.</a:t>
            </a:r>
          </a:p>
          <a:p>
            <a:pPr marL="347472" indent="-347472">
              <a:spcBef>
                <a:spcPts val="0"/>
              </a:spcBef>
              <a:buClrTx/>
              <a:buSzPct val="90000"/>
              <a:buNone/>
            </a:pPr>
            <a:endParaRPr lang="en-US" sz="1100" dirty="0">
              <a:latin typeface="Times New Roman" panose="02020603050405020304" pitchFamily="18" charset="0"/>
              <a:cs typeface="Times New Roman" panose="02020603050405020304" pitchFamily="18" charset="0"/>
            </a:endParaRPr>
          </a:p>
          <a:p>
            <a:pPr marL="347472" indent="-347472">
              <a:spcBef>
                <a:spcPts val="0"/>
              </a:spcBef>
              <a:buClrTx/>
              <a:buSzPct val="90000"/>
              <a:buFont typeface="Wingdings" pitchFamily="2" charset="2"/>
              <a:buChar char="Ø"/>
            </a:pPr>
            <a:r>
              <a:rPr lang="en-US" sz="2400" dirty="0">
                <a:latin typeface="Times New Roman"/>
                <a:cs typeface="Times New Roman"/>
              </a:rPr>
              <a:t> The most popular operations in this preprocessing step </a:t>
            </a:r>
          </a:p>
          <a:p>
            <a:pPr marL="347472" indent="-347472">
              <a:spcBef>
                <a:spcPts val="0"/>
              </a:spcBef>
              <a:buClrTx/>
              <a:buSzPct val="90000"/>
              <a:buNone/>
            </a:pPr>
            <a:r>
              <a:rPr lang="en-US" sz="2400" dirty="0">
                <a:latin typeface="Times New Roman"/>
                <a:cs typeface="Times New Roman"/>
              </a:rPr>
              <a:t>     are  filtering, image enrichment, trimming, change in DCT</a:t>
            </a:r>
          </a:p>
          <a:p>
            <a:pPr marL="347472" indent="-347472">
              <a:spcBef>
                <a:spcPts val="0"/>
              </a:spcBef>
              <a:buClrTx/>
              <a:buSzPct val="90000"/>
              <a:buNone/>
            </a:pPr>
            <a:r>
              <a:rPr lang="en-US" sz="2400" dirty="0">
                <a:latin typeface="Times New Roman"/>
                <a:cs typeface="Times New Roman"/>
              </a:rPr>
              <a:t>     coefficients, RGB to gray scale transformation before  </a:t>
            </a:r>
          </a:p>
          <a:p>
            <a:pPr marL="347472" indent="-347472">
              <a:spcBef>
                <a:spcPts val="0"/>
              </a:spcBef>
              <a:buClrTx/>
              <a:buSzPct val="90000"/>
              <a:buNone/>
            </a:pPr>
            <a:r>
              <a:rPr lang="en-US" sz="2400" dirty="0">
                <a:latin typeface="Times New Roman"/>
                <a:cs typeface="Times New Roman"/>
              </a:rPr>
              <a:t>     handling the image to feature extraction procedures.</a:t>
            </a:r>
          </a:p>
          <a:p>
            <a:pPr marL="347472" indent="-347472">
              <a:spcBef>
                <a:spcPts val="0"/>
              </a:spcBef>
              <a:buClrTx/>
              <a:buSzPct val="90000"/>
              <a:buNone/>
            </a:pPr>
            <a:endParaRPr lang="en-US" sz="1400" dirty="0">
              <a:latin typeface="Times New Roman"/>
              <a:cs typeface="Times New Roman"/>
            </a:endParaRPr>
          </a:p>
          <a:p>
            <a:pPr marL="347472" indent="-347472">
              <a:spcBef>
                <a:spcPts val="0"/>
              </a:spcBef>
              <a:buClrTx/>
              <a:buSzPct val="90000"/>
              <a:buFont typeface="Wingdings" pitchFamily="2" charset="2"/>
              <a:buChar char="Ø"/>
            </a:pPr>
            <a:r>
              <a:rPr lang="en-US" sz="2400" dirty="0">
                <a:latin typeface="Times New Roman"/>
                <a:cs typeface="Times New Roman"/>
              </a:rPr>
              <a:t> This step is used to improve the computational time by </a:t>
            </a:r>
          </a:p>
          <a:p>
            <a:pPr marL="347472" indent="-347472">
              <a:spcBef>
                <a:spcPts val="0"/>
              </a:spcBef>
              <a:buClrTx/>
              <a:buSzPct val="90000"/>
              <a:buNone/>
            </a:pPr>
            <a:r>
              <a:rPr lang="en-US" sz="2400" dirty="0">
                <a:latin typeface="Times New Roman"/>
                <a:cs typeface="Times New Roman"/>
              </a:rPr>
              <a:t>     preparing the image for the next step. This step is application </a:t>
            </a:r>
          </a:p>
          <a:p>
            <a:pPr marL="347472" indent="-347472">
              <a:spcBef>
                <a:spcPts val="0"/>
              </a:spcBef>
              <a:buClrTx/>
              <a:buSzPct val="90000"/>
              <a:buNone/>
            </a:pPr>
            <a:r>
              <a:rPr lang="en-US" sz="2400" dirty="0">
                <a:latin typeface="Times New Roman"/>
                <a:cs typeface="Times New Roman"/>
              </a:rPr>
              <a:t>     dependent and optional. According to the requirement of</a:t>
            </a:r>
          </a:p>
          <a:p>
            <a:pPr marL="347472" indent="-347472">
              <a:spcBef>
                <a:spcPts val="0"/>
              </a:spcBef>
              <a:buClrTx/>
              <a:buSzPct val="90000"/>
              <a:buNone/>
            </a:pPr>
            <a:r>
              <a:rPr lang="en-US" sz="2400" dirty="0">
                <a:latin typeface="Times New Roman"/>
                <a:cs typeface="Times New Roman"/>
              </a:rPr>
              <a:t>     application different  type of processes like color conversion, </a:t>
            </a:r>
          </a:p>
          <a:p>
            <a:pPr marL="347472" indent="-347472">
              <a:spcBef>
                <a:spcPts val="0"/>
              </a:spcBef>
              <a:buClrTx/>
              <a:buSzPct val="90000"/>
              <a:buNone/>
            </a:pPr>
            <a:r>
              <a:rPr lang="en-US" sz="2400" dirty="0">
                <a:latin typeface="Times New Roman"/>
                <a:cs typeface="Times New Roman"/>
              </a:rPr>
              <a:t>     low power filtering, dimension reduction are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0" name="TextBox 9"/>
          <p:cNvSpPr txBox="1"/>
          <p:nvPr/>
        </p:nvSpPr>
        <p:spPr>
          <a:xfrm>
            <a:off x="914400" y="762000"/>
            <a:ext cx="7924800" cy="4450449"/>
          </a:xfrm>
          <a:prstGeom prst="rect">
            <a:avLst/>
          </a:prstGeom>
          <a:noFill/>
        </p:spPr>
        <p:txBody>
          <a:bodyPr wrap="square" rtlCol="0">
            <a:spAutoFit/>
          </a:bodyPr>
          <a:lstStyle/>
          <a:p>
            <a:pPr>
              <a:lnSpc>
                <a:spcPct val="90000"/>
              </a:lnSpc>
              <a:buSzPct val="90000"/>
              <a:buFont typeface="Wingdings" pitchFamily="2" charset="2"/>
              <a:buChar char="Ø"/>
            </a:pPr>
            <a:endParaRPr lang="en-US" sz="2400" u="sng" dirty="0">
              <a:latin typeface="Times New Roman" panose="02020603050405020304" pitchFamily="18" charset="0"/>
              <a:cs typeface="Times New Roman" panose="02020603050405020304" pitchFamily="18" charset="0"/>
            </a:endParaRPr>
          </a:p>
          <a:p>
            <a:pPr marL="342900" indent="-342900">
              <a:lnSpc>
                <a:spcPct val="90000"/>
              </a:lnSpc>
              <a:buSzPct val="90000"/>
              <a:buFont typeface="Wingdings" pitchFamily="2" charset="2"/>
              <a:buChar char="Ø"/>
            </a:pPr>
            <a:r>
              <a:rPr lang="en-US" sz="2400" dirty="0">
                <a:latin typeface="Times New Roman"/>
                <a:cs typeface="Times New Roman"/>
              </a:rPr>
              <a:t>Block-based techniques are generally based on dividing the image into overlapping, circular or rectangular blocks for feature extraction. Feature extraction algorithms are implemented on each segmented image to obtain feature vectors.</a:t>
            </a:r>
          </a:p>
          <a:p>
            <a:pPr marL="342900" indent="-342900">
              <a:lnSpc>
                <a:spcPct val="90000"/>
              </a:lnSpc>
              <a:buSzPct val="90000"/>
              <a:buFont typeface="Wingdings" pitchFamily="2" charset="2"/>
              <a:buChar char="Ø"/>
            </a:pPr>
            <a:endParaRPr lang="en-US" sz="2400" dirty="0">
              <a:latin typeface="Times New Roman"/>
              <a:cs typeface="Times New Roman"/>
            </a:endParaRPr>
          </a:p>
          <a:p>
            <a:pPr marL="342900" indent="-342900">
              <a:lnSpc>
                <a:spcPct val="90000"/>
              </a:lnSpc>
              <a:buSzPct val="90000"/>
              <a:buFont typeface="Wingdings" pitchFamily="2" charset="2"/>
              <a:buChar char="Ø"/>
            </a:pPr>
            <a:r>
              <a:rPr lang="en-US" sz="2400" dirty="0">
                <a:latin typeface="Times New Roman"/>
                <a:cs typeface="Times New Roman"/>
              </a:rPr>
              <a:t>The method detects multiple instances of copy-move in a single image but it is not rotation and scale invariant.</a:t>
            </a:r>
          </a:p>
          <a:p>
            <a:pPr marL="342900" indent="-342900">
              <a:lnSpc>
                <a:spcPct val="90000"/>
              </a:lnSpc>
              <a:buSzPct val="90000"/>
              <a:buFont typeface="Wingdings" pitchFamily="2" charset="2"/>
              <a:buChar char="Ø"/>
            </a:pPr>
            <a:endParaRPr lang="en-US" sz="2400" dirty="0">
              <a:latin typeface="Times New Roman"/>
              <a:cs typeface="Times New Roman"/>
            </a:endParaRPr>
          </a:p>
          <a:p>
            <a:pPr marL="342900" indent="-342900">
              <a:lnSpc>
                <a:spcPct val="90000"/>
              </a:lnSpc>
              <a:buSzPct val="90000"/>
              <a:buFont typeface="Wingdings" pitchFamily="2" charset="2"/>
              <a:buChar char="Ø"/>
            </a:pPr>
            <a:r>
              <a:rPr lang="en-US" sz="2400" dirty="0">
                <a:latin typeface="Times New Roman"/>
                <a:cs typeface="Times New Roman"/>
              </a:rPr>
              <a:t>The method has lower computational complexity and is effective for high resolution images.</a:t>
            </a:r>
          </a:p>
          <a:p>
            <a:endParaRPr lang="en-US" sz="2400" dirty="0"/>
          </a:p>
        </p:txBody>
      </p:sp>
      <p:sp>
        <p:nvSpPr>
          <p:cNvPr id="12" name="TextBox 11"/>
          <p:cNvSpPr txBox="1"/>
          <p:nvPr/>
        </p:nvSpPr>
        <p:spPr>
          <a:xfrm>
            <a:off x="914400" y="-112931"/>
            <a:ext cx="5257800" cy="646331"/>
          </a:xfrm>
          <a:prstGeom prst="rect">
            <a:avLst/>
          </a:prstGeom>
          <a:noFill/>
        </p:spPr>
        <p:txBody>
          <a:bodyPr wrap="square" rtlCol="0">
            <a:spAutoFit/>
          </a:bodyPr>
          <a:lstStyle/>
          <a:p>
            <a:r>
              <a:rPr lang="en-IN" sz="3600" b="1" dirty="0">
                <a:latin typeface="+mj-lt"/>
              </a:rPr>
              <a:t>Block-Based Methods</a:t>
            </a:r>
            <a:endParaRPr lang="en-US" sz="3600" b="1" dirty="0">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3" name="Title 1"/>
          <p:cNvSpPr>
            <a:spLocks noGrp="1"/>
          </p:cNvSpPr>
          <p:nvPr>
            <p:ph type="title"/>
          </p:nvPr>
        </p:nvSpPr>
        <p:spPr>
          <a:xfrm>
            <a:off x="914400" y="-533400"/>
            <a:ext cx="6172200" cy="1447800"/>
          </a:xfrm>
        </p:spPr>
        <p:txBody>
          <a:bodyPr>
            <a:normAutofit/>
          </a:bodyPr>
          <a:lstStyle/>
          <a:p>
            <a:r>
              <a:rPr lang="en-US" sz="3600" b="1" dirty="0">
                <a:solidFill>
                  <a:schemeClr val="tx1"/>
                </a:solidFill>
                <a:effectLst/>
                <a:cs typeface="Times New Roman"/>
              </a:rPr>
              <a:t>Key-point based Methods</a:t>
            </a:r>
          </a:p>
        </p:txBody>
      </p:sp>
      <p:sp>
        <p:nvSpPr>
          <p:cNvPr id="1048714" name="Content Placeholder 2"/>
          <p:cNvSpPr>
            <a:spLocks noGrp="1"/>
          </p:cNvSpPr>
          <p:nvPr>
            <p:ph idx="1"/>
          </p:nvPr>
        </p:nvSpPr>
        <p:spPr>
          <a:xfrm>
            <a:off x="914400" y="863179"/>
            <a:ext cx="6400800" cy="4470821"/>
          </a:xfrm>
        </p:spPr>
        <p:txBody>
          <a:bodyPr vert="horz" lIns="91440" tIns="45720" rIns="91440" bIns="45720" rtlCol="0">
            <a:noAutofit/>
          </a:bodyPr>
          <a:lstStyle/>
          <a:p>
            <a:pPr marL="342900" indent="-342900">
              <a:lnSpc>
                <a:spcPct val="90000"/>
              </a:lnSpc>
              <a:buClr>
                <a:schemeClr val="tx1"/>
              </a:buClr>
              <a:buSzPct val="90000"/>
              <a:buFont typeface="Wingdings" pitchFamily="2" charset="2"/>
              <a:buChar char="Ø"/>
            </a:pPr>
            <a:r>
              <a:rPr lang="en-US" sz="2400" dirty="0">
                <a:latin typeface="Times New Roman"/>
                <a:cs typeface="Times New Roman"/>
              </a:rPr>
              <a:t>The high computational cost in block-based method leads to the improvement of </a:t>
            </a:r>
            <a:r>
              <a:rPr lang="en-US" sz="2400" b="1" dirty="0">
                <a:latin typeface="Times New Roman"/>
                <a:cs typeface="Times New Roman"/>
              </a:rPr>
              <a:t>key-point based methods</a:t>
            </a:r>
            <a:r>
              <a:rPr lang="en-US" sz="2400" dirty="0">
                <a:latin typeface="Times New Roman"/>
                <a:cs typeface="Times New Roman"/>
              </a:rPr>
              <a:t>. </a:t>
            </a:r>
            <a:endParaRPr lang="en-US" sz="2400" dirty="0">
              <a:latin typeface="Times New Roman" panose="02020603050405020304" pitchFamily="18" charset="0"/>
              <a:cs typeface="Times New Roman" panose="02020603050405020304" pitchFamily="18" charset="0"/>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key points are important features in an image that helps to identify the forged part in an image. Key points are computed by scanning the image. Then feature vector is computed for every key point.</a:t>
            </a: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Main advantage of key point-based methods are computationally less complexity and invariant under rotation and scaling. </a:t>
            </a:r>
            <a:endParaRPr lang="en-US" sz="2400" dirty="0">
              <a:latin typeface="Times New Roman" panose="02020603050405020304" pitchFamily="18" charset="0"/>
              <a:cs typeface="Times New Roman" panose="02020603050405020304" pitchFamily="18" charset="0"/>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Key point-based feature extraction algorithms are divided in to three categories. </a:t>
            </a:r>
            <a:endParaRPr lang="en-US" sz="2400" dirty="0">
              <a:latin typeface="Times New Roman" panose="02020603050405020304" pitchFamily="18" charset="0"/>
              <a:cs typeface="Times New Roman" panose="02020603050405020304" pitchFamily="18" charset="0"/>
            </a:endParaRPr>
          </a:p>
          <a:p>
            <a:pPr marL="742950" lvl="1" indent="-285750">
              <a:lnSpc>
                <a:spcPct val="90000"/>
              </a:lnSpc>
              <a:buClr>
                <a:schemeClr val="tx1"/>
              </a:buClr>
              <a:buSzPct val="90000"/>
              <a:buFont typeface="Wingdings" pitchFamily="2" charset="2"/>
              <a:buChar char="Ø"/>
            </a:pPr>
            <a:r>
              <a:rPr lang="en-US" sz="2400" b="1" dirty="0">
                <a:latin typeface="Times New Roman"/>
                <a:cs typeface="Times New Roman"/>
              </a:rPr>
              <a:t>Scale-Invariant Transform (SIFT)</a:t>
            </a:r>
          </a:p>
          <a:p>
            <a:pPr marL="742950" lvl="1" indent="-285750">
              <a:lnSpc>
                <a:spcPct val="90000"/>
              </a:lnSpc>
              <a:buClr>
                <a:schemeClr val="tx1"/>
              </a:buClr>
              <a:buSzPct val="90000"/>
              <a:buFont typeface="Wingdings" pitchFamily="2" charset="2"/>
              <a:buChar char="Ø"/>
            </a:pPr>
            <a:r>
              <a:rPr lang="en-US" sz="2400" b="1" dirty="0">
                <a:latin typeface="Times New Roman"/>
                <a:cs typeface="Times New Roman"/>
              </a:rPr>
              <a:t>Speed-up Robust Features (SURF)</a:t>
            </a:r>
          </a:p>
          <a:p>
            <a:pPr marL="742950" lvl="1" indent="-285750">
              <a:lnSpc>
                <a:spcPct val="90000"/>
              </a:lnSpc>
              <a:buClr>
                <a:schemeClr val="tx1"/>
              </a:buClr>
              <a:buSzPct val="90000"/>
              <a:buFont typeface="Wingdings" pitchFamily="2" charset="2"/>
              <a:buChar char="Ø"/>
            </a:pPr>
            <a:r>
              <a:rPr lang="en-US" sz="2400" b="1" dirty="0">
                <a:latin typeface="Times New Roman"/>
                <a:cs typeface="Times New Roman"/>
              </a:rPr>
              <a:t>Harris Corner Points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180">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7" name="Title 1"/>
          <p:cNvSpPr>
            <a:spLocks noGrp="1"/>
          </p:cNvSpPr>
          <p:nvPr>
            <p:ph type="title"/>
          </p:nvPr>
        </p:nvSpPr>
        <p:spPr>
          <a:xfrm>
            <a:off x="685800" y="-533400"/>
            <a:ext cx="4419600" cy="1524000"/>
          </a:xfrm>
        </p:spPr>
        <p:txBody>
          <a:bodyPr>
            <a:normAutofit/>
          </a:bodyPr>
          <a:lstStyle/>
          <a:p>
            <a:pPr algn="r"/>
            <a:r>
              <a:rPr lang="en-US" sz="3600" b="1" dirty="0">
                <a:solidFill>
                  <a:schemeClr val="tx1"/>
                </a:solidFill>
                <a:effectLst/>
                <a:cs typeface="Times New Roman" pitchFamily="18" charset="0"/>
              </a:rPr>
              <a:t>Feature Extraction</a:t>
            </a:r>
          </a:p>
        </p:txBody>
      </p:sp>
      <p:sp>
        <p:nvSpPr>
          <p:cNvPr id="1048738" name="Content Placeholder 2"/>
          <p:cNvSpPr>
            <a:spLocks noGrp="1"/>
          </p:cNvSpPr>
          <p:nvPr>
            <p:ph idx="1"/>
          </p:nvPr>
        </p:nvSpPr>
        <p:spPr>
          <a:xfrm>
            <a:off x="914400" y="838200"/>
            <a:ext cx="8001000" cy="4700858"/>
          </a:xfrm>
        </p:spPr>
        <p:txBody>
          <a:bodyPr vert="horz" lIns="91440" tIns="45720" rIns="91440" bIns="45720" rtlCol="0" anchor="t">
            <a:noAutofit/>
          </a:bodyPr>
          <a:lstStyle/>
          <a:p>
            <a:pPr marL="342900" indent="-342900">
              <a:lnSpc>
                <a:spcPct val="90000"/>
              </a:lnSpc>
              <a:buClr>
                <a:schemeClr val="tx1"/>
              </a:buClr>
              <a:buSzPct val="90000"/>
              <a:buFont typeface="Wingdings" pitchFamily="2" charset="2"/>
              <a:buChar char="Ø"/>
            </a:pPr>
            <a:r>
              <a:rPr lang="en-US" sz="2400" dirty="0">
                <a:latin typeface="Times New Roman"/>
                <a:cs typeface="Times New Roman"/>
              </a:rPr>
              <a:t>In Block based method, feature vector is computed for each rectangular block but in case of Key-Point feature vector is computed for each key-point in high entropy region of an image.</a:t>
            </a: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During feature extraction, features must nullify or avoid repetition in the original image.</a:t>
            </a:r>
          </a:p>
          <a:p>
            <a:pPr marL="0" indent="0">
              <a:lnSpc>
                <a:spcPct val="90000"/>
              </a:lnSpc>
              <a:buClr>
                <a:schemeClr val="tx1"/>
              </a:buClr>
              <a:buSzPct val="90000"/>
              <a:buFont typeface="Wingdings" pitchFamily="2" charset="2"/>
              <a:buChar char="Ø"/>
            </a:pPr>
            <a:endParaRPr lang="en-US" sz="900" b="1" u="sng" dirty="0">
              <a:latin typeface="Times New Roman"/>
              <a:cs typeface="Times New Roman"/>
            </a:endParaRPr>
          </a:p>
          <a:p>
            <a:pPr marL="0" indent="0">
              <a:lnSpc>
                <a:spcPct val="90000"/>
              </a:lnSpc>
              <a:buClr>
                <a:schemeClr val="tx1"/>
              </a:buClr>
              <a:buSzPct val="90000"/>
              <a:buNone/>
            </a:pPr>
            <a:r>
              <a:rPr lang="en-US" sz="3600" b="1" dirty="0">
                <a:latin typeface="+mj-lt"/>
                <a:cs typeface="Times New Roman"/>
              </a:rPr>
              <a:t>Matching</a:t>
            </a:r>
            <a:endParaRPr lang="en-US" sz="3600" dirty="0">
              <a:latin typeface="+mj-lt"/>
              <a:cs typeface="Times New Roman"/>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The aim of this step is to find the duplicated blocks based on their feature vectors. This can be done by sorting the vectors and compute the similarity between neighbor’s vectors. </a:t>
            </a:r>
            <a:endParaRPr lang="en-US" sz="2400" dirty="0">
              <a:latin typeface="Times New Roman" pitchFamily="18" charset="0"/>
              <a:cs typeface="Times New Roman" pitchFamily="18" charset="0"/>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High similarity between two vectors is interpreted as a hint for duplicated blocks. </a:t>
            </a:r>
            <a:endParaRPr lang="en-US" sz="2400" dirty="0">
              <a:latin typeface="Times New Roman" pitchFamily="18" charset="0"/>
              <a:cs typeface="Times New Roman" pitchFamily="18" charset="0"/>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 Euclidean distance, K-d tree,  Best-bin first search Lexicographically sorting  and are the most common sorting methods that were used.</a:t>
            </a:r>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0" name="Title 1"/>
          <p:cNvSpPr>
            <a:spLocks noGrp="1"/>
          </p:cNvSpPr>
          <p:nvPr>
            <p:ph type="title"/>
          </p:nvPr>
        </p:nvSpPr>
        <p:spPr>
          <a:xfrm>
            <a:off x="914400" y="-381000"/>
            <a:ext cx="3276600" cy="1219200"/>
          </a:xfrm>
        </p:spPr>
        <p:txBody>
          <a:bodyPr>
            <a:normAutofit/>
          </a:bodyPr>
          <a:lstStyle/>
          <a:p>
            <a:r>
              <a:rPr lang="en-US" sz="3600" b="1" dirty="0">
                <a:solidFill>
                  <a:schemeClr val="tx1"/>
                </a:solidFill>
                <a:effectLst/>
                <a:cs typeface="Times New Roman" pitchFamily="18" charset="0"/>
              </a:rPr>
              <a:t>Filtering</a:t>
            </a:r>
          </a:p>
        </p:txBody>
      </p:sp>
      <p:sp>
        <p:nvSpPr>
          <p:cNvPr id="1048741" name="Content Placeholder 2"/>
          <p:cNvSpPr>
            <a:spLocks noGrp="1"/>
          </p:cNvSpPr>
          <p:nvPr>
            <p:ph idx="1"/>
          </p:nvPr>
        </p:nvSpPr>
        <p:spPr>
          <a:xfrm>
            <a:off x="914400" y="838200"/>
            <a:ext cx="7848600" cy="4470821"/>
          </a:xfrm>
        </p:spPr>
        <p:txBody>
          <a:bodyPr vert="horz" lIns="91440" tIns="45720" rIns="91440" bIns="45720" rtlCol="0" anchor="t">
            <a:noAutofit/>
          </a:bodyPr>
          <a:lstStyle/>
          <a:p>
            <a:pPr marL="347472" indent="-347472">
              <a:lnSpc>
                <a:spcPct val="90000"/>
              </a:lnSpc>
              <a:buClr>
                <a:schemeClr val="tx1"/>
              </a:buClr>
              <a:buSzPct val="90000"/>
              <a:buFont typeface="Wingdings" pitchFamily="2" charset="2"/>
              <a:buChar char="Ø"/>
            </a:pPr>
            <a:r>
              <a:rPr lang="en-US" sz="2400" dirty="0">
                <a:latin typeface="Times New Roman"/>
                <a:cs typeface="Times New Roman"/>
              </a:rPr>
              <a:t>Filtering is used to reduce certain probability of false matches to claim the presence or absence of tampered region.</a:t>
            </a:r>
            <a:r>
              <a:rPr lang="en-US" sz="2400" i="1" dirty="0">
                <a:latin typeface="Times New Roman"/>
                <a:cs typeface="Times New Roman"/>
              </a:rPr>
              <a:t> </a:t>
            </a:r>
            <a:r>
              <a:rPr lang="en-US" sz="2400" dirty="0">
                <a:latin typeface="Times New Roman"/>
                <a:cs typeface="Times New Roman"/>
              </a:rPr>
              <a:t>This step is performed in order to group matches that jointly follow a transformation pattern and so reduce superior matches.</a:t>
            </a:r>
          </a:p>
          <a:p>
            <a:pPr marL="347472" indent="-347472">
              <a:lnSpc>
                <a:spcPct val="90000"/>
              </a:lnSpc>
              <a:buClr>
                <a:schemeClr val="tx1"/>
              </a:buClr>
              <a:buSzPct val="90000"/>
              <a:buFont typeface="Wingdings" pitchFamily="2" charset="2"/>
              <a:buChar char="Ø"/>
            </a:pPr>
            <a:r>
              <a:rPr lang="en-US" sz="2400" dirty="0">
                <a:latin typeface="Times New Roman"/>
                <a:cs typeface="Times New Roman"/>
              </a:rPr>
              <a:t>Furthermore, matches that originate from the same copy-move action should exhibit similar amounts of translation, scaling and rotation.</a:t>
            </a:r>
          </a:p>
          <a:p>
            <a:pPr marL="0" indent="0">
              <a:lnSpc>
                <a:spcPct val="90000"/>
              </a:lnSpc>
              <a:buClr>
                <a:schemeClr val="tx1"/>
              </a:buClr>
              <a:buSzPct val="90000"/>
              <a:buNone/>
            </a:pPr>
            <a:r>
              <a:rPr lang="en-US" sz="3600" b="1" dirty="0">
                <a:latin typeface="+mj-lt"/>
                <a:cs typeface="Times New Roman"/>
              </a:rPr>
              <a:t>Post-processing</a:t>
            </a:r>
            <a:endParaRPr lang="en-US" sz="3600" dirty="0">
              <a:latin typeface="+mj-lt"/>
              <a:cs typeface="Times New Roman"/>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The motto of Post processing is needed to remove the isolated blocks. Locating (highlighting) isolated blocks can be done by coloring the copied blocks. </a:t>
            </a:r>
            <a:endParaRPr lang="en-US" sz="2400" dirty="0">
              <a:latin typeface="Times New Roman" panose="02020603050405020304" pitchFamily="18" charset="0"/>
              <a:cs typeface="Times New Roman" panose="02020603050405020304" pitchFamily="18" charset="0"/>
            </a:endParaRPr>
          </a:p>
          <a:p>
            <a:pPr marL="342900" indent="-342900">
              <a:lnSpc>
                <a:spcPct val="90000"/>
              </a:lnSpc>
              <a:buClr>
                <a:schemeClr val="tx1"/>
              </a:buClr>
              <a:buSzPct val="90000"/>
              <a:buFont typeface="Wingdings" pitchFamily="2" charset="2"/>
              <a:buChar char="Ø"/>
            </a:pPr>
            <a:r>
              <a:rPr lang="en-US" sz="2400" dirty="0">
                <a:latin typeface="Times New Roman"/>
                <a:cs typeface="Times New Roman"/>
              </a:rPr>
              <a:t>The generally utilized post processing variant gets anomalies by impressing less number of comparative shift vectors between the matches.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2766B24C-9E70-C807-B88F-9302EDA9376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1048674">
            <a:extLst>
              <a:ext uri="{FF2B5EF4-FFF2-40B4-BE49-F238E27FC236}">
                <a16:creationId xmlns:a16="http://schemas.microsoft.com/office/drawing/2014/main" id="{B09D1F86-A201-560D-44D1-FAE5C9A7B31C}"/>
              </a:ext>
            </a:extLst>
          </p:cNvPr>
          <p:cNvSpPr txBox="1"/>
          <p:nvPr/>
        </p:nvSpPr>
        <p:spPr>
          <a:xfrm>
            <a:off x="2057400" y="0"/>
            <a:ext cx="6934200" cy="951270"/>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3600" b="1" dirty="0">
                <a:solidFill>
                  <a:schemeClr val="tx2"/>
                </a:solidFill>
                <a:latin typeface="+mj-lt"/>
                <a:ea typeface="+mj-ea"/>
                <a:cs typeface="+mj-cs"/>
              </a:rPr>
              <a:t>Proposed methodology</a:t>
            </a:r>
          </a:p>
        </p:txBody>
      </p:sp>
      <p:pic>
        <p:nvPicPr>
          <p:cNvPr id="2" name="Picture 1">
            <a:extLst>
              <a:ext uri="{FF2B5EF4-FFF2-40B4-BE49-F238E27FC236}">
                <a16:creationId xmlns:a16="http://schemas.microsoft.com/office/drawing/2014/main" id="{4904ED36-3F6D-0762-878A-5EBDF67AD3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1"/>
            <a:ext cx="8763000" cy="4571994"/>
          </a:xfrm>
          <a:prstGeom prst="rect">
            <a:avLst/>
          </a:prstGeom>
          <a:noFill/>
        </p:spPr>
      </p:pic>
    </p:spTree>
    <p:extLst>
      <p:ext uri="{BB962C8B-B14F-4D97-AF65-F5344CB8AC3E}">
        <p14:creationId xmlns:p14="http://schemas.microsoft.com/office/powerpoint/2010/main" val="10440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A603-523A-EE5F-CD3E-F8A0B31890B5}"/>
              </a:ext>
            </a:extLst>
          </p:cNvPr>
          <p:cNvSpPr>
            <a:spLocks noGrp="1"/>
          </p:cNvSpPr>
          <p:nvPr>
            <p:ph type="title"/>
          </p:nvPr>
        </p:nvSpPr>
        <p:spPr/>
        <p:txBody>
          <a:bodyPr>
            <a:normAutofit/>
          </a:bodyPr>
          <a:lstStyle/>
          <a:p>
            <a:r>
              <a:rPr lang="en-IN" sz="3600" dirty="0"/>
              <a:t>CONTENTS</a:t>
            </a:r>
          </a:p>
        </p:txBody>
      </p:sp>
      <p:sp>
        <p:nvSpPr>
          <p:cNvPr id="3" name="Content Placeholder 2">
            <a:extLst>
              <a:ext uri="{FF2B5EF4-FFF2-40B4-BE49-F238E27FC236}">
                <a16:creationId xmlns:a16="http://schemas.microsoft.com/office/drawing/2014/main" id="{BC701E5B-77CA-1410-83FF-497589F605C8}"/>
              </a:ext>
            </a:extLst>
          </p:cNvPr>
          <p:cNvSpPr>
            <a:spLocks noGrp="1"/>
          </p:cNvSpPr>
          <p:nvPr>
            <p:ph idx="1"/>
          </p:nvPr>
        </p:nvSpPr>
        <p:spPr>
          <a:xfrm>
            <a:off x="1371600" y="1417638"/>
            <a:ext cx="7498080" cy="4800600"/>
          </a:xfrm>
        </p:spPr>
        <p:txBody>
          <a:bodyPr>
            <a:normAutofit fontScale="92500" lnSpcReduction="20000"/>
          </a:bodyPr>
          <a:lstStyle/>
          <a:p>
            <a:r>
              <a:rPr lang="en-IN" dirty="0"/>
              <a:t>Abstract</a:t>
            </a:r>
          </a:p>
          <a:p>
            <a:r>
              <a:rPr lang="en-IN" dirty="0"/>
              <a:t>Motivation of Research</a:t>
            </a:r>
          </a:p>
          <a:p>
            <a:r>
              <a:rPr lang="en-IN" dirty="0"/>
              <a:t>Introduction</a:t>
            </a:r>
          </a:p>
          <a:p>
            <a:r>
              <a:rPr lang="en-IN" dirty="0"/>
              <a:t>Image Forgery Detection Techniques</a:t>
            </a:r>
          </a:p>
          <a:p>
            <a:r>
              <a:rPr lang="en-US" dirty="0"/>
              <a:t>Framework for splicing detection</a:t>
            </a:r>
          </a:p>
          <a:p>
            <a:r>
              <a:rPr lang="en-US" dirty="0"/>
              <a:t>Proposed method</a:t>
            </a:r>
          </a:p>
          <a:p>
            <a:r>
              <a:rPr lang="en-US" dirty="0"/>
              <a:t>Results</a:t>
            </a:r>
          </a:p>
          <a:p>
            <a:r>
              <a:rPr lang="en-US" dirty="0"/>
              <a:t>Conclusion</a:t>
            </a:r>
          </a:p>
          <a:p>
            <a:r>
              <a:rPr lang="en-US" dirty="0"/>
              <a:t>Future Scope</a:t>
            </a:r>
          </a:p>
          <a:p>
            <a:r>
              <a:rPr lang="en-US" dirty="0"/>
              <a:t>References</a:t>
            </a:r>
          </a:p>
          <a:p>
            <a:endParaRPr lang="en-IN" dirty="0"/>
          </a:p>
          <a:p>
            <a:endParaRPr lang="en-IN" dirty="0"/>
          </a:p>
          <a:p>
            <a:endParaRPr lang="en-IN" dirty="0"/>
          </a:p>
        </p:txBody>
      </p:sp>
    </p:spTree>
    <p:extLst>
      <p:ext uri="{BB962C8B-B14F-4D97-AF65-F5344CB8AC3E}">
        <p14:creationId xmlns:p14="http://schemas.microsoft.com/office/powerpoint/2010/main" val="330066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88" name="Picture 8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pic>
        <p:nvPicPr>
          <p:cNvPr id="92" name="Picture 91">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94" name="Picture 93">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96" name="Rectangle 95">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0" name="TextBox 1048750"/>
          <p:cNvSpPr txBox="1"/>
          <p:nvPr/>
        </p:nvSpPr>
        <p:spPr>
          <a:xfrm>
            <a:off x="566057" y="-106680"/>
            <a:ext cx="5758543" cy="1478280"/>
          </a:xfrm>
          <a:prstGeom prst="rect">
            <a:avLst/>
          </a:prstGeom>
        </p:spPr>
        <p:txBody>
          <a:bodyPr vert="horz" lIns="91440" tIns="45720" rIns="91440" bIns="45720" rtlCol="0" anchor="t">
            <a:normAutofit/>
          </a:bodyPr>
          <a:lstStyle/>
          <a:p>
            <a:pPr algn="r" defTabSz="457200">
              <a:spcBef>
                <a:spcPct val="0"/>
              </a:spcBef>
              <a:spcAft>
                <a:spcPts val="600"/>
              </a:spcAft>
            </a:pPr>
            <a:r>
              <a:rPr lang="en-US" sz="3600" b="1" i="0" kern="1200" dirty="0">
                <a:latin typeface="+mj-lt"/>
                <a:ea typeface="+mj-ea"/>
                <a:cs typeface="+mj-cs"/>
              </a:rPr>
              <a:t>Artificial neural network</a:t>
            </a:r>
          </a:p>
        </p:txBody>
      </p:sp>
      <p:sp>
        <p:nvSpPr>
          <p:cNvPr id="1048721" name="TextBox 1049327"/>
          <p:cNvSpPr txBox="1"/>
          <p:nvPr/>
        </p:nvSpPr>
        <p:spPr>
          <a:xfrm>
            <a:off x="609600" y="838200"/>
            <a:ext cx="8458200" cy="4427690"/>
          </a:xfrm>
          <a:prstGeom prst="rect">
            <a:avLst/>
          </a:prstGeom>
        </p:spPr>
        <p:txBody>
          <a:bodyPr vert="horz" lIns="91440" tIns="45720" rIns="91440" bIns="45720" rtlCol="0">
            <a:normAutofit/>
          </a:bodyPr>
          <a:lstStyle/>
          <a:p>
            <a:pPr marL="457200" indent="-457200" defTabSz="457200">
              <a:spcBef>
                <a:spcPts val="1000"/>
              </a:spcBef>
              <a:buClr>
                <a:schemeClr val="bg2">
                  <a:lumMod val="40000"/>
                  <a:lumOff val="60000"/>
                </a:schemeClr>
              </a:buClr>
              <a:buSzPct val="80000"/>
              <a:buFont typeface="Wingdings 3" charset="2"/>
              <a:buChar char=""/>
            </a:pPr>
            <a:r>
              <a:rPr lang="en-US" sz="2400" dirty="0">
                <a:latin typeface="Times New Roman" pitchFamily="18" charset="0"/>
                <a:ea typeface="+mj-ea"/>
                <a:cs typeface="Times New Roman" pitchFamily="18" charset="0"/>
              </a:rPr>
              <a:t>There are two types of classifiers has been performed </a:t>
            </a:r>
          </a:p>
          <a:p>
            <a:pPr defTabSz="457200">
              <a:spcBef>
                <a:spcPts val="1000"/>
              </a:spcBef>
              <a:buClr>
                <a:schemeClr val="bg2">
                  <a:lumMod val="40000"/>
                  <a:lumOff val="60000"/>
                </a:schemeClr>
              </a:buClr>
              <a:buSzPct val="80000"/>
              <a:buFont typeface="Wingdings 3" charset="2"/>
              <a:buChar char=""/>
            </a:pPr>
            <a:r>
              <a:rPr lang="en-US" sz="2400" dirty="0">
                <a:latin typeface="Times New Roman" pitchFamily="18" charset="0"/>
                <a:ea typeface="+mj-ea"/>
                <a:cs typeface="Times New Roman" pitchFamily="18" charset="0"/>
              </a:rPr>
              <a:t>	      1) Single Layer Artificial Neural Network Classifier </a:t>
            </a:r>
          </a:p>
          <a:p>
            <a:pPr marL="457200" indent="-457200" defTabSz="457200">
              <a:spcBef>
                <a:spcPts val="1000"/>
              </a:spcBef>
              <a:buClr>
                <a:schemeClr val="bg2">
                  <a:lumMod val="40000"/>
                  <a:lumOff val="60000"/>
                </a:schemeClr>
              </a:buClr>
              <a:buSzPct val="80000"/>
              <a:buFont typeface="Wingdings 3" charset="2"/>
              <a:buChar char=""/>
            </a:pPr>
            <a:r>
              <a:rPr lang="en-US" sz="2400" dirty="0">
                <a:latin typeface="Times New Roman" pitchFamily="18" charset="0"/>
                <a:ea typeface="+mj-ea"/>
                <a:cs typeface="Times New Roman" pitchFamily="18" charset="0"/>
              </a:rPr>
              <a:t>	2) Optimized Multilayer with Back Propagation Algorithm
In single layer the extracted features are fed into the input layer then the output value is calculated by multiplying the input value with weight.
In multi layers It has three layers Input, hidden and output layers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C8944C-2E62-AB16-0E4E-8444719405C4}"/>
              </a:ext>
            </a:extLst>
          </p:cNvPr>
          <p:cNvSpPr>
            <a:spLocks noGrp="1"/>
          </p:cNvSpPr>
          <p:nvPr>
            <p:ph type="title"/>
          </p:nvPr>
        </p:nvSpPr>
        <p:spPr>
          <a:xfrm>
            <a:off x="1283110" y="304800"/>
            <a:ext cx="7708490" cy="639762"/>
          </a:xfrm>
        </p:spPr>
        <p:txBody>
          <a:bodyPr>
            <a:noAutofit/>
          </a:bodyPr>
          <a:lstStyle/>
          <a:p>
            <a:r>
              <a:rPr lang="en-US" sz="2800" b="1" dirty="0">
                <a:ea typeface="Times New Roman" panose="02020603050405020304" pitchFamily="18" charset="0"/>
              </a:rPr>
              <a:t>Structure of </a:t>
            </a:r>
            <a:r>
              <a:rPr lang="en-US" sz="2800" b="1" i="0" kern="1200" dirty="0">
                <a:ea typeface="+mj-ea"/>
                <a:cs typeface="+mj-cs"/>
              </a:rPr>
              <a:t>Artificial neural network (</a:t>
            </a:r>
            <a:r>
              <a:rPr lang="en-US" sz="2800" b="1" dirty="0">
                <a:ea typeface="Times New Roman" panose="02020603050405020304" pitchFamily="18" charset="0"/>
              </a:rPr>
              <a:t>ANN)</a:t>
            </a:r>
            <a:endParaRPr lang="en-IN" sz="2800" dirty="0"/>
          </a:p>
        </p:txBody>
      </p:sp>
      <p:pic>
        <p:nvPicPr>
          <p:cNvPr id="5" name="Picture 859" descr="Description: D:\bersha\Venkateswara Rao\fig\fig 5.jpg">
            <a:extLst>
              <a:ext uri="{FF2B5EF4-FFF2-40B4-BE49-F238E27FC236}">
                <a16:creationId xmlns:a16="http://schemas.microsoft.com/office/drawing/2014/main" id="{1919C2DA-919D-8711-3AEC-4A75BA29033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290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F468C03-B56C-3F7B-F24A-CFDB1AB059F9}"/>
              </a:ext>
            </a:extLst>
          </p:cNvPr>
          <p:cNvSpPr>
            <a:spLocks noGrp="1"/>
          </p:cNvSpPr>
          <p:nvPr>
            <p:ph idx="1"/>
          </p:nvPr>
        </p:nvSpPr>
        <p:spPr>
          <a:xfrm>
            <a:off x="838200" y="876300"/>
            <a:ext cx="7924800" cy="5105400"/>
          </a:xfrm>
        </p:spPr>
        <p:txBody>
          <a:bodyPr>
            <a:noAutofit/>
          </a:bodyPr>
          <a:lstStyle/>
          <a:p>
            <a:pPr algn="just">
              <a:buFont typeface="Wingdings" pitchFamily="2" charset="2"/>
              <a:buChar char="v"/>
            </a:pPr>
            <a:r>
              <a:rPr lang="en-US" sz="2800" dirty="0">
                <a:latin typeface="Times New Roman" pitchFamily="18" charset="0"/>
                <a:cs typeface="Times New Roman" pitchFamily="18" charset="0"/>
              </a:rPr>
              <a:t>Layer 1 represents the input layer with real input image blocks. No computation is done at the nodes. </a:t>
            </a:r>
          </a:p>
          <a:p>
            <a:pPr algn="just">
              <a:buFont typeface="Wingdings" pitchFamily="2" charset="2"/>
              <a:buChar char="v"/>
            </a:pPr>
            <a:r>
              <a:rPr lang="en-US" sz="2800" dirty="0">
                <a:latin typeface="Times New Roman" pitchFamily="18" charset="0"/>
                <a:cs typeface="Times New Roman" pitchFamily="18" charset="0"/>
              </a:rPr>
              <a:t>Here the input images are filtered using pre-processing by removing the unwanted particles  in the image.</a:t>
            </a:r>
          </a:p>
          <a:p>
            <a:pPr algn="just">
              <a:buFont typeface="Wingdings" pitchFamily="2" charset="2"/>
              <a:buChar char="v"/>
            </a:pPr>
            <a:r>
              <a:rPr lang="en-US" sz="2800" dirty="0">
                <a:latin typeface="Times New Roman" pitchFamily="18" charset="0"/>
                <a:cs typeface="Times New Roman" pitchFamily="18" charset="0"/>
              </a:rPr>
              <a:t>Layer 2 (first hidden layer ) will have exactly one input and will supply the result to total rules which in utilized to perform the feature extraction. </a:t>
            </a:r>
          </a:p>
          <a:p>
            <a:pPr algn="just">
              <a:buFont typeface="Wingdings" pitchFamily="2" charset="2"/>
              <a:buChar char="v"/>
            </a:pPr>
            <a:r>
              <a:rPr lang="en-US" sz="2800" dirty="0">
                <a:latin typeface="Times New Roman" pitchFamily="18" charset="0"/>
                <a:cs typeface="Times New Roman" pitchFamily="18" charset="0"/>
              </a:rPr>
              <a:t>In this triangular shapes are preferred because it is simple and provided to be sufficient in out comes for particular domain</a:t>
            </a:r>
          </a:p>
          <a:p>
            <a:pPr algn="just">
              <a:buFont typeface="Wingdings" pitchFamily="2" charset="2"/>
              <a:buChar char="v"/>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5676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4A21CB6-EC0D-0F29-E61A-2FC1A6CEBEEA}"/>
              </a:ext>
            </a:extLst>
          </p:cNvPr>
          <p:cNvSpPr>
            <a:spLocks noGrp="1"/>
          </p:cNvSpPr>
          <p:nvPr>
            <p:ph idx="1"/>
          </p:nvPr>
        </p:nvSpPr>
        <p:spPr>
          <a:xfrm>
            <a:off x="914400" y="381000"/>
            <a:ext cx="8077200" cy="5791200"/>
          </a:xfrm>
        </p:spPr>
        <p:txBody>
          <a:bodyPr>
            <a:noAutofit/>
          </a:bodyPr>
          <a:lstStyle/>
          <a:p>
            <a:pPr algn="just">
              <a:buFont typeface="Wingdings" pitchFamily="2" charset="2"/>
              <a:buChar char="v"/>
            </a:pPr>
            <a:r>
              <a:rPr lang="x-none" sz="2800" dirty="0">
                <a:latin typeface="Times New Roman" pitchFamily="18" charset="0"/>
                <a:cs typeface="Times New Roman" pitchFamily="18" charset="0"/>
              </a:rPr>
              <a:t>Layer 3</a:t>
            </a:r>
            <a:r>
              <a:rPr lang="en-US" sz="2800" dirty="0">
                <a:latin typeface="Times New Roman" pitchFamily="18" charset="0"/>
                <a:cs typeface="Times New Roman" pitchFamily="18" charset="0"/>
              </a:rPr>
              <a:t> (second hidden layer)</a:t>
            </a:r>
            <a:r>
              <a:rPr lang="x-none" sz="2800" dirty="0">
                <a:latin typeface="Times New Roman" pitchFamily="18" charset="0"/>
                <a:cs typeface="Times New Roman" pitchFamily="18" charset="0"/>
              </a:rPr>
              <a:t> </a:t>
            </a:r>
            <a:r>
              <a:rPr lang="en-IN" sz="2800" dirty="0">
                <a:latin typeface="Times New Roman" pitchFamily="18" charset="0"/>
                <a:cs typeface="Times New Roman" pitchFamily="18" charset="0"/>
              </a:rPr>
              <a:t>stores the feature extracted images based on the input images</a:t>
            </a:r>
            <a:r>
              <a:rPr lang="x-none" sz="2800" dirty="0">
                <a:latin typeface="Times New Roman" pitchFamily="18" charset="0"/>
                <a:cs typeface="Times New Roman" pitchFamily="18" charset="0"/>
              </a:rPr>
              <a:t>. A node in layer 3 represents a rule in the rule base. </a:t>
            </a:r>
            <a:r>
              <a:rPr lang="en-IN" sz="2800" dirty="0">
                <a:latin typeface="Times New Roman" pitchFamily="18" charset="0"/>
                <a:cs typeface="Times New Roman" pitchFamily="18" charset="0"/>
              </a:rPr>
              <a:t>This node itself performs main operation.</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Layer 4 ( third hidden layer) stores the linguistic values of all out put variables. Nodes in this layer represents the matching blocks which can match the images based on consequent labels.</a:t>
            </a:r>
          </a:p>
          <a:p>
            <a:pPr algn="just">
              <a:buFont typeface="Wingdings" pitchFamily="2" charset="2"/>
              <a:buChar char="v"/>
            </a:pPr>
            <a:r>
              <a:rPr lang="en-US" sz="2800" dirty="0">
                <a:latin typeface="Times New Roman" pitchFamily="18" charset="0"/>
                <a:cs typeface="Times New Roman" pitchFamily="18" charset="0"/>
              </a:rPr>
              <a:t>This particular resulting consequent label uses the inputs taken from all rules.</a:t>
            </a:r>
          </a:p>
          <a:p>
            <a:pPr algn="just">
              <a:buFont typeface="Wingdings" pitchFamily="2" charset="2"/>
              <a:buChar char="v"/>
            </a:pPr>
            <a:r>
              <a:rPr lang="en-US" sz="2800" dirty="0">
                <a:latin typeface="Times New Roman" pitchFamily="18" charset="0"/>
                <a:cs typeface="Times New Roman" pitchFamily="18" charset="0"/>
              </a:rPr>
              <a:t> Layer 5 contains the detected output. This layer delivers a continuous output forgery detected output, which is the action selected by ANN.</a:t>
            </a:r>
          </a:p>
        </p:txBody>
      </p:sp>
    </p:spTree>
    <p:extLst>
      <p:ext uri="{BB962C8B-B14F-4D97-AF65-F5344CB8AC3E}">
        <p14:creationId xmlns:p14="http://schemas.microsoft.com/office/powerpoint/2010/main" val="126394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097157" descr="A store inside of a building&#10;&#10;Description automatically generated">
            <a:extLst>
              <a:ext uri="{FF2B5EF4-FFF2-40B4-BE49-F238E27FC236}">
                <a16:creationId xmlns:a16="http://schemas.microsoft.com/office/drawing/2014/main" id="{4B4B97F6-AB46-4E07-930D-EEA99040CAD9}"/>
              </a:ext>
            </a:extLst>
          </p:cNvPr>
          <p:cNvPicPr>
            <a:picLocks/>
          </p:cNvPicPr>
          <p:nvPr/>
        </p:nvPicPr>
        <p:blipFill>
          <a:blip r:embed="rId2"/>
          <a:stretch>
            <a:fillRect/>
          </a:stretch>
        </p:blipFill>
        <p:spPr>
          <a:xfrm>
            <a:off x="1066800" y="609600"/>
            <a:ext cx="7467600" cy="3505200"/>
          </a:xfrm>
          <a:prstGeom prst="rect">
            <a:avLst/>
          </a:prstGeom>
          <a:effectLst>
            <a:outerShdw blurRad="50800" dist="38100" dir="5400000" algn="t" rotWithShape="0">
              <a:prstClr val="black">
                <a:alpha val="43000"/>
              </a:prstClr>
            </a:outerShdw>
          </a:effectLst>
        </p:spPr>
      </p:pic>
      <p:sp>
        <p:nvSpPr>
          <p:cNvPr id="7" name="TextBox 6">
            <a:extLst>
              <a:ext uri="{FF2B5EF4-FFF2-40B4-BE49-F238E27FC236}">
                <a16:creationId xmlns:a16="http://schemas.microsoft.com/office/drawing/2014/main" id="{E3A4417D-B0C1-49B8-A352-545972B4ED29}"/>
              </a:ext>
            </a:extLst>
          </p:cNvPr>
          <p:cNvSpPr txBox="1"/>
          <p:nvPr/>
        </p:nvSpPr>
        <p:spPr>
          <a:xfrm>
            <a:off x="1150552" y="3886200"/>
            <a:ext cx="7509657" cy="145011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marL="36195" defTabSz="457200">
              <a:spcBef>
                <a:spcPts val="1000"/>
              </a:spcBef>
              <a:buClr>
                <a:schemeClr val="bg2">
                  <a:lumMod val="40000"/>
                  <a:lumOff val="60000"/>
                </a:schemeClr>
              </a:buClr>
              <a:buSzPct val="80000"/>
              <a:buFont typeface="Wingdings 3" charset="2"/>
              <a:buChar char=""/>
            </a:pPr>
            <a:endParaRPr lang="en-US" sz="2400" dirty="0">
              <a:latin typeface="Times New Roman" pitchFamily="18" charset="0"/>
              <a:ea typeface="+mj-ea"/>
              <a:cs typeface="Times New Roman" pitchFamily="18" charset="0"/>
            </a:endParaRPr>
          </a:p>
          <a:p>
            <a:pPr marL="36195" defTabSz="457200">
              <a:spcBef>
                <a:spcPts val="1000"/>
              </a:spcBef>
              <a:buClr>
                <a:schemeClr val="bg2">
                  <a:lumMod val="40000"/>
                  <a:lumOff val="60000"/>
                </a:schemeClr>
              </a:buClr>
              <a:buSzPct val="80000"/>
              <a:buFont typeface="Wingdings 3" charset="2"/>
              <a:buChar char=""/>
            </a:pPr>
            <a:r>
              <a:rPr lang="en-US" sz="2400" dirty="0">
                <a:latin typeface="Times New Roman" pitchFamily="18" charset="0"/>
                <a:ea typeface="+mj-ea"/>
                <a:cs typeface="Times New Roman" pitchFamily="18" charset="0"/>
              </a:rPr>
              <a:t>(a) and (b) are original images</a:t>
            </a:r>
          </a:p>
          <a:p>
            <a:pPr marL="36195" defTabSz="457200">
              <a:spcBef>
                <a:spcPts val="1000"/>
              </a:spcBef>
              <a:buClr>
                <a:schemeClr val="bg2">
                  <a:lumMod val="40000"/>
                  <a:lumOff val="60000"/>
                </a:schemeClr>
              </a:buClr>
              <a:buSzPct val="80000"/>
              <a:buFont typeface="Wingdings 3" charset="2"/>
              <a:buChar char=""/>
            </a:pPr>
            <a:r>
              <a:rPr lang="en-US" sz="2400" dirty="0">
                <a:latin typeface="Times New Roman" pitchFamily="18" charset="0"/>
                <a:ea typeface="+mj-ea"/>
                <a:cs typeface="Times New Roman" pitchFamily="18" charset="0"/>
              </a:rPr>
              <a:t>(c) is spliced image    </a:t>
            </a:r>
          </a:p>
          <a:p>
            <a:pPr marL="36195" defTabSz="457200">
              <a:spcBef>
                <a:spcPts val="1000"/>
              </a:spcBef>
              <a:buClr>
                <a:schemeClr val="bg2">
                  <a:lumMod val="40000"/>
                  <a:lumOff val="60000"/>
                </a:schemeClr>
              </a:buClr>
              <a:buSzPct val="80000"/>
              <a:buFont typeface="Wingdings 3" charset="2"/>
              <a:buChar char=""/>
            </a:pPr>
            <a:r>
              <a:rPr lang="en-US" sz="2400" dirty="0">
                <a:latin typeface="Times New Roman" pitchFamily="18" charset="0"/>
                <a:ea typeface="+mj-ea"/>
                <a:cs typeface="Times New Roman" pitchFamily="18" charset="0"/>
              </a:rPr>
              <a:t>(d) is detected region</a:t>
            </a:r>
          </a:p>
        </p:txBody>
      </p:sp>
      <p:sp>
        <p:nvSpPr>
          <p:cNvPr id="2" name="Title 1">
            <a:extLst>
              <a:ext uri="{FF2B5EF4-FFF2-40B4-BE49-F238E27FC236}">
                <a16:creationId xmlns:a16="http://schemas.microsoft.com/office/drawing/2014/main" id="{CB80D5BA-BBB4-E0CE-559A-C4EB34F397CB}"/>
              </a:ext>
            </a:extLst>
          </p:cNvPr>
          <p:cNvSpPr>
            <a:spLocks noGrp="1"/>
          </p:cNvSpPr>
          <p:nvPr/>
        </p:nvSpPr>
        <p:spPr>
          <a:xfrm>
            <a:off x="914400" y="76200"/>
            <a:ext cx="3048000" cy="990600"/>
          </a:xfrm>
          <a:prstGeom prst="rect">
            <a:avLst/>
          </a:prstGeom>
        </p:spPr>
        <p:txBody>
          <a:bodyPr vert="horz" lIns="91440" tIns="45720" rIns="91440" bIns="45720" rtlCol="0"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defTabSz="457207"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200">
              <a:spcAft>
                <a:spcPts val="600"/>
              </a:spcAft>
            </a:pPr>
            <a:r>
              <a:rPr lang="en-US" sz="3600" b="1" i="0" kern="1200" spc="50" dirty="0">
                <a:ln w="11430"/>
                <a:solidFill>
                  <a:schemeClr val="tx1"/>
                </a:solidFill>
                <a:latin typeface="+mj-lt"/>
                <a:ea typeface="+mj-ea"/>
                <a:cs typeface="+mj-cs"/>
              </a:rPr>
              <a:t>Results:</a:t>
            </a:r>
            <a:endParaRPr lang="en-US" sz="4200" b="1" i="0" kern="1200" spc="50" dirty="0">
              <a:ln w="11430"/>
              <a:solidFill>
                <a:schemeClr val="tx1"/>
              </a:solidFill>
              <a:latin typeface="+mj-lt"/>
              <a:ea typeface="+mj-ea"/>
              <a:cs typeface="+mj-cs"/>
            </a:endParaRPr>
          </a:p>
        </p:txBody>
      </p:sp>
    </p:spTree>
    <p:extLst>
      <p:ext uri="{BB962C8B-B14F-4D97-AF65-F5344CB8AC3E}">
        <p14:creationId xmlns:p14="http://schemas.microsoft.com/office/powerpoint/2010/main" val="165918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A close up of a person&#10;&#10;Description automatically generated">
            <a:extLst>
              <a:ext uri="{FF2B5EF4-FFF2-40B4-BE49-F238E27FC236}">
                <a16:creationId xmlns:a16="http://schemas.microsoft.com/office/drawing/2014/main" id="{2BD91C6E-045C-4DC0-A65C-8ABCD1303042}"/>
              </a:ext>
            </a:extLst>
          </p:cNvPr>
          <p:cNvPicPr>
            <a:picLocks noChangeAspect="1" noChangeArrowheads="1"/>
          </p:cNvPicPr>
          <p:nvPr/>
        </p:nvPicPr>
        <p:blipFill>
          <a:blip r:embed="rId2"/>
          <a:srcRect/>
          <a:stretch>
            <a:fillRect/>
          </a:stretch>
        </p:blipFill>
        <p:spPr bwMode="auto">
          <a:xfrm>
            <a:off x="1447800" y="152400"/>
            <a:ext cx="2514600" cy="2616366"/>
          </a:xfrm>
          <a:prstGeom prst="rect">
            <a:avLst/>
          </a:prstGeom>
          <a:noFill/>
        </p:spPr>
      </p:pic>
      <p:pic>
        <p:nvPicPr>
          <p:cNvPr id="7" name="Picture 6" descr="A picture containing indoor, small, looking, photo&#10;&#10;Description automatically generated">
            <a:extLst>
              <a:ext uri="{FF2B5EF4-FFF2-40B4-BE49-F238E27FC236}">
                <a16:creationId xmlns:a16="http://schemas.microsoft.com/office/drawing/2014/main" id="{E4B9269E-9249-476F-8003-69F9DC29D601}"/>
              </a:ext>
            </a:extLst>
          </p:cNvPr>
          <p:cNvPicPr>
            <a:picLocks noChangeAspect="1" noChangeArrowheads="1"/>
          </p:cNvPicPr>
          <p:nvPr/>
        </p:nvPicPr>
        <p:blipFill>
          <a:blip r:embed="rId3"/>
          <a:srcRect/>
          <a:stretch>
            <a:fillRect/>
          </a:stretch>
        </p:blipFill>
        <p:spPr bwMode="auto">
          <a:xfrm>
            <a:off x="1600200" y="3581400"/>
            <a:ext cx="2712767" cy="2183456"/>
          </a:xfrm>
          <a:prstGeom prst="rect">
            <a:avLst/>
          </a:prstGeom>
          <a:noFill/>
        </p:spPr>
      </p:pic>
      <p:pic>
        <p:nvPicPr>
          <p:cNvPr id="9" name="Picture 8" descr="A picture containing photo, holding, dog, mirror&#10;&#10;Description automatically generated">
            <a:extLst>
              <a:ext uri="{FF2B5EF4-FFF2-40B4-BE49-F238E27FC236}">
                <a16:creationId xmlns:a16="http://schemas.microsoft.com/office/drawing/2014/main" id="{1FE8931E-219D-4E7B-B4ED-B34BE3763720}"/>
              </a:ext>
            </a:extLst>
          </p:cNvPr>
          <p:cNvPicPr>
            <a:picLocks noChangeAspect="1" noChangeArrowheads="1"/>
          </p:cNvPicPr>
          <p:nvPr/>
        </p:nvPicPr>
        <p:blipFill>
          <a:blip r:embed="rId4"/>
          <a:srcRect/>
          <a:stretch>
            <a:fillRect/>
          </a:stretch>
        </p:blipFill>
        <p:spPr bwMode="auto">
          <a:xfrm>
            <a:off x="4940560" y="184865"/>
            <a:ext cx="2645798" cy="2583901"/>
          </a:xfrm>
          <a:prstGeom prst="rect">
            <a:avLst/>
          </a:prstGeom>
          <a:noFill/>
        </p:spPr>
      </p:pic>
      <p:sp>
        <p:nvSpPr>
          <p:cNvPr id="10" name="TextBox 9">
            <a:extLst>
              <a:ext uri="{FF2B5EF4-FFF2-40B4-BE49-F238E27FC236}">
                <a16:creationId xmlns:a16="http://schemas.microsoft.com/office/drawing/2014/main" id="{690E8C3B-6D6A-4DA0-97FC-6DBAB0BCF4FC}"/>
              </a:ext>
            </a:extLst>
          </p:cNvPr>
          <p:cNvSpPr txBox="1"/>
          <p:nvPr/>
        </p:nvSpPr>
        <p:spPr>
          <a:xfrm>
            <a:off x="1295400" y="2819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 (a) original image</a:t>
            </a:r>
            <a:r>
              <a:rPr lang="en-US" sz="2400" dirty="0">
                <a:latin typeface="Times New Roman"/>
                <a:cs typeface="Arial"/>
              </a:rPr>
              <a:t>​</a:t>
            </a:r>
            <a:endParaRPr lang="en-US" sz="2400" dirty="0">
              <a:latin typeface="Times New Roman"/>
              <a:cs typeface="Times New Roman"/>
            </a:endParaRPr>
          </a:p>
        </p:txBody>
      </p:sp>
      <p:sp>
        <p:nvSpPr>
          <p:cNvPr id="11" name="TextBox 10">
            <a:extLst>
              <a:ext uri="{FF2B5EF4-FFF2-40B4-BE49-F238E27FC236}">
                <a16:creationId xmlns:a16="http://schemas.microsoft.com/office/drawing/2014/main" id="{FAB12324-859C-4CDF-8043-4AF1736654E8}"/>
              </a:ext>
            </a:extLst>
          </p:cNvPr>
          <p:cNvSpPr txBox="1"/>
          <p:nvPr/>
        </p:nvSpPr>
        <p:spPr>
          <a:xfrm>
            <a:off x="4572000" y="2895600"/>
            <a:ext cx="3864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   (b) tampered image</a:t>
            </a:r>
            <a:r>
              <a:rPr lang="en-US" sz="2400" dirty="0">
                <a:latin typeface="Times New Roman"/>
                <a:cs typeface="Arial"/>
              </a:rPr>
              <a:t> </a:t>
            </a:r>
            <a:endParaRPr lang="en-US" sz="2400" dirty="0">
              <a:latin typeface="Times New Roman"/>
              <a:ea typeface="+mn-lt"/>
              <a:cs typeface="+mn-lt"/>
            </a:endParaRPr>
          </a:p>
        </p:txBody>
      </p:sp>
      <p:sp>
        <p:nvSpPr>
          <p:cNvPr id="12" name="TextBox 11">
            <a:extLst>
              <a:ext uri="{FF2B5EF4-FFF2-40B4-BE49-F238E27FC236}">
                <a16:creationId xmlns:a16="http://schemas.microsoft.com/office/drawing/2014/main" id="{7EFCB014-5343-47B1-9B50-A2DE316697E4}"/>
              </a:ext>
            </a:extLst>
          </p:cNvPr>
          <p:cNvSpPr txBox="1"/>
          <p:nvPr/>
        </p:nvSpPr>
        <p:spPr>
          <a:xfrm>
            <a:off x="1143000" y="5715000"/>
            <a:ext cx="3429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Times New Roman"/>
                <a:cs typeface="Times New Roman"/>
              </a:rPr>
              <a:t>  (c) detection of tampered region</a:t>
            </a:r>
            <a:r>
              <a:rPr lang="en-US" sz="2400" dirty="0">
                <a:latin typeface="Times New Roman"/>
                <a:cs typeface="Arial"/>
              </a:rPr>
              <a:t>​</a:t>
            </a:r>
            <a:endParaRPr lang="en-US" sz="2400" dirty="0">
              <a:latin typeface="Times New Roman"/>
              <a:cs typeface="Times New Roman"/>
            </a:endParaRPr>
          </a:p>
        </p:txBody>
      </p:sp>
      <p:pic>
        <p:nvPicPr>
          <p:cNvPr id="2" name="Picture 1">
            <a:extLst>
              <a:ext uri="{FF2B5EF4-FFF2-40B4-BE49-F238E27FC236}">
                <a16:creationId xmlns:a16="http://schemas.microsoft.com/office/drawing/2014/main" id="{F3CBF5B8-556E-8BF3-4367-4E95493812E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581400"/>
            <a:ext cx="2557158" cy="2183456"/>
          </a:xfrm>
          <a:prstGeom prst="rect">
            <a:avLst/>
          </a:prstGeom>
          <a:noFill/>
          <a:ln>
            <a:noFill/>
          </a:ln>
        </p:spPr>
      </p:pic>
      <p:sp>
        <p:nvSpPr>
          <p:cNvPr id="3" name="TextBox 2">
            <a:extLst>
              <a:ext uri="{FF2B5EF4-FFF2-40B4-BE49-F238E27FC236}">
                <a16:creationId xmlns:a16="http://schemas.microsoft.com/office/drawing/2014/main" id="{2075846A-0571-486C-4750-C2BA3E8DB23B}"/>
              </a:ext>
            </a:extLst>
          </p:cNvPr>
          <p:cNvSpPr txBox="1"/>
          <p:nvPr/>
        </p:nvSpPr>
        <p:spPr>
          <a:xfrm>
            <a:off x="4876800" y="5791200"/>
            <a:ext cx="28194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Times New Roman" pitchFamily="18" charset="0"/>
                <a:cs typeface="Times New Roman" pitchFamily="18" charset="0"/>
              </a:rPr>
              <a:t>(d) Localization of tampered region​​</a:t>
            </a:r>
          </a:p>
        </p:txBody>
      </p:sp>
    </p:spTree>
    <p:extLst>
      <p:ext uri="{BB962C8B-B14F-4D97-AF65-F5344CB8AC3E}">
        <p14:creationId xmlns:p14="http://schemas.microsoft.com/office/powerpoint/2010/main" val="117547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2" descr="A group of sheep standing on top of a grass covered field&#10;&#10;Description automatically generated">
            <a:extLst>
              <a:ext uri="{FF2B5EF4-FFF2-40B4-BE49-F238E27FC236}">
                <a16:creationId xmlns:a16="http://schemas.microsoft.com/office/drawing/2014/main" id="{E2963503-D6FF-4288-AE47-62DBA9823CB2}"/>
              </a:ext>
            </a:extLst>
          </p:cNvPr>
          <p:cNvPicPr>
            <a:picLocks/>
          </p:cNvPicPr>
          <p:nvPr/>
        </p:nvPicPr>
        <p:blipFill>
          <a:blip r:embed="rId2"/>
          <a:srcRect/>
          <a:stretch>
            <a:fillRect/>
          </a:stretch>
        </p:blipFill>
        <p:spPr bwMode="auto">
          <a:xfrm>
            <a:off x="1179651" y="152306"/>
            <a:ext cx="2413275" cy="2286094"/>
          </a:xfrm>
          <a:prstGeom prst="rect">
            <a:avLst/>
          </a:prstGeom>
          <a:noFill/>
          <a:ln>
            <a:noFill/>
          </a:ln>
        </p:spPr>
      </p:pic>
      <p:pic>
        <p:nvPicPr>
          <p:cNvPr id="11" name="Picture 13" descr="A group of horses standing on top of a grass covered field&#10;&#10;Description automatically generated">
            <a:extLst>
              <a:ext uri="{FF2B5EF4-FFF2-40B4-BE49-F238E27FC236}">
                <a16:creationId xmlns:a16="http://schemas.microsoft.com/office/drawing/2014/main" id="{1FC3A562-949C-4BC9-8718-1E81E6534D13}"/>
              </a:ext>
            </a:extLst>
          </p:cNvPr>
          <p:cNvPicPr>
            <a:picLocks/>
          </p:cNvPicPr>
          <p:nvPr/>
        </p:nvPicPr>
        <p:blipFill>
          <a:blip r:embed="rId3"/>
          <a:srcRect/>
          <a:stretch>
            <a:fillRect/>
          </a:stretch>
        </p:blipFill>
        <p:spPr bwMode="auto">
          <a:xfrm>
            <a:off x="3682725" y="147935"/>
            <a:ext cx="2413275" cy="2290465"/>
          </a:xfrm>
          <a:prstGeom prst="rect">
            <a:avLst/>
          </a:prstGeom>
          <a:noFill/>
          <a:ln>
            <a:noFill/>
          </a:ln>
        </p:spPr>
      </p:pic>
      <p:pic>
        <p:nvPicPr>
          <p:cNvPr id="13" name="Picture 14" descr="A group of sheep walking across a grass covered field&#10;&#10;Description automatically generated">
            <a:extLst>
              <a:ext uri="{FF2B5EF4-FFF2-40B4-BE49-F238E27FC236}">
                <a16:creationId xmlns:a16="http://schemas.microsoft.com/office/drawing/2014/main" id="{26A7424A-C84E-4E33-93EE-C491B2F79E76}"/>
              </a:ext>
            </a:extLst>
          </p:cNvPr>
          <p:cNvPicPr>
            <a:picLocks/>
          </p:cNvPicPr>
          <p:nvPr/>
        </p:nvPicPr>
        <p:blipFill>
          <a:blip r:embed="rId4"/>
          <a:srcRect/>
          <a:stretch>
            <a:fillRect/>
          </a:stretch>
        </p:blipFill>
        <p:spPr bwMode="auto">
          <a:xfrm>
            <a:off x="1066800" y="3505199"/>
            <a:ext cx="3276600" cy="2664767"/>
          </a:xfrm>
          <a:prstGeom prst="rect">
            <a:avLst/>
          </a:prstGeom>
          <a:noFill/>
          <a:ln>
            <a:noFill/>
          </a:ln>
        </p:spPr>
      </p:pic>
      <p:pic>
        <p:nvPicPr>
          <p:cNvPr id="15" name="Picture 15" descr="A picture containing grass, outdoor, mammal, field&#10;&#10;Description automatically generated">
            <a:extLst>
              <a:ext uri="{FF2B5EF4-FFF2-40B4-BE49-F238E27FC236}">
                <a16:creationId xmlns:a16="http://schemas.microsoft.com/office/drawing/2014/main" id="{B93CC803-BFB4-4632-8BEB-82141BF16BBA}"/>
              </a:ext>
            </a:extLst>
          </p:cNvPr>
          <p:cNvPicPr>
            <a:picLocks/>
          </p:cNvPicPr>
          <p:nvPr/>
        </p:nvPicPr>
        <p:blipFill>
          <a:blip r:embed="rId5"/>
          <a:srcRect/>
          <a:stretch>
            <a:fillRect/>
          </a:stretch>
        </p:blipFill>
        <p:spPr bwMode="auto">
          <a:xfrm>
            <a:off x="4876800" y="3505200"/>
            <a:ext cx="3657600" cy="2662534"/>
          </a:xfrm>
          <a:prstGeom prst="rect">
            <a:avLst/>
          </a:prstGeom>
          <a:noFill/>
          <a:ln>
            <a:noFill/>
          </a:ln>
        </p:spPr>
      </p:pic>
      <p:sp>
        <p:nvSpPr>
          <p:cNvPr id="16" name="TextBox 15">
            <a:extLst>
              <a:ext uri="{FF2B5EF4-FFF2-40B4-BE49-F238E27FC236}">
                <a16:creationId xmlns:a16="http://schemas.microsoft.com/office/drawing/2014/main" id="{E5973F64-761D-4D8E-BACD-F86D158D2E36}"/>
              </a:ext>
            </a:extLst>
          </p:cNvPr>
          <p:cNvSpPr txBox="1"/>
          <p:nvPr/>
        </p:nvSpPr>
        <p:spPr>
          <a:xfrm>
            <a:off x="1656272" y="2630892"/>
            <a:ext cx="44397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pitchFamily="18" charset="0"/>
                <a:cs typeface="Times New Roman" pitchFamily="18" charset="0"/>
              </a:rPr>
              <a:t>        1. Original images </a:t>
            </a:r>
          </a:p>
        </p:txBody>
      </p:sp>
      <p:sp>
        <p:nvSpPr>
          <p:cNvPr id="17" name="TextBox 16">
            <a:extLst>
              <a:ext uri="{FF2B5EF4-FFF2-40B4-BE49-F238E27FC236}">
                <a16:creationId xmlns:a16="http://schemas.microsoft.com/office/drawing/2014/main" id="{675D3BF9-111A-41C1-8356-852B99233B3E}"/>
              </a:ext>
            </a:extLst>
          </p:cNvPr>
          <p:cNvSpPr txBox="1"/>
          <p:nvPr/>
        </p:nvSpPr>
        <p:spPr>
          <a:xfrm>
            <a:off x="1423383" y="6169967"/>
            <a:ext cx="43390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pitchFamily="18" charset="0"/>
                <a:cs typeface="Times New Roman" pitchFamily="18" charset="0"/>
              </a:rPr>
              <a:t>  2. Tampered image 		</a:t>
            </a:r>
          </a:p>
        </p:txBody>
      </p:sp>
      <p:sp>
        <p:nvSpPr>
          <p:cNvPr id="18" name="TextBox 17">
            <a:extLst>
              <a:ext uri="{FF2B5EF4-FFF2-40B4-BE49-F238E27FC236}">
                <a16:creationId xmlns:a16="http://schemas.microsoft.com/office/drawing/2014/main" id="{0DD8DEF9-4C7F-40E8-AB72-36BD01F19C00}"/>
              </a:ext>
            </a:extLst>
          </p:cNvPr>
          <p:cNvSpPr txBox="1"/>
          <p:nvPr/>
        </p:nvSpPr>
        <p:spPr>
          <a:xfrm>
            <a:off x="4800600" y="6172200"/>
            <a:ext cx="4572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pitchFamily="18" charset="0"/>
                <a:cs typeface="Times New Roman" pitchFamily="18" charset="0"/>
              </a:rPr>
              <a:t>3. Detection of tampered region​​</a:t>
            </a:r>
          </a:p>
        </p:txBody>
      </p:sp>
      <p:pic>
        <p:nvPicPr>
          <p:cNvPr id="3" name="Picture 2">
            <a:extLst>
              <a:ext uri="{FF2B5EF4-FFF2-40B4-BE49-F238E27FC236}">
                <a16:creationId xmlns:a16="http://schemas.microsoft.com/office/drawing/2014/main" id="{BA3C4A4D-C7C4-DBE1-3CE4-E13E122A028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83246" y="152306"/>
            <a:ext cx="2051154" cy="2286094"/>
          </a:xfrm>
          <a:prstGeom prst="rect">
            <a:avLst/>
          </a:prstGeom>
          <a:noFill/>
          <a:ln>
            <a:noFill/>
          </a:ln>
        </p:spPr>
      </p:pic>
      <p:sp>
        <p:nvSpPr>
          <p:cNvPr id="4" name="TextBox 3">
            <a:extLst>
              <a:ext uri="{FF2B5EF4-FFF2-40B4-BE49-F238E27FC236}">
                <a16:creationId xmlns:a16="http://schemas.microsoft.com/office/drawing/2014/main" id="{0337CDE0-E9D6-A0CE-B22C-01000F70F22A}"/>
              </a:ext>
            </a:extLst>
          </p:cNvPr>
          <p:cNvSpPr txBox="1"/>
          <p:nvPr/>
        </p:nvSpPr>
        <p:spPr>
          <a:xfrm>
            <a:off x="6172200" y="2445603"/>
            <a:ext cx="28194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Times New Roman" pitchFamily="18" charset="0"/>
                <a:cs typeface="Times New Roman" pitchFamily="18" charset="0"/>
              </a:rPr>
              <a:t>4. Localization of spliced region​​</a:t>
            </a:r>
          </a:p>
        </p:txBody>
      </p:sp>
    </p:spTree>
    <p:extLst>
      <p:ext uri="{BB962C8B-B14F-4D97-AF65-F5344CB8AC3E}">
        <p14:creationId xmlns:p14="http://schemas.microsoft.com/office/powerpoint/2010/main" val="130633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9BBC-5E2C-796C-AAA2-AF9F0AD5838F}"/>
              </a:ext>
            </a:extLst>
          </p:cNvPr>
          <p:cNvSpPr>
            <a:spLocks noGrp="1"/>
          </p:cNvSpPr>
          <p:nvPr>
            <p:ph type="title"/>
          </p:nvPr>
        </p:nvSpPr>
        <p:spPr/>
        <p:txBody>
          <a:bodyPr>
            <a:normAutofit fontScale="90000"/>
          </a:bodyPr>
          <a:lstStyle/>
          <a:p>
            <a:r>
              <a:rPr lang="en-IN" dirty="0"/>
              <a:t>Result: </a:t>
            </a:r>
            <a:br>
              <a:rPr lang="en-IN" dirty="0"/>
            </a:br>
            <a:r>
              <a:rPr lang="en-IN" sz="3200" b="1" dirty="0">
                <a:effectLst/>
                <a:latin typeface="Calibri" panose="020F0502020204030204" pitchFamily="34" charset="0"/>
                <a:ea typeface="Calibri" panose="020F0502020204030204" pitchFamily="34" charset="0"/>
                <a:cs typeface="Times New Roman" panose="02020603050405020304" pitchFamily="18" charset="0"/>
              </a:rPr>
              <a:t>Table: Accuracy comparison</a:t>
            </a:r>
            <a:endParaRPr lang="en-IN" sz="3200" dirty="0"/>
          </a:p>
        </p:txBody>
      </p:sp>
      <p:graphicFrame>
        <p:nvGraphicFramePr>
          <p:cNvPr id="8" name="Table 8">
            <a:extLst>
              <a:ext uri="{FF2B5EF4-FFF2-40B4-BE49-F238E27FC236}">
                <a16:creationId xmlns:a16="http://schemas.microsoft.com/office/drawing/2014/main" id="{36713470-D001-705F-B632-26624908929F}"/>
              </a:ext>
            </a:extLst>
          </p:cNvPr>
          <p:cNvGraphicFramePr>
            <a:graphicFrameLocks noGrp="1"/>
          </p:cNvGraphicFramePr>
          <p:nvPr>
            <p:ph idx="1"/>
            <p:extLst>
              <p:ext uri="{D42A27DB-BD31-4B8C-83A1-F6EECF244321}">
                <p14:modId xmlns:p14="http://schemas.microsoft.com/office/powerpoint/2010/main" val="1471739142"/>
              </p:ext>
            </p:extLst>
          </p:nvPr>
        </p:nvGraphicFramePr>
        <p:xfrm>
          <a:off x="1435100" y="1600200"/>
          <a:ext cx="6948000" cy="3203999"/>
        </p:xfrm>
        <a:graphic>
          <a:graphicData uri="http://schemas.openxmlformats.org/drawingml/2006/table">
            <a:tbl>
              <a:tblPr firstRow="1" bandRow="1">
                <a:tableStyleId>{5940675A-B579-460E-94D1-54222C63F5DA}</a:tableStyleId>
              </a:tblPr>
              <a:tblGrid>
                <a:gridCol w="3474000">
                  <a:extLst>
                    <a:ext uri="{9D8B030D-6E8A-4147-A177-3AD203B41FA5}">
                      <a16:colId xmlns:a16="http://schemas.microsoft.com/office/drawing/2014/main" val="2583359308"/>
                    </a:ext>
                  </a:extLst>
                </a:gridCol>
                <a:gridCol w="3474000">
                  <a:extLst>
                    <a:ext uri="{9D8B030D-6E8A-4147-A177-3AD203B41FA5}">
                      <a16:colId xmlns:a16="http://schemas.microsoft.com/office/drawing/2014/main" val="2253113581"/>
                    </a:ext>
                  </a:extLst>
                </a:gridCol>
              </a:tblGrid>
              <a:tr h="700409">
                <a:tc>
                  <a:txBody>
                    <a:bodyPr/>
                    <a:lstStyle/>
                    <a:p>
                      <a:pPr marL="182880" marR="91440" algn="l">
                        <a:lnSpc>
                          <a:spcPts val="1170"/>
                        </a:lnSpc>
                        <a:spcBef>
                          <a:spcPts val="600"/>
                        </a:spcBef>
                        <a:spcAft>
                          <a:spcPts val="600"/>
                        </a:spcAft>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l">
                        <a:lnSpc>
                          <a:spcPts val="1170"/>
                        </a:lnSpc>
                        <a:spcBef>
                          <a:spcPts val="600"/>
                        </a:spcBef>
                        <a:spcAft>
                          <a:spcPts val="6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Methods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91440" algn="ctr">
                        <a:lnSpc>
                          <a:spcPts val="1170"/>
                        </a:lnSpc>
                        <a:spcBef>
                          <a:spcPts val="600"/>
                        </a:spcBef>
                        <a:spcAft>
                          <a:spcPts val="600"/>
                        </a:spcAft>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ctr">
                        <a:lnSpc>
                          <a:spcPts val="1170"/>
                        </a:lnSpc>
                        <a:spcBef>
                          <a:spcPts val="600"/>
                        </a:spcBef>
                        <a:spcAft>
                          <a:spcPts val="6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2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07199503"/>
                  </a:ext>
                </a:extLst>
              </a:tr>
              <a:tr h="834530">
                <a:tc>
                  <a:txBody>
                    <a:bodyPr/>
                    <a:lstStyle/>
                    <a:p>
                      <a:pPr marL="182880" marR="91440" algn="l">
                        <a:lnSpc>
                          <a:spcPts val="1035"/>
                        </a:lnSpc>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l">
                        <a:lnSpc>
                          <a:spcPts val="1035"/>
                        </a:lnSpc>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Geometry invariants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91440" algn="ctr">
                        <a:lnSpc>
                          <a:spcPts val="1035"/>
                        </a:lnSpc>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ctr">
                        <a:lnSpc>
                          <a:spcPts val="1035"/>
                        </a:lnSpc>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79.17</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97232285"/>
                  </a:ext>
                </a:extLst>
              </a:tr>
              <a:tr h="834530">
                <a:tc>
                  <a:txBody>
                    <a:bodyPr/>
                    <a:lstStyle/>
                    <a:p>
                      <a:pPr marL="182880" marR="91440" algn="l">
                        <a:lnSpc>
                          <a:spcPts val="1170"/>
                        </a:lnSpc>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l">
                        <a:lnSpc>
                          <a:spcPts val="1170"/>
                        </a:lnSpc>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Binary similarity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91440" algn="ctr">
                        <a:lnSpc>
                          <a:spcPts val="1170"/>
                        </a:lnSpc>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ctr">
                        <a:lnSpc>
                          <a:spcPts val="1170"/>
                        </a:lnSpc>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93.75</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42010532"/>
                  </a:ext>
                </a:extLst>
              </a:tr>
              <a:tr h="834530">
                <a:tc>
                  <a:txBody>
                    <a:bodyPr/>
                    <a:lstStyle/>
                    <a:p>
                      <a:pPr marL="182880" marR="91440" algn="l">
                        <a:lnSpc>
                          <a:spcPts val="1035"/>
                        </a:lnSpc>
                        <a:spcBef>
                          <a:spcPts val="600"/>
                        </a:spcBef>
                        <a:spcAft>
                          <a:spcPts val="60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l">
                        <a:lnSpc>
                          <a:spcPts val="1035"/>
                        </a:lnSpc>
                        <a:spcBef>
                          <a:spcPts val="600"/>
                        </a:spcBef>
                        <a:spcAft>
                          <a:spcPts val="6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Proposed method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91440" algn="ctr">
                        <a:lnSpc>
                          <a:spcPts val="1035"/>
                        </a:lnSpc>
                        <a:spcBef>
                          <a:spcPts val="600"/>
                        </a:spcBef>
                        <a:spcAft>
                          <a:spcPts val="600"/>
                        </a:spcAft>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 marR="91440" algn="ctr">
                        <a:lnSpc>
                          <a:spcPts val="1035"/>
                        </a:lnSpc>
                        <a:spcBef>
                          <a:spcPts val="600"/>
                        </a:spcBef>
                        <a:spcAft>
                          <a:spcPts val="6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98.38</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0154049"/>
                  </a:ext>
                </a:extLst>
              </a:tr>
            </a:tbl>
          </a:graphicData>
        </a:graphic>
      </p:graphicFrame>
    </p:spTree>
    <p:extLst>
      <p:ext uri="{BB962C8B-B14F-4D97-AF65-F5344CB8AC3E}">
        <p14:creationId xmlns:p14="http://schemas.microsoft.com/office/powerpoint/2010/main" val="2799644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1A5B8BB9-DEB3-EE04-96F2-CB221E88A25E}"/>
              </a:ext>
            </a:extLst>
          </p:cNvPr>
          <p:cNvPicPr>
            <a:picLocks noChangeAspect="1"/>
          </p:cNvPicPr>
          <p:nvPr/>
        </p:nvPicPr>
        <p:blipFill rotWithShape="1">
          <a:blip r:embed="rId2">
            <a:extLst>
              <a:ext uri="{28A0092B-C50C-407E-A947-70E740481C1C}">
                <a14:useLocalDpi xmlns:a14="http://schemas.microsoft.com/office/drawing/2010/main" val="0"/>
              </a:ext>
            </a:extLst>
          </a:blip>
          <a:srcRect l="22500" t="24815" r="20000" b="8519"/>
          <a:stretch/>
        </p:blipFill>
        <p:spPr>
          <a:xfrm>
            <a:off x="1066800" y="1143000"/>
            <a:ext cx="8001000" cy="5486400"/>
          </a:xfrm>
          <a:prstGeom prst="rect">
            <a:avLst/>
          </a:prstGeom>
        </p:spPr>
      </p:pic>
      <p:sp>
        <p:nvSpPr>
          <p:cNvPr id="7" name="TextBox 6">
            <a:extLst>
              <a:ext uri="{FF2B5EF4-FFF2-40B4-BE49-F238E27FC236}">
                <a16:creationId xmlns:a16="http://schemas.microsoft.com/office/drawing/2014/main" id="{1DF9B1B8-AB5F-947F-5902-951A411DFC08}"/>
              </a:ext>
            </a:extLst>
          </p:cNvPr>
          <p:cNvSpPr txBox="1"/>
          <p:nvPr/>
        </p:nvSpPr>
        <p:spPr>
          <a:xfrm>
            <a:off x="1219200" y="304800"/>
            <a:ext cx="6858000" cy="584775"/>
          </a:xfrm>
          <a:prstGeom prst="rect">
            <a:avLst/>
          </a:prstGeom>
          <a:noFill/>
        </p:spPr>
        <p:txBody>
          <a:bodyPr wrap="square">
            <a:spAutoFit/>
          </a:bodyPr>
          <a:lstStyle/>
          <a:p>
            <a:r>
              <a:rPr lang="en-IN" sz="3200" dirty="0"/>
              <a:t>Graphical representation of Accuracy</a:t>
            </a:r>
          </a:p>
        </p:txBody>
      </p:sp>
    </p:spTree>
    <p:extLst>
      <p:ext uri="{BB962C8B-B14F-4D97-AF65-F5344CB8AC3E}">
        <p14:creationId xmlns:p14="http://schemas.microsoft.com/office/powerpoint/2010/main" val="3553767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98080" cy="1143000"/>
          </a:xfrm>
        </p:spPr>
        <p:txBody>
          <a:bodyPr>
            <a:normAutofit/>
          </a:bodyPr>
          <a:lstStyle/>
          <a:p>
            <a:r>
              <a:rPr lang="en-US" sz="3600" b="1" dirty="0">
                <a:ln w="1905"/>
                <a:solidFill>
                  <a:schemeClr val="tx1"/>
                </a:solidFill>
                <a:effectLst>
                  <a:innerShdw blurRad="69850" dist="43180" dir="5400000">
                    <a:srgbClr val="000000">
                      <a:alpha val="65000"/>
                    </a:srgbClr>
                  </a:innerShdw>
                </a:effectLst>
              </a:rPr>
              <a:t>Conclusion</a:t>
            </a:r>
            <a:endParaRPr lang="en-US" sz="3600" b="1" dirty="0">
              <a:ln w="17780" cmpd="sng">
                <a:solidFill>
                  <a:srgbClr val="FFFFFF"/>
                </a:solidFill>
                <a:prstDash val="solid"/>
                <a:miter lim="800000"/>
              </a:ln>
              <a:solidFill>
                <a:schemeClr val="tx1"/>
              </a:solidFill>
              <a:effectLst>
                <a:outerShdw blurRad="50800" algn="tl" rotWithShape="0">
                  <a:srgbClr val="000000"/>
                </a:outerShdw>
              </a:effectLst>
            </a:endParaRPr>
          </a:p>
        </p:txBody>
      </p:sp>
      <p:sp>
        <p:nvSpPr>
          <p:cNvPr id="3" name="Content Placeholder 2"/>
          <p:cNvSpPr>
            <a:spLocks noGrp="1"/>
          </p:cNvSpPr>
          <p:nvPr>
            <p:ph idx="1"/>
          </p:nvPr>
        </p:nvSpPr>
        <p:spPr>
          <a:xfrm>
            <a:off x="914400" y="609600"/>
            <a:ext cx="8019288" cy="4800600"/>
          </a:xfrm>
        </p:spPr>
        <p:txBody>
          <a:bodyPr>
            <a:normAutofit/>
          </a:bodyPr>
          <a:lstStyle/>
          <a:p>
            <a:pPr marL="285750" indent="-285750" defTabSz="457200">
              <a:spcBef>
                <a:spcPts val="1000"/>
              </a:spcBef>
              <a:buClrTx/>
              <a:buNone/>
            </a:pPr>
            <a:endParaRPr lang="en-US" sz="2400" dirty="0">
              <a:latin typeface="Times New Roman" pitchFamily="18" charset="0"/>
              <a:cs typeface="Times New Roman" pitchFamily="18" charset="0"/>
            </a:endParaRPr>
          </a:p>
          <a:p>
            <a:pPr marL="285750" indent="-285750" defTabSz="457200">
              <a:spcBef>
                <a:spcPts val="1000"/>
              </a:spcBef>
              <a:buClrTx/>
              <a:buFont typeface="Wingdings" pitchFamily="2" charset="2"/>
              <a:buChar char="Ø"/>
            </a:pPr>
            <a:r>
              <a:rPr lang="en-IN" sz="2400" dirty="0">
                <a:effectLst/>
                <a:latin typeface="Times New Roman" panose="02020603050405020304" pitchFamily="18" charset="0"/>
                <a:ea typeface="Times New Roman" panose="02020603050405020304" pitchFamily="18" charset="0"/>
              </a:rPr>
              <a:t>An efficient Deep learning algorithm has been developed based on ANN to discover simple and multiple spliced regions even after some geometric and image distortions. </a:t>
            </a:r>
            <a:endParaRPr lang="en-IN" sz="2400" dirty="0">
              <a:latin typeface="Times New Roman" pitchFamily="18" charset="0"/>
              <a:cs typeface="Times New Roman" pitchFamily="18" charset="0"/>
            </a:endParaRPr>
          </a:p>
          <a:p>
            <a:pPr marL="285750" indent="-285750" defTabSz="457200">
              <a:spcBef>
                <a:spcPts val="1000"/>
              </a:spcBef>
              <a:buClrTx/>
              <a:buFont typeface="Wingdings" pitchFamily="2" charset="2"/>
              <a:buChar char="Ø"/>
            </a:pPr>
            <a:r>
              <a:rPr lang="en-IN" sz="2400" dirty="0">
                <a:latin typeface="Times New Roman" pitchFamily="18" charset="0"/>
                <a:cs typeface="Times New Roman" pitchFamily="18" charset="0"/>
              </a:rPr>
              <a:t>The Proposed system is based on implementation of Python. </a:t>
            </a:r>
            <a:endParaRPr lang="en-US" sz="2400" dirty="0">
              <a:latin typeface="Times New Roman" pitchFamily="18" charset="0"/>
              <a:cs typeface="Times New Roman" pitchFamily="18" charset="0"/>
            </a:endParaRPr>
          </a:p>
          <a:p>
            <a:pPr marL="285750" indent="-285750" defTabSz="457200">
              <a:spcBef>
                <a:spcPts val="1000"/>
              </a:spcBef>
              <a:buClrTx/>
              <a:buFont typeface="Wingdings" pitchFamily="2" charset="2"/>
              <a:buChar char="Ø"/>
            </a:pPr>
            <a:r>
              <a:rPr lang="en-US" sz="2400" dirty="0">
                <a:latin typeface="Times New Roman" pitchFamily="18" charset="0"/>
                <a:cs typeface="Times New Roman" pitchFamily="18" charset="0"/>
              </a:rPr>
              <a:t>This method has lower computational complexity and high accuracy rate over the existing methods.</a:t>
            </a:r>
          </a:p>
          <a:p>
            <a:pPr marL="285750" indent="-285750" defTabSz="457200">
              <a:spcBef>
                <a:spcPts val="1000"/>
              </a:spcBef>
              <a:buClrTx/>
              <a:buFont typeface="Wingdings" pitchFamily="2" charset="2"/>
              <a:buChar char="Ø"/>
            </a:pPr>
            <a:r>
              <a:rPr lang="en-US" sz="2400" dirty="0">
                <a:effectLst/>
                <a:latin typeface="Times New Roman" panose="02020603050405020304" pitchFamily="18" charset="0"/>
                <a:ea typeface="Times New Roman" panose="02020603050405020304" pitchFamily="18" charset="0"/>
              </a:rPr>
              <a:t>We obtained 98.38 accuracy when  compared with recent existing approaches.</a:t>
            </a:r>
            <a:endParaRPr lang="en-US" sz="24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474C-4D10-C802-CDD1-F90C6C45E959}"/>
              </a:ext>
            </a:extLst>
          </p:cNvPr>
          <p:cNvSpPr>
            <a:spLocks noGrp="1"/>
          </p:cNvSpPr>
          <p:nvPr>
            <p:ph type="title"/>
          </p:nvPr>
        </p:nvSpPr>
        <p:spPr>
          <a:xfrm>
            <a:off x="1435608" y="38100"/>
            <a:ext cx="7498080" cy="1143000"/>
          </a:xfrm>
        </p:spPr>
        <p:txBody>
          <a:bodyPr/>
          <a:lstStyle/>
          <a:p>
            <a:r>
              <a:rPr lang="en-IN" dirty="0"/>
              <a:t>ABSTRACT</a:t>
            </a:r>
          </a:p>
        </p:txBody>
      </p:sp>
      <p:sp>
        <p:nvSpPr>
          <p:cNvPr id="3" name="Content Placeholder 2">
            <a:extLst>
              <a:ext uri="{FF2B5EF4-FFF2-40B4-BE49-F238E27FC236}">
                <a16:creationId xmlns:a16="http://schemas.microsoft.com/office/drawing/2014/main" id="{15F6CF0C-AD77-7DF0-8555-A900E04684B9}"/>
              </a:ext>
            </a:extLst>
          </p:cNvPr>
          <p:cNvSpPr>
            <a:spLocks noGrp="1"/>
          </p:cNvSpPr>
          <p:nvPr>
            <p:ph idx="1"/>
          </p:nvPr>
        </p:nvSpPr>
        <p:spPr>
          <a:xfrm>
            <a:off x="1096395" y="838200"/>
            <a:ext cx="7742805" cy="5867400"/>
          </a:xfrm>
        </p:spPr>
        <p:txBody>
          <a:bodyPr>
            <a:normAutofit/>
          </a:bodyPr>
          <a:lstStyle/>
          <a:p>
            <a:pPr algn="just">
              <a:buFont typeface="Wingdings" panose="05000000000000000000" pitchFamily="2" charset="2"/>
              <a:buChar char="Ø"/>
            </a:pPr>
            <a:r>
              <a:rPr lang="en-US" sz="2000" dirty="0"/>
              <a:t>Image splicing detection would have huge impact in various application domains such as, crime investigation and detection, fashion industry, scientific journals, insurance claim processing, law enforcement, medical imaging, surveillance system and many others.</a:t>
            </a:r>
          </a:p>
          <a:p>
            <a:pPr algn="just">
              <a:buFont typeface="Wingdings" panose="05000000000000000000" pitchFamily="2" charset="2"/>
              <a:buChar char="Ø"/>
            </a:pPr>
            <a:r>
              <a:rPr lang="en-US" sz="2000" dirty="0"/>
              <a:t> Hence, a new optimized algorithm Generalized Approximate Reasoning based Intelligence Control (GARIC) with regression rules for feature extraction, feature matching and post processing. </a:t>
            </a:r>
          </a:p>
          <a:p>
            <a:pPr algn="just">
              <a:buFont typeface="Wingdings" panose="05000000000000000000" pitchFamily="2" charset="2"/>
              <a:buChar char="Ø"/>
            </a:pPr>
            <a:r>
              <a:rPr lang="en-US" sz="2000" dirty="0"/>
              <a:t>It has been implemented with reduced multi-dimensional scaling features to discover the spliced image regions which are blurred, brightness altered and color reduced with different levels. </a:t>
            </a:r>
          </a:p>
          <a:p>
            <a:pPr algn="just">
              <a:buFont typeface="Wingdings" panose="05000000000000000000" pitchFamily="2" charset="2"/>
              <a:buChar char="Ø"/>
            </a:pPr>
            <a:r>
              <a:rPr lang="en-US" sz="2000" dirty="0"/>
              <a:t>So that we have developed an optimized deep learning algorithm to detect spliced region effectively. Here, the Action selection network (ASN) is a 5-layer network used to distinguishes the spliced image tampering</a:t>
            </a:r>
            <a:r>
              <a:rPr lang="en-US" sz="2000"/>
              <a:t>. </a:t>
            </a:r>
          </a:p>
          <a:p>
            <a:pPr algn="just">
              <a:buFont typeface="Wingdings" panose="05000000000000000000" pitchFamily="2" charset="2"/>
              <a:buChar char="Ø"/>
            </a:pPr>
            <a:r>
              <a:rPr lang="en-US" sz="2000"/>
              <a:t>This </a:t>
            </a:r>
            <a:r>
              <a:rPr lang="en-US" sz="2000" dirty="0"/>
              <a:t>method is simulated using Python and the results prove the performance of an innovative method. Moreover, the obtained results are compared with recent existing approaches.</a:t>
            </a:r>
            <a:endParaRPr lang="en-IN" sz="2000" dirty="0"/>
          </a:p>
        </p:txBody>
      </p:sp>
    </p:spTree>
    <p:extLst>
      <p:ext uri="{BB962C8B-B14F-4D97-AF65-F5344CB8AC3E}">
        <p14:creationId xmlns:p14="http://schemas.microsoft.com/office/powerpoint/2010/main" val="206511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04800"/>
            <a:ext cx="7406640" cy="841482"/>
          </a:xfrm>
        </p:spPr>
        <p:txBody>
          <a:bodyPr>
            <a:normAutofit/>
          </a:bodyPr>
          <a:lstStyle/>
          <a:p>
            <a:r>
              <a:rPr lang="en-IN" sz="3600" b="1" dirty="0">
                <a:solidFill>
                  <a:schemeClr val="tx1"/>
                </a:solidFill>
                <a:effectLst/>
                <a:cs typeface="Times New Roman" pitchFamily="18" charset="0"/>
              </a:rPr>
              <a:t> </a:t>
            </a:r>
            <a:r>
              <a:rPr lang="en-US" sz="3600" b="1" dirty="0">
                <a:solidFill>
                  <a:schemeClr val="tx1"/>
                </a:solidFill>
                <a:effectLst/>
                <a:cs typeface="Times New Roman" pitchFamily="18" charset="0"/>
              </a:rPr>
              <a:t>Future Scope</a:t>
            </a:r>
          </a:p>
        </p:txBody>
      </p:sp>
      <p:sp>
        <p:nvSpPr>
          <p:cNvPr id="4" name="Subtitle 3"/>
          <p:cNvSpPr>
            <a:spLocks noGrp="1"/>
          </p:cNvSpPr>
          <p:nvPr>
            <p:ph type="subTitle" idx="1"/>
          </p:nvPr>
        </p:nvSpPr>
        <p:spPr>
          <a:xfrm>
            <a:off x="914400" y="381000"/>
            <a:ext cx="7406640" cy="1752600"/>
          </a:xfrm>
        </p:spPr>
        <p:txBody>
          <a:bodyPr>
            <a:noAutofit/>
          </a:bodyPr>
          <a:lstStyle/>
          <a:p>
            <a:pPr marL="457200" indent="-457200">
              <a:lnSpc>
                <a:spcPct val="120000"/>
              </a:lnSpc>
              <a:buClr>
                <a:schemeClr val="tx1"/>
              </a:buClr>
              <a:buSzPct val="90000"/>
              <a:buFont typeface="Wingdings" pitchFamily="2" charset="2"/>
              <a:buChar char="Ø"/>
            </a:pPr>
            <a:endParaRPr lang="en-US" sz="2400" dirty="0">
              <a:latin typeface="Times New Roman"/>
              <a:cs typeface="Times New Roman"/>
            </a:endParaRPr>
          </a:p>
          <a:p>
            <a:pPr marL="0">
              <a:lnSpc>
                <a:spcPct val="120000"/>
              </a:lnSpc>
              <a:spcBef>
                <a:spcPts val="0"/>
              </a:spcBef>
              <a:buClr>
                <a:schemeClr val="tx1"/>
              </a:buClr>
              <a:buSzPct val="90000"/>
              <a:buFont typeface="Wingdings" pitchFamily="2" charset="2"/>
              <a:buChar char="Ø"/>
            </a:pPr>
            <a:r>
              <a:rPr lang="en-US" sz="2400" dirty="0">
                <a:latin typeface="Times New Roman"/>
                <a:cs typeface="Times New Roman"/>
              </a:rPr>
              <a:t>Illumination distortion is one of the bigger challenges in </a:t>
            </a:r>
          </a:p>
          <a:p>
            <a:pPr marL="0">
              <a:lnSpc>
                <a:spcPct val="120000"/>
              </a:lnSpc>
              <a:spcBef>
                <a:spcPts val="0"/>
              </a:spcBef>
              <a:buClr>
                <a:schemeClr val="tx1"/>
              </a:buClr>
              <a:buSzPct val="90000"/>
            </a:pPr>
            <a:r>
              <a:rPr lang="en-US" sz="2400" dirty="0">
                <a:latin typeface="Times New Roman"/>
                <a:cs typeface="Times New Roman"/>
              </a:rPr>
              <a:t>   splicing detection.</a:t>
            </a:r>
          </a:p>
          <a:p>
            <a:pPr marL="0">
              <a:lnSpc>
                <a:spcPct val="120000"/>
              </a:lnSpc>
              <a:spcBef>
                <a:spcPts val="0"/>
              </a:spcBef>
              <a:buClr>
                <a:schemeClr val="tx1"/>
              </a:buClr>
              <a:buSzPct val="90000"/>
              <a:buFont typeface="Wingdings" pitchFamily="2" charset="2"/>
              <a:buChar char="Ø"/>
            </a:pPr>
            <a:r>
              <a:rPr lang="en-US" sz="2400" dirty="0">
                <a:latin typeface="Times New Roman"/>
                <a:cs typeface="Times New Roman"/>
              </a:rPr>
              <a:t> Proposed method shows accuracy up to 98.38% and still </a:t>
            </a:r>
          </a:p>
          <a:p>
            <a:pPr marL="0">
              <a:lnSpc>
                <a:spcPct val="120000"/>
              </a:lnSpc>
              <a:spcBef>
                <a:spcPts val="0"/>
              </a:spcBef>
              <a:buClr>
                <a:schemeClr val="tx1"/>
              </a:buClr>
              <a:buSzPct val="90000"/>
            </a:pPr>
            <a:r>
              <a:rPr lang="en-US" sz="2400" dirty="0">
                <a:latin typeface="Times New Roman"/>
                <a:cs typeface="Times New Roman"/>
              </a:rPr>
              <a:t>    there is a need of developing a robust method to reduce </a:t>
            </a:r>
          </a:p>
          <a:p>
            <a:pPr marL="0">
              <a:lnSpc>
                <a:spcPct val="120000"/>
              </a:lnSpc>
              <a:spcBef>
                <a:spcPts val="0"/>
              </a:spcBef>
              <a:buClr>
                <a:schemeClr val="tx1"/>
              </a:buClr>
              <a:buSzPct val="90000"/>
            </a:pPr>
            <a:r>
              <a:rPr lang="en-US" sz="2400" dirty="0">
                <a:latin typeface="Times New Roman"/>
                <a:cs typeface="Times New Roman"/>
              </a:rPr>
              <a:t>    false matches and improve the accuracy while detecting </a:t>
            </a:r>
          </a:p>
          <a:p>
            <a:pPr marL="0">
              <a:lnSpc>
                <a:spcPct val="120000"/>
              </a:lnSpc>
              <a:spcBef>
                <a:spcPts val="0"/>
              </a:spcBef>
              <a:buClr>
                <a:schemeClr val="tx1"/>
              </a:buClr>
              <a:buSzPct val="90000"/>
            </a:pPr>
            <a:r>
              <a:rPr lang="en-US" sz="2400" dirty="0">
                <a:latin typeface="Times New Roman"/>
                <a:cs typeface="Times New Roman"/>
              </a:rPr>
              <a:t>     spliced image.</a:t>
            </a:r>
          </a:p>
          <a:p>
            <a:pPr marL="0">
              <a:lnSpc>
                <a:spcPct val="120000"/>
              </a:lnSpc>
              <a:spcBef>
                <a:spcPts val="0"/>
              </a:spcBef>
              <a:buClr>
                <a:schemeClr val="tx1"/>
              </a:buClr>
              <a:buSzPct val="90000"/>
              <a:buFont typeface="Wingdings" pitchFamily="2" charset="2"/>
              <a:buChar char="Ø"/>
            </a:pPr>
            <a:r>
              <a:rPr lang="en-US" sz="2400" dirty="0">
                <a:latin typeface="Times New Roman"/>
                <a:cs typeface="Times New Roman"/>
              </a:rPr>
              <a:t> Advanced machine learning approaches can be deployed </a:t>
            </a:r>
          </a:p>
          <a:p>
            <a:pPr marL="0">
              <a:lnSpc>
                <a:spcPct val="120000"/>
              </a:lnSpc>
              <a:spcBef>
                <a:spcPts val="0"/>
              </a:spcBef>
              <a:buClr>
                <a:schemeClr val="tx1"/>
              </a:buClr>
              <a:buSzPct val="90000"/>
            </a:pPr>
            <a:r>
              <a:rPr lang="en-US" sz="2400" dirty="0">
                <a:latin typeface="Times New Roman"/>
                <a:cs typeface="Times New Roman"/>
              </a:rPr>
              <a:t>    to classify the spliced image. This splicing detection can       </a:t>
            </a:r>
          </a:p>
          <a:p>
            <a:pPr marL="0">
              <a:lnSpc>
                <a:spcPct val="120000"/>
              </a:lnSpc>
              <a:spcBef>
                <a:spcPts val="0"/>
              </a:spcBef>
              <a:buClr>
                <a:schemeClr val="tx1"/>
              </a:buClr>
              <a:buSzPct val="90000"/>
            </a:pPr>
            <a:r>
              <a:rPr lang="en-US" sz="2400" dirty="0">
                <a:latin typeface="Times New Roman"/>
                <a:cs typeface="Times New Roman"/>
              </a:rPr>
              <a:t>    be extended to audio and video splicing detection. </a:t>
            </a:r>
            <a:endParaRPr lang="en-US" sz="2400" dirty="0">
              <a:latin typeface="Times New Roman" panose="02020603050405020304" pitchFamily="18" charset="0"/>
              <a:cs typeface="Times New Roman" panose="02020603050405020304" pitchFamily="18" charset="0"/>
            </a:endParaRPr>
          </a:p>
          <a:p>
            <a:pPr marL="0">
              <a:lnSpc>
                <a:spcPct val="120000"/>
              </a:lnSpc>
              <a:spcBef>
                <a:spcPts val="0"/>
              </a:spcBef>
              <a:buClr>
                <a:schemeClr val="tx1"/>
              </a:buClr>
              <a:buSzPct val="90000"/>
              <a:buFont typeface="Wingdings" pitchFamily="2" charset="2"/>
              <a:buChar char="Ø"/>
            </a:pPr>
            <a:r>
              <a:rPr lang="en-US" sz="2400" dirty="0">
                <a:latin typeface="Times New Roman"/>
                <a:cs typeface="Times New Roman"/>
              </a:rPr>
              <a:t> Image retouching can also be addressed in future </a:t>
            </a:r>
          </a:p>
          <a:p>
            <a:pPr marL="0">
              <a:lnSpc>
                <a:spcPct val="120000"/>
              </a:lnSpc>
              <a:spcBef>
                <a:spcPts val="0"/>
              </a:spcBef>
              <a:buClr>
                <a:schemeClr val="tx1"/>
              </a:buClr>
              <a:buSzPct val="90000"/>
            </a:pPr>
            <a:r>
              <a:rPr lang="en-US" sz="2400" dirty="0">
                <a:latin typeface="Times New Roman"/>
                <a:cs typeface="Times New Roman"/>
              </a:rPr>
              <a:t>    research.`</a:t>
            </a:r>
            <a:endParaRPr lang="en-US" sz="2400"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406640" cy="841482"/>
          </a:xfrm>
        </p:spPr>
        <p:txBody>
          <a:bodyPr>
            <a:normAutofit/>
          </a:bodyPr>
          <a:lstStyle/>
          <a:p>
            <a:r>
              <a:rPr lang="en-IN" sz="3600" b="1" dirty="0">
                <a:effectLst/>
              </a:rPr>
              <a:t>Advantages</a:t>
            </a:r>
            <a:r>
              <a:rPr lang="en-IN" sz="3600" dirty="0">
                <a:effectLst/>
              </a:rPr>
              <a:t> </a:t>
            </a:r>
            <a:r>
              <a:rPr lang="en-IN" sz="3600" dirty="0"/>
              <a:t>	</a:t>
            </a:r>
            <a:endParaRPr lang="en-US" sz="3600" dirty="0"/>
          </a:p>
        </p:txBody>
      </p:sp>
      <p:sp>
        <p:nvSpPr>
          <p:cNvPr id="4" name="Subtitle 3"/>
          <p:cNvSpPr>
            <a:spLocks noGrp="1"/>
          </p:cNvSpPr>
          <p:nvPr>
            <p:ph type="subTitle" idx="1"/>
          </p:nvPr>
        </p:nvSpPr>
        <p:spPr>
          <a:xfrm>
            <a:off x="457200" y="838200"/>
            <a:ext cx="8686800" cy="4800600"/>
          </a:xfrm>
        </p:spPr>
        <p:txBody>
          <a:bodyPr>
            <a:noAutofit/>
          </a:bodyPr>
          <a:lstStyle/>
          <a:p>
            <a:pPr lvl="1" algn="l">
              <a:spcBef>
                <a:spcPts val="0"/>
              </a:spcBef>
              <a:buClr>
                <a:schemeClr val="tx1"/>
              </a:buClr>
              <a:buSzPct val="90000"/>
              <a:buFont typeface="Wingdings" pitchFamily="2" charset="2"/>
              <a:buChar char="Ø"/>
            </a:pPr>
            <a:r>
              <a:rPr lang="en-IN" sz="2400" dirty="0">
                <a:latin typeface="Times New Roman" pitchFamily="18" charset="0"/>
                <a:cs typeface="Times New Roman" pitchFamily="18" charset="0"/>
              </a:rPr>
              <a:t>Detect forgery in JPEG compressed image </a:t>
            </a:r>
          </a:p>
          <a:p>
            <a:pPr lvl="1" algn="l">
              <a:spcBef>
                <a:spcPts val="0"/>
              </a:spcBef>
              <a:buClr>
                <a:schemeClr val="tx1"/>
              </a:buClr>
              <a:buSzPct val="90000"/>
              <a:buFont typeface="Wingdings" pitchFamily="2" charset="2"/>
              <a:buChar char="Ø"/>
            </a:pPr>
            <a:endParaRPr lang="en-IN" sz="2400" dirty="0">
              <a:latin typeface="Times New Roman" pitchFamily="18" charset="0"/>
              <a:cs typeface="Times New Roman" pitchFamily="18" charset="0"/>
            </a:endParaRPr>
          </a:p>
          <a:p>
            <a:pPr lvl="1" algn="l">
              <a:spcBef>
                <a:spcPts val="0"/>
              </a:spcBef>
              <a:buClr>
                <a:schemeClr val="tx1"/>
              </a:buClr>
              <a:buSzPct val="90000"/>
              <a:buFont typeface="Wingdings" pitchFamily="2" charset="2"/>
              <a:buChar char="Ø"/>
            </a:pPr>
            <a:r>
              <a:rPr lang="en-IN" sz="2400" dirty="0">
                <a:latin typeface="Times New Roman" pitchFamily="18" charset="0"/>
                <a:cs typeface="Times New Roman" pitchFamily="18" charset="0"/>
              </a:rPr>
              <a:t>Fast, robust against JPEG compressed and variant </a:t>
            </a:r>
          </a:p>
          <a:p>
            <a:pPr lvl="1" algn="l">
              <a:spcBef>
                <a:spcPts val="0"/>
              </a:spcBef>
              <a:buClr>
                <a:schemeClr val="tx1"/>
              </a:buClr>
              <a:buSzPct val="90000"/>
              <a:buFont typeface="Wingdings" pitchFamily="2" charset="2"/>
              <a:buChar char="Ø"/>
            </a:pPr>
            <a:endParaRPr lang="en-IN" sz="2400" dirty="0">
              <a:latin typeface="Times New Roman" pitchFamily="18" charset="0"/>
              <a:cs typeface="Times New Roman" pitchFamily="18" charset="0"/>
            </a:endParaRPr>
          </a:p>
          <a:p>
            <a:pPr lvl="1" algn="l">
              <a:spcBef>
                <a:spcPts val="0"/>
              </a:spcBef>
              <a:buClr>
                <a:schemeClr val="tx1"/>
              </a:buClr>
              <a:buSzPct val="90000"/>
              <a:buFont typeface="Wingdings" pitchFamily="2" charset="2"/>
              <a:buChar char="Ø"/>
            </a:pPr>
            <a:r>
              <a:rPr lang="en-US" sz="2400" dirty="0">
                <a:latin typeface="Times New Roman" pitchFamily="18" charset="0"/>
                <a:cs typeface="Times New Roman" pitchFamily="18" charset="0"/>
              </a:rPr>
              <a:t>Reduced time complexity, robust against   </a:t>
            </a:r>
          </a:p>
          <a:p>
            <a:pPr lvl="1" algn="l">
              <a:spcBef>
                <a:spcPts val="0"/>
              </a:spcBef>
              <a:buClr>
                <a:schemeClr val="tx1"/>
              </a:buClr>
              <a:buSzPct val="90000"/>
            </a:pPr>
            <a:r>
              <a:rPr lang="en-US" sz="2400" dirty="0">
                <a:latin typeface="Times New Roman" pitchFamily="18" charset="0"/>
                <a:cs typeface="Times New Roman" pitchFamily="18" charset="0"/>
              </a:rPr>
              <a:t>   rotation, scaling and noise.</a:t>
            </a:r>
          </a:p>
          <a:p>
            <a:pPr lvl="1" algn="l">
              <a:spcBef>
                <a:spcPts val="0"/>
              </a:spcBef>
              <a:buClr>
                <a:schemeClr val="tx1"/>
              </a:buClr>
              <a:buSzPct val="90000"/>
              <a:buFont typeface="Wingdings" pitchFamily="2" charset="2"/>
              <a:buChar char="Ø"/>
            </a:pPr>
            <a:endParaRPr lang="en-IN" sz="2400" dirty="0">
              <a:latin typeface="Times New Roman" pitchFamily="18" charset="0"/>
              <a:cs typeface="Times New Roman" pitchFamily="18" charset="0"/>
            </a:endParaRPr>
          </a:p>
          <a:p>
            <a:pPr lvl="1" algn="l">
              <a:spcBef>
                <a:spcPts val="0"/>
              </a:spcBef>
              <a:buClr>
                <a:schemeClr val="tx1"/>
              </a:buClr>
              <a:buSzPct val="90000"/>
              <a:buFont typeface="Wingdings" pitchFamily="2" charset="2"/>
              <a:buChar char="Ø"/>
            </a:pPr>
            <a:r>
              <a:rPr lang="en-US" sz="2400" dirty="0">
                <a:latin typeface="Times New Roman" pitchFamily="18" charset="0"/>
                <a:cs typeface="Times New Roman" pitchFamily="18" charset="0"/>
              </a:rPr>
              <a:t>Reduced feature dimension and improved computational </a:t>
            </a:r>
          </a:p>
          <a:p>
            <a:pPr lvl="1" algn="l">
              <a:spcBef>
                <a:spcPts val="0"/>
              </a:spcBef>
              <a:buClr>
                <a:schemeClr val="tx1"/>
              </a:buClr>
              <a:buSzPct val="90000"/>
            </a:pPr>
            <a:r>
              <a:rPr lang="en-US" sz="2400" dirty="0">
                <a:latin typeface="Times New Roman" pitchFamily="18" charset="0"/>
                <a:cs typeface="Times New Roman" pitchFamily="18" charset="0"/>
              </a:rPr>
              <a:t>   time</a:t>
            </a:r>
          </a:p>
          <a:p>
            <a:pPr lvl="1" algn="l">
              <a:spcBef>
                <a:spcPts val="0"/>
              </a:spcBef>
              <a:buClr>
                <a:schemeClr val="tx1"/>
              </a:buClr>
              <a:buSzPct val="90000"/>
            </a:pPr>
            <a:endParaRPr lang="en-US" sz="2400" dirty="0">
              <a:latin typeface="Times New Roman" pitchFamily="18" charset="0"/>
              <a:cs typeface="Times New Roman" pitchFamily="18" charset="0"/>
            </a:endParaRPr>
          </a:p>
          <a:p>
            <a:pPr lvl="1" algn="l">
              <a:spcBef>
                <a:spcPts val="0"/>
              </a:spcBef>
              <a:buClr>
                <a:schemeClr val="tx1"/>
              </a:buClr>
              <a:buSzPct val="90000"/>
              <a:buFont typeface="Wingdings" pitchFamily="2" charset="2"/>
              <a:buChar char="Ø"/>
            </a:pPr>
            <a:r>
              <a:rPr lang="en-US" sz="2400" dirty="0">
                <a:latin typeface="Times New Roman" pitchFamily="18" charset="0"/>
                <a:cs typeface="Times New Roman" pitchFamily="18" charset="0"/>
              </a:rPr>
              <a:t> Better accuracy.</a:t>
            </a:r>
          </a:p>
          <a:p>
            <a:pPr lvl="1" algn="l">
              <a:spcBef>
                <a:spcPts val="0"/>
              </a:spcBef>
              <a:buClr>
                <a:schemeClr val="tx1"/>
              </a:buClr>
              <a:buSzPct val="90000"/>
            </a:pPr>
            <a:endParaRPr lang="en-IN" sz="2400"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9482"/>
            <a:ext cx="7406640" cy="689082"/>
          </a:xfrm>
        </p:spPr>
        <p:txBody>
          <a:bodyPr>
            <a:normAutofit fontScale="90000"/>
          </a:bodyPr>
          <a:lstStyle/>
          <a:p>
            <a:r>
              <a:rPr lang="en-IN" sz="4000" b="1" dirty="0">
                <a:effectLst/>
              </a:rPr>
              <a:t>Application</a:t>
            </a:r>
            <a:r>
              <a:rPr lang="en-IN" b="1" dirty="0">
                <a:effectLst/>
              </a:rPr>
              <a:t> 	</a:t>
            </a:r>
            <a:endParaRPr lang="en-US" b="1" dirty="0">
              <a:effectLst/>
            </a:endParaRPr>
          </a:p>
        </p:txBody>
      </p:sp>
      <p:sp>
        <p:nvSpPr>
          <p:cNvPr id="5" name="Rectangle 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p:cNvGrpSpPr/>
          <p:nvPr/>
        </p:nvGrpSpPr>
        <p:grpSpPr>
          <a:xfrm>
            <a:off x="5334000" y="1447800"/>
            <a:ext cx="3657600" cy="921328"/>
            <a:chOff x="1600200" y="5333999"/>
            <a:chExt cx="3657600" cy="997528"/>
          </a:xfrm>
        </p:grpSpPr>
        <p:pic>
          <p:nvPicPr>
            <p:cNvPr id="4103" name="Picture 7"/>
            <p:cNvPicPr>
              <a:picLocks noChangeAspect="1" noChangeArrowheads="1"/>
            </p:cNvPicPr>
            <p:nvPr/>
          </p:nvPicPr>
          <p:blipFill>
            <a:blip r:embed="rId2"/>
            <a:srcRect/>
            <a:stretch>
              <a:fillRect/>
            </a:stretch>
          </p:blipFill>
          <p:spPr bwMode="auto">
            <a:xfrm>
              <a:off x="1600200" y="5333999"/>
              <a:ext cx="914400" cy="997528"/>
            </a:xfrm>
            <a:prstGeom prst="rect">
              <a:avLst/>
            </a:prstGeom>
            <a:noFill/>
            <a:ln w="9525">
              <a:noFill/>
              <a:miter lim="800000"/>
              <a:headEnd/>
              <a:tailEnd/>
            </a:ln>
            <a:effectLst/>
          </p:spPr>
        </p:pic>
        <p:sp>
          <p:nvSpPr>
            <p:cNvPr id="13" name="TextBox 12"/>
            <p:cNvSpPr txBox="1"/>
            <p:nvPr/>
          </p:nvSpPr>
          <p:spPr>
            <a:xfrm>
              <a:off x="2514600" y="5478898"/>
              <a:ext cx="2743200" cy="515119"/>
            </a:xfrm>
            <a:prstGeom prst="rect">
              <a:avLst/>
            </a:prstGeom>
            <a:noFill/>
          </p:spPr>
          <p:txBody>
            <a:bodyPr wrap="square" rtlCol="0">
              <a:spAutoFit/>
            </a:bodyPr>
            <a:lstStyle/>
            <a:p>
              <a:r>
                <a:rPr lang="en-IN" sz="2400" dirty="0">
                  <a:latin typeface="Times New Roman" pitchFamily="18" charset="0"/>
                  <a:cs typeface="Times New Roman" pitchFamily="18" charset="0"/>
                </a:rPr>
                <a:t>Fashion industry </a:t>
              </a:r>
            </a:p>
          </p:txBody>
        </p:sp>
      </p:grpSp>
      <p:grpSp>
        <p:nvGrpSpPr>
          <p:cNvPr id="18" name="Group 17"/>
          <p:cNvGrpSpPr/>
          <p:nvPr/>
        </p:nvGrpSpPr>
        <p:grpSpPr>
          <a:xfrm>
            <a:off x="0" y="1219200"/>
            <a:ext cx="5029200" cy="1059597"/>
            <a:chOff x="2895600" y="2971800"/>
            <a:chExt cx="5029200" cy="1059597"/>
          </a:xfrm>
        </p:grpSpPr>
        <p:pic>
          <p:nvPicPr>
            <p:cNvPr id="4104" name="Picture 8"/>
            <p:cNvPicPr>
              <a:picLocks noChangeAspect="1" noChangeArrowheads="1"/>
            </p:cNvPicPr>
            <p:nvPr/>
          </p:nvPicPr>
          <p:blipFill>
            <a:blip r:embed="rId3"/>
            <a:srcRect/>
            <a:stretch>
              <a:fillRect/>
            </a:stretch>
          </p:blipFill>
          <p:spPr bwMode="auto">
            <a:xfrm>
              <a:off x="2895600" y="2971800"/>
              <a:ext cx="922866" cy="914400"/>
            </a:xfrm>
            <a:prstGeom prst="rect">
              <a:avLst/>
            </a:prstGeom>
            <a:noFill/>
            <a:ln w="9525">
              <a:noFill/>
              <a:miter lim="800000"/>
              <a:headEnd/>
              <a:tailEnd/>
            </a:ln>
            <a:effectLst/>
          </p:spPr>
        </p:pic>
        <p:sp>
          <p:nvSpPr>
            <p:cNvPr id="17" name="TextBox 16"/>
            <p:cNvSpPr txBox="1"/>
            <p:nvPr/>
          </p:nvSpPr>
          <p:spPr>
            <a:xfrm>
              <a:off x="4038600" y="3200400"/>
              <a:ext cx="3886200" cy="830997"/>
            </a:xfrm>
            <a:prstGeom prst="rect">
              <a:avLst/>
            </a:prstGeom>
            <a:noFill/>
          </p:spPr>
          <p:txBody>
            <a:bodyPr wrap="square" rtlCol="0">
              <a:spAutoFit/>
            </a:bodyPr>
            <a:lstStyle/>
            <a:p>
              <a:r>
                <a:rPr lang="en-IN" sz="2400" dirty="0">
                  <a:latin typeface="Times New Roman" pitchFamily="18" charset="0"/>
                  <a:cs typeface="Times New Roman" pitchFamily="18" charset="0"/>
                </a:rPr>
                <a:t>Surveillance system </a:t>
              </a:r>
            </a:p>
            <a:p>
              <a:endParaRPr lang="en-US" sz="2400" dirty="0"/>
            </a:p>
          </p:txBody>
        </p:sp>
      </p:grpSp>
      <p:grpSp>
        <p:nvGrpSpPr>
          <p:cNvPr id="36" name="Group 35"/>
          <p:cNvGrpSpPr/>
          <p:nvPr/>
        </p:nvGrpSpPr>
        <p:grpSpPr>
          <a:xfrm>
            <a:off x="5257800" y="4953000"/>
            <a:ext cx="3512559" cy="914400"/>
            <a:chOff x="0" y="6005512"/>
            <a:chExt cx="3512559" cy="914400"/>
          </a:xfrm>
        </p:grpSpPr>
        <p:pic>
          <p:nvPicPr>
            <p:cNvPr id="22" name="Picture 11"/>
            <p:cNvPicPr>
              <a:picLocks noChangeAspect="1" noChangeArrowheads="1"/>
            </p:cNvPicPr>
            <p:nvPr/>
          </p:nvPicPr>
          <p:blipFill>
            <a:blip r:embed="rId4" cstate="print"/>
            <a:srcRect t="13169"/>
            <a:stretch>
              <a:fillRect/>
            </a:stretch>
          </p:blipFill>
          <p:spPr bwMode="auto">
            <a:xfrm>
              <a:off x="0" y="6005512"/>
              <a:ext cx="1159595" cy="914400"/>
            </a:xfrm>
            <a:prstGeom prst="rect">
              <a:avLst/>
            </a:prstGeom>
            <a:noFill/>
            <a:ln w="9525">
              <a:noFill/>
              <a:miter lim="800000"/>
              <a:headEnd/>
              <a:tailEnd/>
            </a:ln>
            <a:effectLst/>
          </p:spPr>
        </p:pic>
        <p:sp>
          <p:nvSpPr>
            <p:cNvPr id="24" name="Rectangle 23"/>
            <p:cNvSpPr/>
            <p:nvPr/>
          </p:nvSpPr>
          <p:spPr>
            <a:xfrm>
              <a:off x="1143000" y="6167735"/>
              <a:ext cx="2369559" cy="461665"/>
            </a:xfrm>
            <a:prstGeom prst="rect">
              <a:avLst/>
            </a:prstGeom>
          </p:spPr>
          <p:txBody>
            <a:bodyPr wrap="none">
              <a:spAutoFit/>
            </a:bodyPr>
            <a:lstStyle/>
            <a:p>
              <a:pPr marL="347472" indent="-347472">
                <a:spcBef>
                  <a:spcPts val="0"/>
                </a:spcBef>
                <a:buClr>
                  <a:schemeClr val="tx1"/>
                </a:buClr>
              </a:pPr>
              <a:r>
                <a:rPr lang="en-IN" sz="2400" dirty="0">
                  <a:latin typeface="Times New Roman" pitchFamily="18" charset="0"/>
                  <a:cs typeface="Times New Roman" pitchFamily="18" charset="0"/>
                </a:rPr>
                <a:t>Medical Imaging </a:t>
              </a:r>
            </a:p>
          </p:txBody>
        </p:sp>
      </p:grpSp>
      <p:grpSp>
        <p:nvGrpSpPr>
          <p:cNvPr id="27" name="Group 26"/>
          <p:cNvGrpSpPr/>
          <p:nvPr/>
        </p:nvGrpSpPr>
        <p:grpSpPr>
          <a:xfrm>
            <a:off x="5334000" y="2895600"/>
            <a:ext cx="3581400" cy="1000125"/>
            <a:chOff x="3657600" y="4953000"/>
            <a:chExt cx="3581400" cy="1000125"/>
          </a:xfrm>
        </p:grpSpPr>
        <p:pic>
          <p:nvPicPr>
            <p:cNvPr id="4108" name="Picture 12"/>
            <p:cNvPicPr>
              <a:picLocks noChangeAspect="1" noChangeArrowheads="1"/>
            </p:cNvPicPr>
            <p:nvPr/>
          </p:nvPicPr>
          <p:blipFill>
            <a:blip r:embed="rId5"/>
            <a:srcRect/>
            <a:stretch>
              <a:fillRect/>
            </a:stretch>
          </p:blipFill>
          <p:spPr bwMode="auto">
            <a:xfrm>
              <a:off x="3657600" y="4953000"/>
              <a:ext cx="1076325" cy="1000125"/>
            </a:xfrm>
            <a:prstGeom prst="rect">
              <a:avLst/>
            </a:prstGeom>
            <a:noFill/>
            <a:ln w="9525">
              <a:noFill/>
              <a:miter lim="800000"/>
              <a:headEnd/>
              <a:tailEnd/>
            </a:ln>
            <a:effectLst/>
          </p:spPr>
        </p:pic>
        <p:sp>
          <p:nvSpPr>
            <p:cNvPr id="26" name="TextBox 25"/>
            <p:cNvSpPr txBox="1"/>
            <p:nvPr/>
          </p:nvSpPr>
          <p:spPr>
            <a:xfrm>
              <a:off x="4648200" y="5105400"/>
              <a:ext cx="2590800" cy="461665"/>
            </a:xfrm>
            <a:prstGeom prst="rect">
              <a:avLst/>
            </a:prstGeom>
            <a:noFill/>
          </p:spPr>
          <p:txBody>
            <a:bodyPr wrap="square" rtlCol="0">
              <a:spAutoFit/>
            </a:bodyPr>
            <a:lstStyle/>
            <a:p>
              <a:r>
                <a:rPr lang="en-IN" sz="2400" dirty="0">
                  <a:latin typeface="Times New Roman" pitchFamily="18" charset="0"/>
                  <a:cs typeface="Times New Roman" pitchFamily="18" charset="0"/>
                </a:rPr>
                <a:t>Law enforcement</a:t>
              </a:r>
            </a:p>
          </p:txBody>
        </p:sp>
      </p:grpSp>
      <p:sp>
        <p:nvSpPr>
          <p:cNvPr id="29" name="TextBox 28"/>
          <p:cNvSpPr txBox="1"/>
          <p:nvPr/>
        </p:nvSpPr>
        <p:spPr>
          <a:xfrm>
            <a:off x="1066799" y="5204937"/>
            <a:ext cx="3657600" cy="738664"/>
          </a:xfrm>
          <a:prstGeom prst="rect">
            <a:avLst/>
          </a:prstGeom>
          <a:noFill/>
        </p:spPr>
        <p:txBody>
          <a:bodyPr wrap="square" rtlCol="0">
            <a:spAutoFit/>
          </a:bodyPr>
          <a:lstStyle/>
          <a:p>
            <a:r>
              <a:rPr lang="en-IN" sz="2400" dirty="0">
                <a:latin typeface="Times New Roman" pitchFamily="18" charset="0"/>
                <a:cs typeface="Times New Roman" pitchFamily="18" charset="0"/>
              </a:rPr>
              <a:t>Insurance claim processing  </a:t>
            </a:r>
          </a:p>
          <a:p>
            <a:endParaRPr lang="en-US" dirty="0"/>
          </a:p>
        </p:txBody>
      </p:sp>
      <p:grpSp>
        <p:nvGrpSpPr>
          <p:cNvPr id="37" name="Group 36"/>
          <p:cNvGrpSpPr/>
          <p:nvPr/>
        </p:nvGrpSpPr>
        <p:grpSpPr>
          <a:xfrm>
            <a:off x="0" y="3048000"/>
            <a:ext cx="5268570" cy="914400"/>
            <a:chOff x="0" y="3581400"/>
            <a:chExt cx="5268570" cy="914400"/>
          </a:xfrm>
        </p:grpSpPr>
        <p:sp>
          <p:nvSpPr>
            <p:cNvPr id="8" name="Rectangle 7"/>
            <p:cNvSpPr/>
            <p:nvPr/>
          </p:nvSpPr>
          <p:spPr>
            <a:xfrm>
              <a:off x="914400" y="3784417"/>
              <a:ext cx="4354170" cy="430666"/>
            </a:xfrm>
            <a:prstGeom prst="rect">
              <a:avLst/>
            </a:prstGeom>
          </p:spPr>
          <p:txBody>
            <a:bodyPr wrap="none">
              <a:spAutoFit/>
            </a:bodyPr>
            <a:lstStyle/>
            <a:p>
              <a:pPr marL="347472" indent="-347472">
                <a:spcBef>
                  <a:spcPts val="0"/>
                </a:spcBef>
                <a:buClr>
                  <a:schemeClr val="tx1"/>
                </a:buClr>
              </a:pPr>
              <a:r>
                <a:rPr lang="en-IN" sz="2400" dirty="0">
                  <a:latin typeface="Times New Roman" pitchFamily="18" charset="0"/>
                  <a:cs typeface="Times New Roman" pitchFamily="18" charset="0"/>
                </a:rPr>
                <a:t>Crime investigation and detection </a:t>
              </a:r>
            </a:p>
          </p:txBody>
        </p:sp>
        <p:pic>
          <p:nvPicPr>
            <p:cNvPr id="4110" name="Picture 14"/>
            <p:cNvPicPr>
              <a:picLocks noChangeAspect="1" noChangeArrowheads="1"/>
            </p:cNvPicPr>
            <p:nvPr/>
          </p:nvPicPr>
          <p:blipFill>
            <a:blip r:embed="rId6"/>
            <a:srcRect/>
            <a:stretch>
              <a:fillRect/>
            </a:stretch>
          </p:blipFill>
          <p:spPr bwMode="auto">
            <a:xfrm>
              <a:off x="0" y="3581400"/>
              <a:ext cx="990600" cy="914400"/>
            </a:xfrm>
            <a:prstGeom prst="rect">
              <a:avLst/>
            </a:prstGeom>
            <a:noFill/>
            <a:ln w="9525">
              <a:noFill/>
              <a:miter lim="800000"/>
              <a:headEnd/>
              <a:tailEnd/>
            </a:ln>
            <a:effectLst/>
          </p:spPr>
        </p:pic>
      </p:grpSp>
      <p:pic>
        <p:nvPicPr>
          <p:cNvPr id="4113" name="Picture 17"/>
          <p:cNvPicPr>
            <a:picLocks noChangeAspect="1" noChangeArrowheads="1"/>
          </p:cNvPicPr>
          <p:nvPr/>
        </p:nvPicPr>
        <p:blipFill>
          <a:blip r:embed="rId7"/>
          <a:srcRect/>
          <a:stretch>
            <a:fillRect/>
          </a:stretch>
        </p:blipFill>
        <p:spPr bwMode="auto">
          <a:xfrm>
            <a:off x="25400" y="5029200"/>
            <a:ext cx="965200" cy="762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2C78-56EE-D65A-3BCD-3A7017454AFC}"/>
              </a:ext>
            </a:extLst>
          </p:cNvPr>
          <p:cNvSpPr>
            <a:spLocks noGrp="1"/>
          </p:cNvSpPr>
          <p:nvPr>
            <p:ph type="title"/>
          </p:nvPr>
        </p:nvSpPr>
        <p:spPr>
          <a:xfrm>
            <a:off x="1435608" y="76200"/>
            <a:ext cx="7498080" cy="792162"/>
          </a:xfrm>
        </p:spPr>
        <p:txBody>
          <a:bodyPr/>
          <a:lstStyle/>
          <a:p>
            <a:r>
              <a:rPr lang="en-IN" dirty="0"/>
              <a:t>REFERENCES</a:t>
            </a:r>
          </a:p>
        </p:txBody>
      </p:sp>
      <p:sp>
        <p:nvSpPr>
          <p:cNvPr id="3" name="Content Placeholder 2">
            <a:extLst>
              <a:ext uri="{FF2B5EF4-FFF2-40B4-BE49-F238E27FC236}">
                <a16:creationId xmlns:a16="http://schemas.microsoft.com/office/drawing/2014/main" id="{ACD7862B-1498-CD31-52B6-223D3093DA7F}"/>
              </a:ext>
            </a:extLst>
          </p:cNvPr>
          <p:cNvSpPr>
            <a:spLocks noGrp="1"/>
          </p:cNvSpPr>
          <p:nvPr>
            <p:ph idx="1"/>
          </p:nvPr>
        </p:nvSpPr>
        <p:spPr>
          <a:xfrm>
            <a:off x="1435608" y="914400"/>
            <a:ext cx="7498080" cy="5029200"/>
          </a:xfrm>
        </p:spPr>
        <p:txBody>
          <a:bodyPr>
            <a:normAutofit fontScale="62500" lnSpcReduction="20000"/>
          </a:bodyPr>
          <a:lstStyle/>
          <a:p>
            <a:pPr>
              <a:tabLst>
                <a:tab pos="1164590" algn="l"/>
              </a:tabLst>
            </a:pPr>
            <a:r>
              <a:rPr lang="en-US" sz="1800" dirty="0">
                <a:effectLst/>
                <a:latin typeface="Times New Roman" panose="02020603050405020304" pitchFamily="18" charset="0"/>
                <a:ea typeface="Times New Roman" panose="02020603050405020304" pitchFamily="18" charset="0"/>
              </a:rPr>
              <a:t>[1] H. Farid, “A Survey of Image Forgery Detection”, Signal Processing Magazine, vol. 26(2), pp: 16–25, 2009.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[2] Gajanan K </a:t>
            </a:r>
            <a:r>
              <a:rPr lang="en-US" sz="1800" dirty="0" err="1">
                <a:effectLst/>
                <a:latin typeface="Times New Roman" panose="02020603050405020304" pitchFamily="18" charset="0"/>
                <a:ea typeface="Times New Roman" panose="02020603050405020304" pitchFamily="18" charset="0"/>
              </a:rPr>
              <a:t>Birajdar</a:t>
            </a:r>
            <a:r>
              <a:rPr lang="en-US" sz="1800" dirty="0">
                <a:effectLst/>
                <a:latin typeface="Times New Roman" panose="02020603050405020304" pitchFamily="18" charset="0"/>
                <a:ea typeface="Times New Roman" panose="02020603050405020304" pitchFamily="18" charset="0"/>
              </a:rPr>
              <a:t>, Vijay H </a:t>
            </a:r>
            <a:r>
              <a:rPr lang="en-US" sz="1800" dirty="0" err="1">
                <a:effectLst/>
                <a:latin typeface="Times New Roman" panose="02020603050405020304" pitchFamily="18" charset="0"/>
                <a:ea typeface="Times New Roman" panose="02020603050405020304" pitchFamily="18" charset="0"/>
              </a:rPr>
              <a:t>Mankar</a:t>
            </a:r>
            <a:r>
              <a:rPr lang="en-US" sz="1800" dirty="0">
                <a:effectLst/>
                <a:latin typeface="Times New Roman" panose="02020603050405020304" pitchFamily="18" charset="0"/>
                <a:ea typeface="Times New Roman" panose="02020603050405020304" pitchFamily="18" charset="0"/>
              </a:rPr>
              <a:t>, “Digital image forgery detection using passive techniques: A survey”, Digital Investigation, Vol.10 (1), pp: 226–245, Elsevier, 2013.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[3] Luo </a:t>
            </a:r>
            <a:r>
              <a:rPr lang="en-US" sz="1800" dirty="0" err="1">
                <a:effectLst/>
                <a:latin typeface="Times New Roman" panose="02020603050405020304" pitchFamily="18" charset="0"/>
                <a:ea typeface="Times New Roman" panose="02020603050405020304" pitchFamily="18" charset="0"/>
              </a:rPr>
              <a:t>Weiqi</a:t>
            </a:r>
            <a:r>
              <a:rPr lang="en-US" sz="1800" dirty="0">
                <a:effectLst/>
                <a:latin typeface="Times New Roman" panose="02020603050405020304" pitchFamily="18" charset="0"/>
                <a:ea typeface="Times New Roman" panose="02020603050405020304" pitchFamily="18" charset="0"/>
              </a:rPr>
              <a:t>, Qu </a:t>
            </a:r>
            <a:r>
              <a:rPr lang="en-US" sz="1800" dirty="0" err="1">
                <a:effectLst/>
                <a:latin typeface="Times New Roman" panose="02020603050405020304" pitchFamily="18" charset="0"/>
                <a:ea typeface="Times New Roman" panose="02020603050405020304" pitchFamily="18" charset="0"/>
              </a:rPr>
              <a:t>Zhenhua</a:t>
            </a:r>
            <a:r>
              <a:rPr lang="en-US" sz="1800" dirty="0">
                <a:effectLst/>
                <a:latin typeface="Times New Roman" panose="02020603050405020304" pitchFamily="18" charset="0"/>
                <a:ea typeface="Times New Roman" panose="02020603050405020304" pitchFamily="18" charset="0"/>
              </a:rPr>
              <a:t>, Pan Feng, Huang </a:t>
            </a:r>
            <a:r>
              <a:rPr lang="en-US" sz="1800" dirty="0" err="1">
                <a:effectLst/>
                <a:latin typeface="Times New Roman" panose="02020603050405020304" pitchFamily="18" charset="0"/>
                <a:ea typeface="Times New Roman" panose="02020603050405020304" pitchFamily="18" charset="0"/>
              </a:rPr>
              <a:t>Jiwu</a:t>
            </a:r>
            <a:r>
              <a:rPr lang="en-US" sz="1800" dirty="0">
                <a:effectLst/>
                <a:latin typeface="Times New Roman" panose="02020603050405020304" pitchFamily="18" charset="0"/>
                <a:ea typeface="Times New Roman" panose="02020603050405020304" pitchFamily="18" charset="0"/>
              </a:rPr>
              <a:t>, “A survey of passive technology for digital image forensics”, Frontiers of Computer science, Vol.2 (1), pp: 1−11, 2007.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Tanzeela</a:t>
            </a:r>
            <a:r>
              <a:rPr lang="en-US" sz="1800" dirty="0">
                <a:effectLst/>
                <a:latin typeface="Times New Roman" panose="02020603050405020304" pitchFamily="18" charset="0"/>
                <a:ea typeface="Times New Roman" panose="02020603050405020304" pitchFamily="18" charset="0"/>
              </a:rPr>
              <a:t> Qazi, </a:t>
            </a:r>
            <a:r>
              <a:rPr lang="en-US" sz="1800" dirty="0" err="1">
                <a:effectLst/>
                <a:latin typeface="Times New Roman" panose="02020603050405020304" pitchFamily="18" charset="0"/>
                <a:ea typeface="Times New Roman" panose="02020603050405020304" pitchFamily="18" charset="0"/>
              </a:rPr>
              <a:t>Khizar</a:t>
            </a:r>
            <a:r>
              <a:rPr lang="en-US" sz="1800" dirty="0">
                <a:effectLst/>
                <a:latin typeface="Times New Roman" panose="02020603050405020304" pitchFamily="18" charset="0"/>
                <a:ea typeface="Times New Roman" panose="02020603050405020304" pitchFamily="18" charset="0"/>
              </a:rPr>
              <a:t> Hayat, Samee U Khan, Sajjad A </a:t>
            </a:r>
            <a:r>
              <a:rPr lang="en-US" sz="1800" dirty="0" err="1">
                <a:effectLst/>
                <a:latin typeface="Times New Roman" panose="02020603050405020304" pitchFamily="18" charset="0"/>
                <a:ea typeface="Times New Roman" panose="02020603050405020304" pitchFamily="18" charset="0"/>
              </a:rPr>
              <a:t>Madani</a:t>
            </a:r>
            <a:r>
              <a:rPr lang="en-US" sz="1800" dirty="0">
                <a:effectLst/>
                <a:latin typeface="Times New Roman" panose="02020603050405020304" pitchFamily="18" charset="0"/>
                <a:ea typeface="Times New Roman" panose="02020603050405020304" pitchFamily="18" charset="0"/>
              </a:rPr>
              <a:t>, Imran A Khan, Joanna </a:t>
            </a:r>
            <a:r>
              <a:rPr lang="en-US" sz="1800" dirty="0" err="1">
                <a:effectLst/>
                <a:latin typeface="Times New Roman" panose="02020603050405020304" pitchFamily="18" charset="0"/>
                <a:ea typeface="Times New Roman" panose="02020603050405020304" pitchFamily="18" charset="0"/>
              </a:rPr>
              <a:t>Kołodziej</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Hongxiang</a:t>
            </a:r>
            <a:r>
              <a:rPr lang="en-US" sz="1800" dirty="0">
                <a:effectLst/>
                <a:latin typeface="Times New Roman" panose="02020603050405020304" pitchFamily="18" charset="0"/>
                <a:ea typeface="Times New Roman" panose="02020603050405020304" pitchFamily="18" charset="0"/>
              </a:rPr>
              <a:t> Li, </a:t>
            </a:r>
            <a:r>
              <a:rPr lang="en-US" sz="1800" dirty="0" err="1">
                <a:effectLst/>
                <a:latin typeface="Times New Roman" panose="02020603050405020304" pitchFamily="18" charset="0"/>
                <a:ea typeface="Times New Roman" panose="02020603050405020304" pitchFamily="18" charset="0"/>
              </a:rPr>
              <a:t>Weiyao</a:t>
            </a:r>
            <a:r>
              <a:rPr lang="en-US" sz="1800" dirty="0">
                <a:effectLst/>
                <a:latin typeface="Times New Roman" panose="02020603050405020304" pitchFamily="18" charset="0"/>
                <a:ea typeface="Times New Roman" panose="02020603050405020304" pitchFamily="18" charset="0"/>
              </a:rPr>
              <a:t> Lin, Kin Choong Yow, Cheng-Zhong Xu, “Survey on blind image forgery detection”, IET Image Processing, Vol.7(7), pp:1–11, 2013.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[5] V. </a:t>
            </a:r>
            <a:r>
              <a:rPr lang="en-US" sz="1800" dirty="0" err="1">
                <a:effectLst/>
                <a:latin typeface="Times New Roman" panose="02020603050405020304" pitchFamily="18" charset="0"/>
                <a:ea typeface="Times New Roman" panose="02020603050405020304" pitchFamily="18" charset="0"/>
              </a:rPr>
              <a:t>Thirunavukkarsu</a:t>
            </a:r>
            <a:r>
              <a:rPr lang="en-US" sz="1800" dirty="0">
                <a:effectLst/>
                <a:latin typeface="Times New Roman" panose="02020603050405020304" pitchFamily="18" charset="0"/>
                <a:ea typeface="Times New Roman" panose="02020603050405020304" pitchFamily="18" charset="0"/>
              </a:rPr>
              <a:t>, J. Satheesh Kumar, “Analysis of digital image forgery detection techniques”, International Conference on Convergence Technology, Vol.4 (1), pp: 1000– 1002, 2014.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[6] V. </a:t>
            </a:r>
            <a:r>
              <a:rPr lang="en-US" sz="1800" dirty="0" err="1">
                <a:effectLst/>
                <a:latin typeface="Times New Roman" panose="02020603050405020304" pitchFamily="18" charset="0"/>
                <a:ea typeface="Times New Roman" panose="02020603050405020304" pitchFamily="18" charset="0"/>
              </a:rPr>
              <a:t>Thirunavukkarsu</a:t>
            </a:r>
            <a:r>
              <a:rPr lang="en-US" sz="1800" dirty="0">
                <a:effectLst/>
                <a:latin typeface="Times New Roman" panose="02020603050405020304" pitchFamily="18" charset="0"/>
                <a:ea typeface="Times New Roman" panose="02020603050405020304" pitchFamily="18" charset="0"/>
              </a:rPr>
              <a:t>, J. Satheesh Kumar, “Analysis of various noise models and filtering techniques used for image restoration”, IJRCSIT, Vol.3 (1), pp: 4–9, 2014.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[7] C. Rey, J.L. </a:t>
            </a:r>
            <a:r>
              <a:rPr lang="en-US" sz="1800" dirty="0" err="1">
                <a:effectLst/>
                <a:latin typeface="Times New Roman" panose="02020603050405020304" pitchFamily="18" charset="0"/>
                <a:ea typeface="Times New Roman" panose="02020603050405020304" pitchFamily="18" charset="0"/>
              </a:rPr>
              <a:t>Dugelay</a:t>
            </a:r>
            <a:r>
              <a:rPr lang="en-US" sz="1800" dirty="0">
                <a:effectLst/>
                <a:latin typeface="Times New Roman" panose="02020603050405020304" pitchFamily="18" charset="0"/>
                <a:ea typeface="Times New Roman" panose="02020603050405020304" pitchFamily="18" charset="0"/>
              </a:rPr>
              <a:t>, “A survey of watermarking algorithms for image authentication”, EURASIP Journal on applied Signal Processing, Vol.2 (6), pp: 613–621, 2002.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Pointcheval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J.Stern</a:t>
            </a:r>
            <a:r>
              <a:rPr lang="en-US" sz="1800" dirty="0">
                <a:effectLst/>
                <a:latin typeface="Times New Roman" panose="02020603050405020304" pitchFamily="18" charset="0"/>
                <a:ea typeface="Times New Roman" panose="02020603050405020304" pitchFamily="18" charset="0"/>
              </a:rPr>
              <a:t>, “Security arguments for digital signatures”, Journal cryptography, Vol.13 (3), pp: 361-396, 2000. [9] </a:t>
            </a:r>
            <a:r>
              <a:rPr lang="en-US" sz="1800" dirty="0" err="1">
                <a:effectLst/>
                <a:latin typeface="Times New Roman" panose="02020603050405020304" pitchFamily="18" charset="0"/>
                <a:ea typeface="Times New Roman" panose="02020603050405020304" pitchFamily="18" charset="0"/>
              </a:rPr>
              <a:t>Thirunavukkarasu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J.Satheesh</a:t>
            </a:r>
            <a:r>
              <a:rPr lang="en-US" sz="1800" dirty="0">
                <a:effectLst/>
                <a:latin typeface="Times New Roman" panose="02020603050405020304" pitchFamily="18" charset="0"/>
                <a:ea typeface="Times New Roman" panose="02020603050405020304" pitchFamily="18" charset="0"/>
              </a:rPr>
              <a:t> Kumar, “Intrusive and Non-Intrusive Techniques for Detecting Fake Images”, IJBI, Vol.3 (1), pp: 374 – 379, 2014.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[10] Ng, Chang, </a:t>
            </a:r>
            <a:r>
              <a:rPr lang="en-US" sz="1800" dirty="0" err="1">
                <a:effectLst/>
                <a:latin typeface="Times New Roman" panose="02020603050405020304" pitchFamily="18" charset="0"/>
                <a:ea typeface="Times New Roman" panose="02020603050405020304" pitchFamily="18" charset="0"/>
              </a:rPr>
              <a:t>S.F.Lin</a:t>
            </a:r>
            <a:r>
              <a:rPr lang="en-US" sz="1800" dirty="0">
                <a:effectLst/>
                <a:latin typeface="Times New Roman" panose="02020603050405020304" pitchFamily="18" charset="0"/>
                <a:ea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rPr>
              <a:t>Y.Sun</a:t>
            </a:r>
            <a:r>
              <a:rPr lang="en-US" sz="1800" dirty="0">
                <a:effectLst/>
                <a:latin typeface="Times New Roman" panose="02020603050405020304" pitchFamily="18" charset="0"/>
                <a:ea typeface="Times New Roman" panose="02020603050405020304" pitchFamily="18" charset="0"/>
              </a:rPr>
              <a:t>, “Passive-blind image forensics”, Multimedia Security Technologies for Digital Rights, Vol.15(1), pp:383-412, 2006.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[11] Bayram S, </a:t>
            </a:r>
            <a:r>
              <a:rPr lang="en-US" sz="1800" dirty="0" err="1">
                <a:effectLst/>
                <a:latin typeface="Times New Roman" panose="02020603050405020304" pitchFamily="18" charset="0"/>
                <a:ea typeface="Times New Roman" panose="02020603050405020304" pitchFamily="18" charset="0"/>
              </a:rPr>
              <a:t>Avcibas</a:t>
            </a:r>
            <a:r>
              <a:rPr lang="en-US" sz="1800" dirty="0">
                <a:effectLst/>
                <a:latin typeface="Times New Roman" panose="02020603050405020304" pitchFamily="18" charset="0"/>
                <a:ea typeface="Times New Roman" panose="02020603050405020304" pitchFamily="18" charset="0"/>
              </a:rPr>
              <a:t> I, </a:t>
            </a:r>
            <a:r>
              <a:rPr lang="en-US" sz="1800" dirty="0" err="1">
                <a:effectLst/>
                <a:latin typeface="Times New Roman" panose="02020603050405020304" pitchFamily="18" charset="0"/>
                <a:ea typeface="Times New Roman" panose="02020603050405020304" pitchFamily="18" charset="0"/>
              </a:rPr>
              <a:t>Sankur</a:t>
            </a:r>
            <a:r>
              <a:rPr lang="en-US" sz="1800" dirty="0">
                <a:effectLst/>
                <a:latin typeface="Times New Roman" panose="02020603050405020304" pitchFamily="18" charset="0"/>
                <a:ea typeface="Times New Roman" panose="02020603050405020304" pitchFamily="18" charset="0"/>
              </a:rPr>
              <a:t> B, Memon N, “Image manipulation detection with binary similarity measures”, In IEEE Signal Processing Conference, pp:1-4, 2005.</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[12] </a:t>
            </a:r>
            <a:r>
              <a:rPr lang="en-US" sz="1800" dirty="0" err="1">
                <a:effectLst/>
                <a:latin typeface="Times New Roman" panose="02020603050405020304" pitchFamily="18" charset="0"/>
                <a:ea typeface="Times New Roman" panose="02020603050405020304" pitchFamily="18" charset="0"/>
              </a:rPr>
              <a:t>Thirunavukkarasu</a:t>
            </a:r>
            <a:r>
              <a:rPr lang="en-US" sz="1800" dirty="0">
                <a:effectLst/>
                <a:latin typeface="Times New Roman" panose="02020603050405020304" pitchFamily="18" charset="0"/>
                <a:ea typeface="Times New Roman" panose="02020603050405020304" pitchFamily="18" charset="0"/>
              </a:rPr>
              <a:t> V, Satheesh Kumar J, “Evolution of blind methods for image splicing detection-A review”, International Journal of Applied Engineering Research, Vol.9 (21), pp: 5069–76, 2014.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[13] Yu-feng Hsu, Shih-fu Chang, “Detecting Image Splicing using Geometry Invariants and Camera Characteristics Consistency”, ICME, pp: 549-552, 2012. </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dirty="0">
                <a:effectLst/>
                <a:latin typeface="Times New Roman" panose="02020603050405020304" pitchFamily="18" charset="0"/>
                <a:ea typeface="Times New Roman" panose="02020603050405020304" pitchFamily="18" charset="0"/>
              </a:rPr>
              <a:t>[14] Lin, </a:t>
            </a:r>
            <a:r>
              <a:rPr lang="en-US" sz="1800" dirty="0" err="1">
                <a:effectLst/>
                <a:latin typeface="Times New Roman" panose="02020603050405020304" pitchFamily="18" charset="0"/>
                <a:ea typeface="Times New Roman" panose="02020603050405020304" pitchFamily="18" charset="0"/>
              </a:rPr>
              <a:t>Zhouchen</a:t>
            </a:r>
            <a:r>
              <a:rPr lang="en-US" sz="1800" dirty="0">
                <a:effectLst/>
                <a:latin typeface="Times New Roman" panose="02020603050405020304" pitchFamily="18" charset="0"/>
                <a:ea typeface="Times New Roman" panose="02020603050405020304" pitchFamily="18" charset="0"/>
              </a:rPr>
              <a:t>, “Detecting doctored images using camera response normality and consistency”, Computer Vision and Pattern Recognition, Vol. 1(1), pp: 1087-1092, 2005.</a:t>
            </a:r>
            <a:endParaRPr lang="en-IN" sz="1800" dirty="0">
              <a:effectLst/>
              <a:latin typeface="Times New Roman" panose="02020603050405020304" pitchFamily="18" charset="0"/>
              <a:ea typeface="Times New Roman" panose="02020603050405020304" pitchFamily="18" charset="0"/>
            </a:endParaRPr>
          </a:p>
          <a:p>
            <a:pPr algn="just">
              <a:tabLst>
                <a:tab pos="1164590" algn="l"/>
              </a:tabLst>
            </a:pPr>
            <a:r>
              <a:rPr lang="en-US" sz="1800">
                <a:latin typeface="Times New Roman" panose="02020603050405020304" pitchFamily="18" charset="0"/>
                <a:ea typeface="Times New Roman" panose="02020603050405020304" pitchFamily="18" charset="0"/>
              </a:rPr>
              <a:t>[15</a:t>
            </a:r>
            <a:r>
              <a:rPr lang="en-US" sz="180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C.L.Chan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A.K.Katsaggelos</a:t>
            </a:r>
            <a:r>
              <a:rPr lang="en-US" sz="1800" dirty="0">
                <a:effectLst/>
                <a:latin typeface="Times New Roman" panose="02020603050405020304" pitchFamily="18" charset="0"/>
                <a:ea typeface="Times New Roman" panose="02020603050405020304" pitchFamily="18" charset="0"/>
              </a:rPr>
              <a:t>, A.V. Sahakian, “Image sequence filtering in </a:t>
            </a:r>
            <a:r>
              <a:rPr lang="en-US" sz="1800" dirty="0" err="1">
                <a:effectLst/>
                <a:latin typeface="Times New Roman" panose="02020603050405020304" pitchFamily="18" charset="0"/>
                <a:ea typeface="Times New Roman" panose="02020603050405020304" pitchFamily="18" charset="0"/>
              </a:rPr>
              <a:t>Quantumlimited</a:t>
            </a:r>
            <a:r>
              <a:rPr lang="en-US" sz="1800" dirty="0">
                <a:effectLst/>
                <a:latin typeface="Times New Roman" panose="02020603050405020304" pitchFamily="18" charset="0"/>
                <a:ea typeface="Times New Roman" panose="02020603050405020304" pitchFamily="18" charset="0"/>
              </a:rPr>
              <a:t> noise with applications to low-dose fluoroscopy”, IEEE Transaction on Medical Imaging, Vol. 12, pp. 610-621, 1993. </a:t>
            </a:r>
            <a:endParaRPr lang="en-IN" sz="1800" dirty="0">
              <a:effectLst/>
              <a:latin typeface="Times New Roman" panose="02020603050405020304" pitchFamily="18" charset="0"/>
              <a:ea typeface="Times New Roman" panose="02020603050405020304" pitchFamily="18" charset="0"/>
            </a:endParaRPr>
          </a:p>
          <a:p>
            <a:pPr marL="131445" marR="24130" algn="just">
              <a:spcBef>
                <a:spcPts val="875"/>
              </a:spcBef>
              <a:spcAft>
                <a:spcPts val="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48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24" name="Picture 12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26" name="Oval 12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8" name="Picture 12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30" name="Picture 12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32" name="Rectangle 13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 company name&#10;&#10;Description automatically generated">
            <a:extLst>
              <a:ext uri="{FF2B5EF4-FFF2-40B4-BE49-F238E27FC236}">
                <a16:creationId xmlns:a16="http://schemas.microsoft.com/office/drawing/2014/main" id="{A32810DA-FB95-4A19-91C4-E58DFE3EA0C9}"/>
              </a:ext>
            </a:extLst>
          </p:cNvPr>
          <p:cNvPicPr>
            <a:picLocks noChangeAspect="1"/>
          </p:cNvPicPr>
          <p:nvPr/>
        </p:nvPicPr>
        <p:blipFill>
          <a:blip r:embed="rId6"/>
          <a:stretch>
            <a:fillRect/>
          </a:stretch>
        </p:blipFill>
        <p:spPr>
          <a:xfrm>
            <a:off x="762000" y="1066800"/>
            <a:ext cx="7108905" cy="5331678"/>
          </a:xfrm>
          <a:prstGeom prst="rect">
            <a:avLst/>
          </a:prstGeom>
        </p:spPr>
      </p:pic>
      <p:sp>
        <p:nvSpPr>
          <p:cNvPr id="136" name="Rectangle 135">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ctrTitle"/>
          </p:nvPr>
        </p:nvSpPr>
        <p:spPr>
          <a:xfrm>
            <a:off x="914400" y="-304800"/>
            <a:ext cx="5410200" cy="1066800"/>
          </a:xfrm>
        </p:spPr>
        <p:txBody>
          <a:bodyPr vert="horz" lIns="91440" tIns="45720" rIns="91440" bIns="45720" rtlCol="0" anchor="ctr">
            <a:normAutofit/>
          </a:bodyPr>
          <a:lstStyle/>
          <a:p>
            <a:pPr defTabSz="457200"/>
            <a:r>
              <a:rPr lang="en-US" sz="3600" b="1" i="0" kern="1200" dirty="0">
                <a:solidFill>
                  <a:schemeClr val="tx2"/>
                </a:solidFill>
                <a:effectLst/>
                <a:latin typeface="+mj-lt"/>
                <a:ea typeface="+mj-ea"/>
                <a:cs typeface="+mj-cs"/>
              </a:rPr>
              <a:t>Motivation of Research</a:t>
            </a:r>
          </a:p>
        </p:txBody>
      </p:sp>
      <p:sp>
        <p:nvSpPr>
          <p:cNvPr id="1048659" name="Subtitle 2"/>
          <p:cNvSpPr>
            <a:spLocks noGrp="1"/>
          </p:cNvSpPr>
          <p:nvPr>
            <p:ph type="subTitle" idx="1"/>
          </p:nvPr>
        </p:nvSpPr>
        <p:spPr>
          <a:xfrm>
            <a:off x="914400" y="533400"/>
            <a:ext cx="7469356" cy="4804397"/>
          </a:xfrm>
        </p:spPr>
        <p:txBody>
          <a:bodyPr vert="horz" lIns="91440" tIns="45720" rIns="91440" bIns="45720" rtlCol="0" anchor="ctr">
            <a:noAutofit/>
          </a:bodyPr>
          <a:lstStyle/>
          <a:p>
            <a:pPr marL="457200" indent="-457200" defTabSz="457200">
              <a:lnSpc>
                <a:spcPct val="90000"/>
              </a:lnSpc>
              <a:buClr>
                <a:schemeClr val="tx1"/>
              </a:buClr>
              <a:buSzPct val="90000"/>
              <a:buFont typeface="Wingdings" pitchFamily="2" charset="2"/>
              <a:buChar char="Ø"/>
            </a:pPr>
            <a:r>
              <a:rPr lang="en-US" sz="2400" dirty="0">
                <a:solidFill>
                  <a:schemeClr val="tx1"/>
                </a:solidFill>
                <a:latin typeface="Times New Roman" pitchFamily="18" charset="0"/>
                <a:cs typeface="Times New Roman" pitchFamily="18" charset="0"/>
              </a:rPr>
              <a:t>Images are generally used as major source of information for effective communication, namely digital media, electronic media, military,  forensics, science and technology, medical sciences, social media, and so on, and all over the internet.</a:t>
            </a:r>
          </a:p>
          <a:p>
            <a:pPr marL="457200" indent="-457200" defTabSz="457200">
              <a:lnSpc>
                <a:spcPct val="90000"/>
              </a:lnSpc>
              <a:buClr>
                <a:schemeClr val="tx1"/>
              </a:buClr>
              <a:buSzPct val="90000"/>
              <a:buFont typeface="Wingdings" pitchFamily="2" charset="2"/>
              <a:buChar char="Ø"/>
            </a:pPr>
            <a:r>
              <a:rPr lang="en-US" sz="2400" dirty="0">
                <a:solidFill>
                  <a:schemeClr val="tx1"/>
                </a:solidFill>
                <a:latin typeface="Times New Roman" pitchFamily="18" charset="0"/>
                <a:cs typeface="Times New Roman" pitchFamily="18" charset="0"/>
              </a:rPr>
              <a:t>However, the reliability of image is questionable due to the powerful and low cost image editing technologies which facilitate to acquire and manipulate digital images. </a:t>
            </a:r>
          </a:p>
          <a:p>
            <a:pPr marL="457200" indent="-457200" defTabSz="457200">
              <a:lnSpc>
                <a:spcPct val="90000"/>
              </a:lnSpc>
              <a:buClr>
                <a:schemeClr val="tx1"/>
              </a:buClr>
              <a:buSzPct val="90000"/>
              <a:buFont typeface="Wingdings" pitchFamily="2" charset="2"/>
              <a:buChar char="Ø"/>
            </a:pPr>
            <a:r>
              <a:rPr lang="en-US" sz="2400" dirty="0">
                <a:solidFill>
                  <a:schemeClr val="tx1"/>
                </a:solidFill>
                <a:latin typeface="Times New Roman" pitchFamily="18" charset="0"/>
                <a:cs typeface="Times New Roman" pitchFamily="18" charset="0"/>
              </a:rPr>
              <a:t>But the development of hacking technologies and other forgery activities can reduce trust among  the people regarding authenticity.</a:t>
            </a:r>
          </a:p>
        </p:txBody>
      </p:sp>
      <p:sp>
        <p:nvSpPr>
          <p:cNvPr id="1048661" name="Rectangle 8"/>
          <p:cNvSpPr/>
          <p:nvPr/>
        </p:nvSpPr>
        <p:spPr>
          <a:xfrm>
            <a:off x="8001000" y="6352401"/>
            <a:ext cx="261610" cy="276999"/>
          </a:xfrm>
          <a:prstGeom prst="rect">
            <a:avLst/>
          </a:prstGeom>
        </p:spPr>
        <p:txBody>
          <a:bodyPr wrap="none">
            <a:spAutoFit/>
          </a:bodyPr>
          <a:lstStyle/>
          <a:p>
            <a:pPr>
              <a:spcAft>
                <a:spcPts val="600"/>
              </a:spcAft>
            </a:pPr>
            <a:fld id="{23408352-3AF8-4ED0-AEFB-15085403576F}" type="slidenum">
              <a:rPr lang="en-US" sz="1200" smtClean="0">
                <a:solidFill>
                  <a:srgbClr val="888888"/>
                </a:solidFill>
                <a:latin typeface="Times New Roman" pitchFamily="18" charset="0"/>
                <a:cs typeface="Times New Roman" pitchFamily="18" charset="0"/>
              </a:rPr>
              <a:pPr>
                <a:spcAft>
                  <a:spcPts val="600"/>
                </a:spcAft>
              </a:pPr>
              <a:t>4</a:t>
            </a:fld>
            <a:endParaRPr lang="en-US" sz="120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914400" y="-477941"/>
            <a:ext cx="6520543" cy="1392341"/>
          </a:xfrm>
        </p:spPr>
        <p:txBody>
          <a:bodyPr>
            <a:normAutofit/>
          </a:bodyPr>
          <a:lstStyle/>
          <a:p>
            <a:r>
              <a:rPr lang="en-US" sz="3600" b="1" dirty="0">
                <a:solidFill>
                  <a:schemeClr val="tx1"/>
                </a:solidFill>
                <a:effectLst/>
                <a:cs typeface="Times New Roman" panose="02020603050405020304" pitchFamily="18" charset="0"/>
              </a:rPr>
              <a:t>Motivation of Research</a:t>
            </a:r>
          </a:p>
        </p:txBody>
      </p:sp>
      <p:sp>
        <p:nvSpPr>
          <p:cNvPr id="1048663" name="Content Placeholder 2"/>
          <p:cNvSpPr>
            <a:spLocks noGrp="1"/>
          </p:cNvSpPr>
          <p:nvPr>
            <p:ph idx="1"/>
          </p:nvPr>
        </p:nvSpPr>
        <p:spPr>
          <a:xfrm>
            <a:off x="914400" y="786979"/>
            <a:ext cx="6831649" cy="4470821"/>
          </a:xfrm>
        </p:spPr>
        <p:txBody>
          <a:bodyPr vert="horz" lIns="91440" tIns="45720" rIns="91440" bIns="45720" rtlCol="0" anchor="t">
            <a:noAutofit/>
          </a:bodyPr>
          <a:lstStyle/>
          <a:p>
            <a:pPr marL="457200" indent="-457200">
              <a:buClrTx/>
              <a:buSzPct val="90000"/>
              <a:buFont typeface="Wingdings" pitchFamily="2" charset="2"/>
              <a:buChar char="Ø"/>
            </a:pPr>
            <a:r>
              <a:rPr lang="en-IN" sz="2400" dirty="0">
                <a:latin typeface="Times New Roman"/>
                <a:cs typeface="Times New Roman"/>
              </a:rPr>
              <a:t>Digital image   splicing detection techniques got important in digital image world. </a:t>
            </a:r>
            <a:r>
              <a:rPr lang="en-US" sz="2400" dirty="0">
                <a:latin typeface="Times New Roman"/>
                <a:cs typeface="Times New Roman"/>
              </a:rPr>
              <a:t> </a:t>
            </a:r>
            <a:endParaRPr lang="en-US" sz="2400" dirty="0">
              <a:latin typeface="Times New Roman" pitchFamily="18" charset="0"/>
              <a:cs typeface="Times New Roman" pitchFamily="18" charset="0"/>
            </a:endParaRPr>
          </a:p>
          <a:p>
            <a:pPr marL="457200" indent="-457200">
              <a:buClrTx/>
              <a:buSzPct val="90000"/>
              <a:buFont typeface="Wingdings" pitchFamily="2" charset="2"/>
              <a:buChar char="Ø"/>
            </a:pPr>
            <a:r>
              <a:rPr lang="en-US" sz="2400" dirty="0">
                <a:latin typeface="Times New Roman"/>
                <a:cs typeface="Times New Roman"/>
              </a:rPr>
              <a:t>Moreover identification of fake image is difficult because the pasted image is same as the whole image.</a:t>
            </a:r>
          </a:p>
          <a:p>
            <a:pPr marL="457200" indent="-457200">
              <a:buClrTx/>
              <a:buSzPct val="90000"/>
              <a:buFont typeface="Wingdings" pitchFamily="2" charset="2"/>
              <a:buChar char="Ø"/>
            </a:pPr>
            <a:r>
              <a:rPr lang="en-US" sz="2400" dirty="0">
                <a:latin typeface="Times New Roman"/>
                <a:cs typeface="Times New Roman"/>
              </a:rPr>
              <a:t>Thus, it becomes harder for the human visual system to differentiate between legitimate and forged / manipulated images.</a:t>
            </a:r>
          </a:p>
          <a:p>
            <a:pPr marL="457200" indent="-457200">
              <a:buClrTx/>
              <a:buSzPct val="90000"/>
              <a:buFont typeface="Wingdings" pitchFamily="2" charset="2"/>
              <a:buChar char="Ø"/>
            </a:pPr>
            <a:r>
              <a:rPr lang="en-US" sz="2400" dirty="0">
                <a:latin typeface="Times New Roman"/>
                <a:cs typeface="Times New Roman"/>
              </a:rPr>
              <a:t>Such type of issues is the motivation to carry out research in this area.</a:t>
            </a:r>
          </a:p>
        </p:txBody>
      </p:sp>
      <p:sp>
        <p:nvSpPr>
          <p:cNvPr id="1048665" name="Rectangle 6"/>
          <p:cNvSpPr/>
          <p:nvPr/>
        </p:nvSpPr>
        <p:spPr>
          <a:xfrm>
            <a:off x="8043446" y="6352401"/>
            <a:ext cx="261610" cy="276999"/>
          </a:xfrm>
          <a:prstGeom prst="rect">
            <a:avLst/>
          </a:prstGeom>
        </p:spPr>
        <p:txBody>
          <a:bodyPr wrap="none">
            <a:spAutoFit/>
          </a:bodyPr>
          <a:lstStyle/>
          <a:p>
            <a:pPr>
              <a:spcAft>
                <a:spcPts val="600"/>
              </a:spcAft>
            </a:pPr>
            <a:fld id="{23408352-3AF8-4ED0-AEFB-15085403576F}" type="slidenum">
              <a:rPr lang="en-US" sz="1200" smtClean="0">
                <a:solidFill>
                  <a:srgbClr val="888888"/>
                </a:solidFill>
                <a:latin typeface="Times New Roman" pitchFamily="18" charset="0"/>
                <a:cs typeface="Times New Roman" pitchFamily="18" charset="0"/>
              </a:rPr>
              <a:pPr>
                <a:spcAft>
                  <a:spcPts val="600"/>
                </a:spcAft>
              </a:pPr>
              <a:t>5</a:t>
            </a:fld>
            <a:endParaRPr lang="en-US" sz="12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1371600" y="919717"/>
            <a:ext cx="5638800" cy="2280683"/>
          </a:xfrm>
          <a:prstGeom prst="rect">
            <a:avLst/>
          </a:prstGeom>
          <a:noFill/>
        </p:spPr>
      </p:pic>
      <p:sp>
        <p:nvSpPr>
          <p:cNvPr id="8" name="TextBox 7"/>
          <p:cNvSpPr txBox="1"/>
          <p:nvPr/>
        </p:nvSpPr>
        <p:spPr>
          <a:xfrm>
            <a:off x="1081177" y="3099137"/>
            <a:ext cx="8062823" cy="1015663"/>
          </a:xfrm>
          <a:prstGeom prst="rect">
            <a:avLst/>
          </a:prstGeom>
          <a:noFill/>
        </p:spPr>
        <p:txBody>
          <a:bodyPr wrap="square" rtlCol="0">
            <a:spAutoFit/>
          </a:bodyPr>
          <a:lstStyle/>
          <a:p>
            <a:r>
              <a:rPr lang="en-US" sz="2000" dirty="0">
                <a:latin typeface="Times New Roman" pitchFamily="18" charset="0"/>
                <a:cs typeface="Times New Roman" pitchFamily="18" charset="0"/>
              </a:rPr>
              <a:t> Student leader speaking in front of a map showing a divided India, in which portions of Kashmir and Gujarat were merged to Pakistan but in the original image (g) he is speaking in front of a blank background</a:t>
            </a:r>
          </a:p>
        </p:txBody>
      </p:sp>
      <p:pic>
        <p:nvPicPr>
          <p:cNvPr id="9" name="Picture 8"/>
          <p:cNvPicPr/>
          <p:nvPr/>
        </p:nvPicPr>
        <p:blipFill>
          <a:blip r:embed="rId3"/>
          <a:srcRect/>
          <a:stretch>
            <a:fillRect/>
          </a:stretch>
        </p:blipFill>
        <p:spPr bwMode="auto">
          <a:xfrm>
            <a:off x="1647645" y="4100557"/>
            <a:ext cx="5210355" cy="1919243"/>
          </a:xfrm>
          <a:prstGeom prst="rect">
            <a:avLst/>
          </a:prstGeom>
          <a:noFill/>
        </p:spPr>
      </p:pic>
      <p:sp>
        <p:nvSpPr>
          <p:cNvPr id="10" name="TextBox 9"/>
          <p:cNvSpPr txBox="1"/>
          <p:nvPr/>
        </p:nvSpPr>
        <p:spPr>
          <a:xfrm>
            <a:off x="1143000" y="6031302"/>
            <a:ext cx="7772400" cy="707886"/>
          </a:xfrm>
          <a:prstGeom prst="rect">
            <a:avLst/>
          </a:prstGeom>
          <a:noFill/>
        </p:spPr>
        <p:txBody>
          <a:bodyPr wrap="square" lIns="91440" tIns="45720" rIns="91440" bIns="45720" rtlCol="0" anchor="t">
            <a:spAutoFit/>
          </a:bodyPr>
          <a:lstStyle/>
          <a:p>
            <a:pPr lvl="0"/>
            <a:r>
              <a:rPr lang="en-US" sz="2000" dirty="0">
                <a:latin typeface="Times New Roman"/>
                <a:cs typeface="Times New Roman"/>
              </a:rPr>
              <a:t>A Minister was removed from the original photograph (e) After falling out of favor with Stalin.</a:t>
            </a:r>
            <a:endParaRPr lang="en-US" sz="2000" dirty="0">
              <a:latin typeface="Times New Roman" pitchFamily="18" charset="0"/>
              <a:cs typeface="Times New Roman" pitchFamily="18" charset="0"/>
            </a:endParaRPr>
          </a:p>
        </p:txBody>
      </p:sp>
      <p:sp>
        <p:nvSpPr>
          <p:cNvPr id="7" name="TextBox 6"/>
          <p:cNvSpPr txBox="1"/>
          <p:nvPr/>
        </p:nvSpPr>
        <p:spPr>
          <a:xfrm>
            <a:off x="914400" y="-112931"/>
            <a:ext cx="6400800" cy="646331"/>
          </a:xfrm>
          <a:prstGeom prst="rect">
            <a:avLst/>
          </a:prstGeom>
          <a:noFill/>
        </p:spPr>
        <p:txBody>
          <a:bodyPr wrap="square" rtlCol="0">
            <a:spAutoFit/>
          </a:bodyPr>
          <a:lstStyle/>
          <a:p>
            <a:r>
              <a:rPr lang="en-IN" sz="3600" b="1" dirty="0">
                <a:latin typeface="+mj-lt"/>
              </a:rPr>
              <a:t>Examples of Forged images </a:t>
            </a:r>
            <a:endParaRPr lang="en-US" sz="3600" b="1" dirty="0">
              <a:latin typeface="+mj-lt"/>
            </a:endParaRPr>
          </a:p>
        </p:txBody>
      </p:sp>
      <p:sp>
        <p:nvSpPr>
          <p:cNvPr id="11" name="Rectangle 10">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062521-66A9-42D6-88C8-8B41C71880EF}"/>
              </a:ext>
            </a:extLst>
          </p:cNvPr>
          <p:cNvSpPr>
            <a:spLocks noGrp="1"/>
          </p:cNvSpPr>
          <p:nvPr>
            <p:ph type="title"/>
          </p:nvPr>
        </p:nvSpPr>
        <p:spPr>
          <a:xfrm>
            <a:off x="914400" y="-486130"/>
            <a:ext cx="6710641" cy="1400530"/>
          </a:xfrm>
        </p:spPr>
        <p:txBody>
          <a:bodyPr anchor="ctr">
            <a:normAutofit/>
          </a:bodyPr>
          <a:lstStyle/>
          <a:p>
            <a:r>
              <a:rPr lang="en-US" sz="3600" b="1" dirty="0">
                <a:solidFill>
                  <a:schemeClr val="tx1"/>
                </a:solidFill>
                <a:effectLst/>
                <a:cs typeface="Times New Roman"/>
              </a:rPr>
              <a:t>Introduction</a:t>
            </a:r>
            <a:endParaRPr lang="en-US" sz="3600" dirty="0">
              <a:solidFill>
                <a:schemeClr val="tx1"/>
              </a:solidFill>
              <a:effectLst/>
              <a:ea typeface="+mj-lt"/>
              <a:cs typeface="+mj-lt"/>
            </a:endParaRPr>
          </a:p>
        </p:txBody>
      </p:sp>
      <p:sp>
        <p:nvSpPr>
          <p:cNvPr id="3" name="Content Placeholder 2">
            <a:extLst>
              <a:ext uri="{FF2B5EF4-FFF2-40B4-BE49-F238E27FC236}">
                <a16:creationId xmlns:a16="http://schemas.microsoft.com/office/drawing/2014/main" id="{6CC7EA0D-F32B-4445-85A6-9C2E729E5B02}"/>
              </a:ext>
            </a:extLst>
          </p:cNvPr>
          <p:cNvSpPr>
            <a:spLocks noGrp="1"/>
          </p:cNvSpPr>
          <p:nvPr>
            <p:ph idx="1"/>
          </p:nvPr>
        </p:nvSpPr>
        <p:spPr>
          <a:xfrm>
            <a:off x="914400" y="838200"/>
            <a:ext cx="6709905" cy="3484879"/>
          </a:xfrm>
        </p:spPr>
        <p:txBody>
          <a:bodyPr vert="horz" lIns="91440" tIns="45720" rIns="91440" bIns="45720" rtlCol="0">
            <a:noAutofit/>
          </a:bodyPr>
          <a:lstStyle/>
          <a:p>
            <a:pPr marL="342900" indent="-342900">
              <a:lnSpc>
                <a:spcPct val="90000"/>
              </a:lnSpc>
              <a:spcBef>
                <a:spcPts val="0"/>
              </a:spcBef>
              <a:buClr>
                <a:schemeClr val="tx1"/>
              </a:buClr>
              <a:buSzPct val="90000"/>
              <a:buFont typeface="Wingdings" pitchFamily="2" charset="2"/>
              <a:buChar char="Ø"/>
            </a:pPr>
            <a:r>
              <a:rPr lang="en-US" sz="2400" dirty="0">
                <a:latin typeface="Times New Roman" pitchFamily="18" charset="0"/>
                <a:ea typeface="+mj-lt"/>
                <a:cs typeface="Times New Roman" pitchFamily="18" charset="0"/>
              </a:rPr>
              <a:t> Digital image manipulation takes part to deform the content of an image in order to accomplish some deceit purposes. Such manipulations  are known as forgeries.</a:t>
            </a:r>
          </a:p>
          <a:p>
            <a:pPr marL="342900" indent="-342900">
              <a:lnSpc>
                <a:spcPct val="90000"/>
              </a:lnSpc>
              <a:spcBef>
                <a:spcPts val="0"/>
              </a:spcBef>
              <a:buClr>
                <a:schemeClr val="tx1"/>
              </a:buClr>
              <a:buSzPct val="90000"/>
              <a:buNone/>
            </a:pPr>
            <a:endParaRPr lang="en-US" sz="2400" dirty="0">
              <a:latin typeface="Times New Roman" pitchFamily="18" charset="0"/>
              <a:ea typeface="+mj-lt"/>
              <a:cs typeface="Times New Roman" pitchFamily="18" charset="0"/>
            </a:endParaRPr>
          </a:p>
          <a:p>
            <a:pPr marL="342900" indent="-342900">
              <a:lnSpc>
                <a:spcPct val="90000"/>
              </a:lnSpc>
              <a:spcBef>
                <a:spcPts val="0"/>
              </a:spcBef>
              <a:buClr>
                <a:schemeClr val="tx1"/>
              </a:buClr>
              <a:buSzPct val="90000"/>
              <a:buFont typeface="Wingdings" pitchFamily="2" charset="2"/>
              <a:buChar char="Ø"/>
            </a:pPr>
            <a:r>
              <a:rPr lang="en-US" sz="2400" dirty="0">
                <a:latin typeface="Times New Roman" pitchFamily="18" charset="0"/>
                <a:ea typeface="+mj-lt"/>
                <a:cs typeface="Times New Roman" pitchFamily="18" charset="0"/>
              </a:rPr>
              <a:t>The major focus of a digital image forgery or manipulation is to hide an existing object in the image and to create a duplicate or to change the meaning of the original image completely. </a:t>
            </a:r>
          </a:p>
          <a:p>
            <a:pPr marL="342900" indent="-342900">
              <a:lnSpc>
                <a:spcPct val="90000"/>
              </a:lnSpc>
              <a:spcBef>
                <a:spcPts val="0"/>
              </a:spcBef>
              <a:buClr>
                <a:schemeClr val="tx1"/>
              </a:buClr>
              <a:buSzPct val="90000"/>
              <a:buFont typeface="Wingdings" pitchFamily="2" charset="2"/>
              <a:buChar char="Ø"/>
            </a:pPr>
            <a:endParaRPr lang="en-US" sz="2400" dirty="0">
              <a:latin typeface="Times New Roman" pitchFamily="18" charset="0"/>
              <a:ea typeface="+mj-lt"/>
              <a:cs typeface="Times New Roman" pitchFamily="18" charset="0"/>
            </a:endParaRPr>
          </a:p>
          <a:p>
            <a:pPr marL="342900" indent="-342900">
              <a:lnSpc>
                <a:spcPct val="90000"/>
              </a:lnSpc>
              <a:spcBef>
                <a:spcPts val="0"/>
              </a:spcBef>
              <a:buClr>
                <a:schemeClr val="tx1"/>
              </a:buClr>
              <a:buSzPct val="90000"/>
              <a:buFont typeface="Wingdings" pitchFamily="2" charset="2"/>
              <a:buChar char="Ø"/>
            </a:pPr>
            <a:r>
              <a:rPr lang="en-US" sz="2400" dirty="0">
                <a:latin typeface="Times New Roman" pitchFamily="18" charset="0"/>
                <a:ea typeface="+mj-lt"/>
                <a:cs typeface="Times New Roman" pitchFamily="18" charset="0"/>
              </a:rPr>
              <a:t>The tampered is close resembles to the original image.</a:t>
            </a:r>
          </a:p>
          <a:p>
            <a:pPr marL="342900" indent="-342900">
              <a:lnSpc>
                <a:spcPct val="90000"/>
              </a:lnSpc>
              <a:spcBef>
                <a:spcPts val="0"/>
              </a:spcBef>
              <a:buClr>
                <a:schemeClr val="tx1"/>
              </a:buClr>
              <a:buSzPct val="90000"/>
              <a:buFont typeface="Wingdings" pitchFamily="2" charset="2"/>
              <a:buChar char="Ø"/>
            </a:pPr>
            <a:endParaRPr lang="en-US" sz="2400" dirty="0">
              <a:latin typeface="Times New Roman" pitchFamily="18" charset="0"/>
              <a:ea typeface="+mj-lt"/>
              <a:cs typeface="Times New Roman" pitchFamily="18" charset="0"/>
            </a:endParaRPr>
          </a:p>
          <a:p>
            <a:pPr marL="342900" indent="-342900">
              <a:lnSpc>
                <a:spcPct val="90000"/>
              </a:lnSpc>
              <a:spcBef>
                <a:spcPts val="0"/>
              </a:spcBef>
              <a:buClr>
                <a:schemeClr val="tx1"/>
              </a:buClr>
              <a:buSzPct val="90000"/>
              <a:buFont typeface="Wingdings" pitchFamily="2" charset="2"/>
              <a:buChar char="Ø"/>
            </a:pPr>
            <a:r>
              <a:rPr lang="en-IN" sz="2400" dirty="0">
                <a:latin typeface="Times New Roman" pitchFamily="18" charset="0"/>
                <a:ea typeface="+mj-lt"/>
                <a:cs typeface="Times New Roman" pitchFamily="18" charset="0"/>
              </a:rPr>
              <a:t>Image   splicing detection techniques have been developed to ensure whether the image content is modified after it was acquired.</a:t>
            </a:r>
            <a:endParaRPr lang="en-US" sz="2400" dirty="0">
              <a:latin typeface="Times New Roman" pitchFamily="18" charset="0"/>
              <a:ea typeface="+mj-lt"/>
              <a:cs typeface="Times New Roman" pitchFamily="18" charset="0"/>
            </a:endParaRPr>
          </a:p>
          <a:p>
            <a:pPr marL="342900" indent="-342900">
              <a:lnSpc>
                <a:spcPct val="90000"/>
              </a:lnSpc>
              <a:buClr>
                <a:schemeClr val="tx1"/>
              </a:buClr>
              <a:buFont typeface="Wingdings" pitchFamily="2" charset="2"/>
              <a:buChar char="Ø"/>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870693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656" name="Picture 8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048657" name="Picture 8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pic>
        <p:nvPicPr>
          <p:cNvPr id="1048659" name="Picture 9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048660" name="Picture 9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048661" name="Rectangle 9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97159" name="Picture 5"/>
          <p:cNvPicPr>
            <a:picLocks/>
          </p:cNvPicPr>
          <p:nvPr/>
        </p:nvPicPr>
        <p:blipFill>
          <a:blip r:embed="rId6"/>
          <a:stretch>
            <a:fillRect/>
          </a:stretch>
        </p:blipFill>
        <p:spPr bwMode="auto">
          <a:xfrm>
            <a:off x="1066800" y="1219200"/>
            <a:ext cx="7696200" cy="4343400"/>
          </a:xfrm>
          <a:prstGeom prst="rect">
            <a:avLst/>
          </a:prstGeom>
          <a:noFill/>
          <a:effectLst/>
        </p:spPr>
      </p:pic>
      <p:sp>
        <p:nvSpPr>
          <p:cNvPr id="1048672" name="Title 1"/>
          <p:cNvSpPr>
            <a:spLocks noGrp="1"/>
          </p:cNvSpPr>
          <p:nvPr>
            <p:ph type="title"/>
          </p:nvPr>
        </p:nvSpPr>
        <p:spPr>
          <a:xfrm>
            <a:off x="914400" y="76200"/>
            <a:ext cx="7848600" cy="990600"/>
          </a:xfrm>
        </p:spPr>
        <p:txBody>
          <a:bodyPr vert="horz" lIns="91440" tIns="45720" rIns="91440" bIns="45720" rtlCol="0" anchor="b">
            <a:noAutofit/>
          </a:bodyPr>
          <a:lstStyle/>
          <a:p>
            <a:pPr defTabSz="457200">
              <a:lnSpc>
                <a:spcPct val="90000"/>
              </a:lnSpc>
            </a:pPr>
            <a:r>
              <a:rPr lang="en-US" sz="3600" b="1" i="0" kern="1200" dirty="0">
                <a:solidFill>
                  <a:schemeClr val="tx1"/>
                </a:solidFill>
                <a:effectLst/>
                <a:latin typeface="+mj-lt"/>
                <a:ea typeface="+mj-ea"/>
                <a:cs typeface="+mj-cs"/>
              </a:rPr>
              <a:t>Image Forgery Detection Techniques</a:t>
            </a:r>
          </a:p>
        </p:txBody>
      </p:sp>
      <p:sp>
        <p:nvSpPr>
          <p:cNvPr id="1048673" name="Rectangle 12"/>
          <p:cNvSpPr/>
          <p:nvPr/>
        </p:nvSpPr>
        <p:spPr>
          <a:xfrm>
            <a:off x="486698" y="2438400"/>
            <a:ext cx="2629120" cy="3785419"/>
          </a:xfrm>
          <a:prstGeom prst="rect">
            <a:avLst/>
          </a:prstGeom>
        </p:spPr>
        <p:txBody>
          <a:bodyPr vert="horz" lIns="91440" tIns="45720" rIns="91440" bIns="45720" rtlCol="0" anchor="t">
            <a:normAutofit/>
          </a:bodyPr>
          <a:lstStyle/>
          <a:p>
            <a:pPr defTabSz="457200">
              <a:spcBef>
                <a:spcPts val="1000"/>
              </a:spcBef>
              <a:buClr>
                <a:schemeClr val="accent1">
                  <a:lumMod val="60000"/>
                  <a:lumOff val="40000"/>
                </a:schemeClr>
              </a:buClr>
              <a:buSzPct val="80000"/>
            </a:pPr>
            <a:endParaRPr lang="en-US" dirty="0">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914400" y="-457200"/>
            <a:ext cx="6019800" cy="1328928"/>
          </a:xfrm>
        </p:spPr>
        <p:txBody>
          <a:bodyPr anchor="ctr">
            <a:normAutofit/>
          </a:bodyPr>
          <a:lstStyle/>
          <a:p>
            <a:r>
              <a:rPr lang="en-US" sz="3600" b="1" dirty="0">
                <a:effectLst/>
                <a:cs typeface="Times New Roman" pitchFamily="18" charset="0"/>
              </a:rPr>
              <a:t>Active Forgery Detection</a:t>
            </a:r>
          </a:p>
        </p:txBody>
      </p:sp>
      <p:sp>
        <p:nvSpPr>
          <p:cNvPr id="1048690" name="Content Placeholder 2"/>
          <p:cNvSpPr>
            <a:spLocks noGrp="1"/>
          </p:cNvSpPr>
          <p:nvPr>
            <p:ph idx="1"/>
          </p:nvPr>
        </p:nvSpPr>
        <p:spPr>
          <a:xfrm>
            <a:off x="914400" y="762000"/>
            <a:ext cx="7924800" cy="4224528"/>
          </a:xfrm>
        </p:spPr>
        <p:txBody>
          <a:bodyPr anchor="ctr">
            <a:normAutofit/>
          </a:bodyPr>
          <a:lstStyle/>
          <a:p>
            <a:pPr marL="457200" indent="-457200">
              <a:buClrTx/>
              <a:buSzPct val="90000"/>
              <a:buFont typeface="Wingdings" pitchFamily="2" charset="2"/>
              <a:buChar char="Ø"/>
            </a:pPr>
            <a:r>
              <a:rPr lang="en-US" sz="2400" dirty="0">
                <a:latin typeface="Times New Roman" panose="02020603050405020304" pitchFamily="18" charset="0"/>
                <a:cs typeface="Times New Roman" panose="02020603050405020304" pitchFamily="18" charset="0"/>
              </a:rPr>
              <a:t>Active authentication requires pre-embedded or pre-extracted information.</a:t>
            </a:r>
          </a:p>
          <a:p>
            <a:pPr>
              <a:buClrTx/>
              <a:buSzPct val="90000"/>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ClrTx/>
              <a:buSzPct val="90000"/>
              <a:buFont typeface="Wingdings" pitchFamily="2" charset="2"/>
              <a:buChar char="Ø"/>
            </a:pPr>
            <a:r>
              <a:rPr lang="en-US" sz="2400" dirty="0">
                <a:latin typeface="Times New Roman" panose="02020603050405020304" pitchFamily="18" charset="0"/>
                <a:cs typeface="Times New Roman" panose="02020603050405020304" pitchFamily="18" charset="0"/>
              </a:rPr>
              <a:t>Active authentication depends on the digital signature and need an original input image.</a:t>
            </a:r>
          </a:p>
          <a:p>
            <a:pPr marL="457200" indent="-457200">
              <a:buClrTx/>
              <a:buSzPct val="90000"/>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ClrTx/>
              <a:buSzPct val="90000"/>
              <a:buFont typeface="Wingdings" pitchFamily="2" charset="2"/>
              <a:buChar char="Ø"/>
            </a:pPr>
            <a:r>
              <a:rPr lang="en-US" sz="2400" dirty="0">
                <a:latin typeface="Times New Roman" panose="02020603050405020304" pitchFamily="18" charset="0"/>
                <a:cs typeface="Times New Roman" panose="02020603050405020304" pitchFamily="18" charset="0"/>
              </a:rPr>
              <a:t>In the active approach, the signature that was embedded in the image during image creation is extracted. </a:t>
            </a:r>
          </a:p>
          <a:p>
            <a:pPr>
              <a:buClrTx/>
              <a:buSzPct val="90000"/>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ClrTx/>
              <a:buSzPct val="90000"/>
              <a:buFont typeface="Wingdings" pitchFamily="2" charset="2"/>
              <a:buChar char="Ø"/>
            </a:pPr>
            <a:r>
              <a:rPr lang="en-US" sz="2400" dirty="0">
                <a:latin typeface="Times New Roman" panose="02020603050405020304" pitchFamily="18" charset="0"/>
                <a:cs typeface="Times New Roman" panose="02020603050405020304" pitchFamily="18" charset="0"/>
              </a:rPr>
              <a:t>This approach is sometimes called “watermarking”.</a:t>
            </a:r>
          </a:p>
        </p:txBody>
      </p:sp>
      <p:sp>
        <p:nvSpPr>
          <p:cNvPr id="9" name="Rectangle 8">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TotalTime>
  <Words>2544</Words>
  <Application>Microsoft Office PowerPoint</Application>
  <PresentationFormat>On-screen Show (4:3)</PresentationFormat>
  <Paragraphs>230</Paragraphs>
  <Slides>34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Calibri</vt:lpstr>
      <vt:lpstr>Century Gothic</vt:lpstr>
      <vt:lpstr>Gill Sans MT</vt:lpstr>
      <vt:lpstr>Times New Roman</vt:lpstr>
      <vt:lpstr>Verdana</vt:lpstr>
      <vt:lpstr>Wingdings</vt:lpstr>
      <vt:lpstr>Wingdings 2</vt:lpstr>
      <vt:lpstr>Wingdings 3</vt:lpstr>
      <vt:lpstr>Solstice</vt:lpstr>
      <vt:lpstr>          FORGERY DETECTION IN DIGITAL IMAGES</vt:lpstr>
      <vt:lpstr>CONTENTS</vt:lpstr>
      <vt:lpstr>ABSTRACT</vt:lpstr>
      <vt:lpstr>Motivation of Research</vt:lpstr>
      <vt:lpstr>Motivation of Research</vt:lpstr>
      <vt:lpstr>PowerPoint Presentation</vt:lpstr>
      <vt:lpstr>Introduction</vt:lpstr>
      <vt:lpstr>Image Forgery Detection Techniques</vt:lpstr>
      <vt:lpstr>Active Forgery Detection</vt:lpstr>
      <vt:lpstr>Passive Forgery Detection</vt:lpstr>
      <vt:lpstr>Image splicing</vt:lpstr>
      <vt:lpstr>PowerPoint Presentation</vt:lpstr>
      <vt:lpstr>A Framework for splicing detection based on image manipulation  </vt:lpstr>
      <vt:lpstr>Pre-Processing</vt:lpstr>
      <vt:lpstr>PowerPoint Presentation</vt:lpstr>
      <vt:lpstr>Key-point based Methods</vt:lpstr>
      <vt:lpstr>Feature Extraction</vt:lpstr>
      <vt:lpstr>Filtering</vt:lpstr>
      <vt:lpstr>PowerPoint Presentation</vt:lpstr>
      <vt:lpstr>PowerPoint Presentation</vt:lpstr>
      <vt:lpstr>Structure of Artificial neural network (ANN)</vt:lpstr>
      <vt:lpstr>PowerPoint Presentation</vt:lpstr>
      <vt:lpstr>PowerPoint Presentation</vt:lpstr>
      <vt:lpstr>PowerPoint Presentation</vt:lpstr>
      <vt:lpstr>PowerPoint Presentation</vt:lpstr>
      <vt:lpstr>PowerPoint Presentation</vt:lpstr>
      <vt:lpstr>Result:  Table: Accuracy comparison</vt:lpstr>
      <vt:lpstr>PowerPoint Presentation</vt:lpstr>
      <vt:lpstr>Conclusion</vt:lpstr>
      <vt:lpstr> Future Scope</vt:lpstr>
      <vt:lpstr>Advantages  </vt:lpstr>
      <vt:lpstr>Application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of Research</dc:title>
  <dc:creator>Saradhi</dc:creator>
  <cp:lastModifiedBy>venkat allu</cp:lastModifiedBy>
  <cp:revision>516</cp:revision>
  <dcterms:created xsi:type="dcterms:W3CDTF">2006-08-10T23:00:00Z</dcterms:created>
  <dcterms:modified xsi:type="dcterms:W3CDTF">2024-03-27T15:54:01Z</dcterms:modified>
</cp:coreProperties>
</file>