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3" r:id="rId3"/>
    <p:sldId id="272" r:id="rId4"/>
    <p:sldId id="277" r:id="rId5"/>
    <p:sldId id="278" r:id="rId6"/>
    <p:sldId id="280" r:id="rId7"/>
    <p:sldId id="279" r:id="rId8"/>
    <p:sldId id="287" r:id="rId9"/>
    <p:sldId id="288" r:id="rId10"/>
    <p:sldId id="282" r:id="rId11"/>
    <p:sldId id="275" r:id="rId12"/>
    <p:sldId id="289" r:id="rId13"/>
    <p:sldId id="291" r:id="rId14"/>
    <p:sldId id="276" r:id="rId15"/>
    <p:sldId id="290" r:id="rId16"/>
    <p:sldId id="274" r:id="rId17"/>
    <p:sldId id="281" r:id="rId18"/>
    <p:sldId id="286" r:id="rId19"/>
    <p:sldId id="29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34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1224" y="488"/>
      </p:cViewPr>
      <p:guideLst>
        <p:guide orient="horz" pos="3859"/>
        <p:guide orient="horz" pos="2637"/>
        <p:guide orient="horz" pos="1135"/>
        <p:guide orient="horz" pos="2160"/>
        <p:guide pos="319"/>
        <p:guide pos="5580"/>
        <p:guide pos="2880"/>
        <p:guide pos="1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3392-AF9F-A740-BE2B-E1AAF104AC7F}" type="datetimeFigureOut">
              <a:rPr lang="en-US" smtClean="0"/>
              <a:pPr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A4101-B23D-4643-97AC-D39439549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81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62E1-F9AD-495C-BF06-76E1F5E8F9F5}" type="datetimeFigureOut">
              <a:rPr lang="en-US" smtClean="0"/>
              <a:pPr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CDA4E-CF9D-414E-8EE5-7B82BD64F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13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8385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06414" y="3942865"/>
            <a:ext cx="8274321" cy="825003"/>
          </a:xfrm>
          <a:prstGeom prst="rect">
            <a:avLst/>
          </a:prstGeom>
        </p:spPr>
        <p:txBody>
          <a:bodyPr wrap="square" lIns="0" tIns="45720" rIns="0" bIns="45720" anchor="ctr">
            <a:noAutofit/>
          </a:bodyPr>
          <a:lstStyle>
            <a:lvl1pPr algn="l">
              <a:defRPr sz="2800" b="0" spc="300">
                <a:solidFill>
                  <a:schemeClr val="accent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21933" y="5067693"/>
            <a:ext cx="8258530" cy="4529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100" spc="300" dirty="0">
                <a:solidFill>
                  <a:schemeClr val="accent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3" y="1801813"/>
            <a:ext cx="3328194" cy="771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998913-6893-894E-9542-E71F7FC4F2AC}" type="datetime1">
              <a:rPr lang="en-US" smtClean="0"/>
              <a:t>4/20/15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Yahoo Confidential &amp; Proprietary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516573" y="1814831"/>
            <a:ext cx="8301990" cy="432308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2 text b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5000" cy="6858000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06413" y="2489326"/>
            <a:ext cx="8301990" cy="187934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000" b="0" spc="300">
                <a:solidFill>
                  <a:schemeClr val="accent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573" y="1816946"/>
            <a:ext cx="4055428" cy="43899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627" y="1816946"/>
            <a:ext cx="4059936" cy="43912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1A50F9D-0EEA-7446-9BC1-9E5573B58E3D}" type="datetime1">
              <a:rPr lang="en-US" smtClean="0"/>
              <a:t>4/20/15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Yahoo Confidential &amp; Proprietary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D7E6-3921-B747-98DB-AE397ECDD577}" type="datetime1">
              <a:rPr lang="en-US" smtClean="0"/>
              <a:t>4/20/15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Yahoo Confidential &amp; Proprietary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A3C6-B092-2D4D-8488-64ECE18FA3CA}" type="datetime1">
              <a:rPr lang="en-US" smtClean="0"/>
              <a:t>4/20/15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Yahoo Confidential &amp; Proprietary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87339" y="582507"/>
            <a:ext cx="8521065" cy="108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6390640" y="6379419"/>
            <a:ext cx="1229633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404040"/>
                </a:solidFill>
                <a:latin typeface="+mn-lt"/>
              </a:defRPr>
            </a:lvl1pPr>
          </a:lstStyle>
          <a:p>
            <a:fld id="{06ABBD39-3CC6-BB4A-995C-9EFD256126D6}" type="datetime1">
              <a:rPr lang="en-US" smtClean="0"/>
              <a:pPr/>
              <a:t>4/20/15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431578" y="6379421"/>
            <a:ext cx="5952712" cy="365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Yahoo Confidential &amp; Proprietary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35560" y="6379419"/>
            <a:ext cx="338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rgbClr val="400090"/>
                </a:solidFill>
                <a:latin typeface="+mn-lt"/>
              </a:defRPr>
            </a:lvl1pPr>
          </a:lstStyle>
          <a:p>
            <a:fld id="{99921478-9A63-450E-8942-C240FE31B1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idx="1"/>
          </p:nvPr>
        </p:nvSpPr>
        <p:spPr>
          <a:xfrm>
            <a:off x="516574" y="1812935"/>
            <a:ext cx="8301990" cy="43804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" name="Picture 2" descr="Yahoo logo purple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27" y="6456694"/>
            <a:ext cx="876737" cy="2031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9pPr>
    </p:titleStyle>
    <p:bodyStyle>
      <a:lvl1pPr marL="233363" indent="-233363" algn="l" rtl="0" eaLnBrk="1" fontAlgn="base" hangingPunct="1">
        <a:spcBef>
          <a:spcPts val="0"/>
        </a:spcBef>
        <a:spcAft>
          <a:spcPts val="600"/>
        </a:spcAft>
        <a:buClrTx/>
        <a:buFont typeface="Wingdings" pitchFamily="2" charset="2"/>
        <a:buChar char="§"/>
        <a:defRPr sz="2000" b="0" kern="1200">
          <a:solidFill>
            <a:srgbClr val="333333"/>
          </a:solidFill>
          <a:latin typeface="+mn-lt"/>
          <a:ea typeface="+mn-ea"/>
          <a:cs typeface="+mn-cs"/>
        </a:defRPr>
      </a:lvl1pPr>
      <a:lvl2pPr marL="457200" indent="-223838" algn="l" rtl="0" eaLnBrk="1" fontAlgn="base" hangingPunct="1">
        <a:spcBef>
          <a:spcPts val="0"/>
        </a:spcBef>
        <a:spcAft>
          <a:spcPts val="600"/>
        </a:spcAft>
        <a:buClrTx/>
        <a:buSzPct val="80000"/>
        <a:buFont typeface="Calibri" pitchFamily="34" charset="0"/>
        <a:buChar char="›"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690563" indent="-233363" algn="l" rtl="0" eaLnBrk="1" fontAlgn="base" hangingPunct="1">
        <a:spcBef>
          <a:spcPts val="0"/>
        </a:spcBef>
        <a:spcAft>
          <a:spcPts val="600"/>
        </a:spcAft>
        <a:buClrTx/>
        <a:buFont typeface="Arial" pitchFamily="34" charset="0"/>
        <a:buChar char="•"/>
        <a:defRPr sz="1400" kern="1200">
          <a:solidFill>
            <a:srgbClr val="333333"/>
          </a:solidFill>
          <a:latin typeface="+mn-lt"/>
          <a:ea typeface="+mn-ea"/>
          <a:cs typeface="+mn-cs"/>
        </a:defRPr>
      </a:lvl3pPr>
      <a:lvl4pPr marL="854075" indent="-163513" algn="l" rtl="0" eaLnBrk="1" fontAlgn="base" hangingPunct="1">
        <a:spcBef>
          <a:spcPts val="0"/>
        </a:spcBef>
        <a:spcAft>
          <a:spcPts val="600"/>
        </a:spcAft>
        <a:buClrTx/>
        <a:buFont typeface="Calibri" pitchFamily="34" charset="0"/>
        <a:buChar char="–"/>
        <a:defRPr sz="1200" kern="1200">
          <a:solidFill>
            <a:srgbClr val="333333"/>
          </a:solidFill>
          <a:latin typeface="+mn-lt"/>
          <a:ea typeface="+mn-ea"/>
          <a:cs typeface="+mn-cs"/>
        </a:defRPr>
      </a:lvl4pPr>
      <a:lvl5pPr marL="1025525" indent="-171450" algn="l" rtl="0" eaLnBrk="1" fontAlgn="base" hangingPunct="1">
        <a:spcBef>
          <a:spcPts val="0"/>
        </a:spcBef>
        <a:spcAft>
          <a:spcPts val="600"/>
        </a:spcAft>
        <a:buClrTx/>
        <a:buFont typeface="Wingdings" pitchFamily="2" charset="2"/>
        <a:buChar char="§"/>
        <a:defRPr sz="11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70" dirty="0" err="1" smtClean="0"/>
              <a:t>OpenIOC</a:t>
            </a:r>
            <a:endParaRPr lang="en-US" spc="37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100" dirty="0"/>
              <a:t>PRESENTED BY </a:t>
            </a:r>
            <a:r>
              <a:rPr lang="en-US" sz="1100" b="1" dirty="0" smtClean="0"/>
              <a:t>Sean Gillespie </a:t>
            </a:r>
            <a:r>
              <a:rPr lang="en-US" sz="1100" dirty="0" smtClean="0"/>
              <a:t>⎪ </a:t>
            </a:r>
            <a:r>
              <a:rPr lang="en-US" sz="1100" dirty="0"/>
              <a:t>August </a:t>
            </a:r>
            <a:r>
              <a:rPr lang="en-US" dirty="0" smtClean="0"/>
              <a:t>19</a:t>
            </a:r>
            <a:r>
              <a:rPr lang="en-US" sz="1100" dirty="0" smtClean="0"/>
              <a:t>, 2014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Tools and Concepts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Editors – Tools to create and edit </a:t>
            </a:r>
            <a:r>
              <a:rPr lang="en-US" dirty="0" err="1" smtClean="0"/>
              <a:t>OpenIOC</a:t>
            </a:r>
            <a:r>
              <a:rPr lang="en-US" dirty="0" smtClean="0"/>
              <a:t> files</a:t>
            </a:r>
            <a:endParaRPr lang="en-US" dirty="0"/>
          </a:p>
          <a:p>
            <a:pPr lvl="1"/>
            <a:r>
              <a:rPr lang="en-US" dirty="0" err="1"/>
              <a:t>PyIOCe</a:t>
            </a:r>
            <a:endParaRPr lang="en-US" dirty="0"/>
          </a:p>
          <a:p>
            <a:pPr lvl="1"/>
            <a:r>
              <a:rPr lang="en-US" dirty="0" err="1"/>
              <a:t>Mandiant</a:t>
            </a:r>
            <a:r>
              <a:rPr lang="en-US" dirty="0"/>
              <a:t> </a:t>
            </a:r>
            <a:r>
              <a:rPr lang="en-US" dirty="0" err="1"/>
              <a:t>IOCe</a:t>
            </a:r>
            <a:endParaRPr lang="en-US" dirty="0"/>
          </a:p>
          <a:p>
            <a:pPr marL="233362" lvl="1" indent="0">
              <a:buNone/>
            </a:pPr>
            <a:endParaRPr lang="en-US" dirty="0" smtClean="0"/>
          </a:p>
          <a:p>
            <a:r>
              <a:rPr lang="en-US" dirty="0" smtClean="0"/>
              <a:t>Operational Systems – Systems that gather data</a:t>
            </a:r>
          </a:p>
          <a:p>
            <a:pPr lvl="1"/>
            <a:r>
              <a:rPr lang="en-US" dirty="0" err="1" smtClean="0"/>
              <a:t>Splunk</a:t>
            </a:r>
            <a:r>
              <a:rPr lang="en-US" dirty="0" smtClean="0"/>
              <a:t>, Snort, GRR, MIR, Volatility, </a:t>
            </a:r>
            <a:r>
              <a:rPr lang="en-US" dirty="0" err="1" smtClean="0"/>
              <a:t>Yara</a:t>
            </a:r>
            <a:endParaRPr lang="en-US" dirty="0" smtClean="0"/>
          </a:p>
          <a:p>
            <a:pPr lvl="1"/>
            <a:endParaRPr lang="en-US" sz="2000" dirty="0" smtClean="0"/>
          </a:p>
          <a:p>
            <a:pPr marL="233363" lvl="1" indent="-233363">
              <a:buSzTx/>
              <a:buFont typeface="Wingdings" pitchFamily="2" charset="2"/>
              <a:buChar char="§"/>
            </a:pPr>
            <a:r>
              <a:rPr lang="en-US" sz="2000" dirty="0" smtClean="0"/>
              <a:t>Parsers – Tools to turn </a:t>
            </a:r>
            <a:r>
              <a:rPr lang="en-US" sz="2000" dirty="0" err="1" smtClean="0"/>
              <a:t>OpenIOC</a:t>
            </a:r>
            <a:r>
              <a:rPr lang="en-US" sz="2000" dirty="0" smtClean="0"/>
              <a:t> files into operational inputs</a:t>
            </a:r>
            <a:endParaRPr lang="en-US" sz="2000" dirty="0"/>
          </a:p>
          <a:p>
            <a:pPr lvl="1"/>
            <a:r>
              <a:rPr lang="en-US" dirty="0" smtClean="0"/>
              <a:t>MIR </a:t>
            </a:r>
            <a:r>
              <a:rPr lang="en-US" dirty="0"/>
              <a:t>-&gt; XPATH</a:t>
            </a:r>
          </a:p>
          <a:p>
            <a:pPr lvl="1"/>
            <a:r>
              <a:rPr lang="en-US" dirty="0"/>
              <a:t>GRR -&gt; Flow inputs</a:t>
            </a:r>
          </a:p>
          <a:p>
            <a:pPr lvl="1"/>
            <a:r>
              <a:rPr lang="en-US" dirty="0" err="1"/>
              <a:t>Splunk</a:t>
            </a:r>
            <a:r>
              <a:rPr lang="en-US" dirty="0"/>
              <a:t> -&gt; Search</a:t>
            </a:r>
          </a:p>
          <a:p>
            <a:pPr lvl="1"/>
            <a:r>
              <a:rPr lang="en-US" dirty="0"/>
              <a:t>Snort -&gt; Rules</a:t>
            </a:r>
          </a:p>
          <a:p>
            <a:pPr lvl="1"/>
            <a:r>
              <a:rPr lang="en-US" dirty="0" err="1"/>
              <a:t>Yara</a:t>
            </a:r>
            <a:r>
              <a:rPr lang="en-US" dirty="0"/>
              <a:t> -&gt; </a:t>
            </a:r>
            <a:r>
              <a:rPr lang="en-US" dirty="0" smtClean="0"/>
              <a:t>Sigs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5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</a:t>
            </a:r>
            <a:r>
              <a:rPr lang="en-US" dirty="0" err="1" smtClean="0"/>
              <a:t>OpenIOC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OpenIOC</a:t>
            </a:r>
            <a:r>
              <a:rPr lang="en-US" dirty="0" smtClean="0"/>
              <a:t> allows for simple intuitive descriptions of complex patterns</a:t>
            </a:r>
          </a:p>
          <a:p>
            <a:pPr lvl="1"/>
            <a:r>
              <a:rPr lang="en-US" dirty="0" smtClean="0"/>
              <a:t>Indicator Logic – AND, OR</a:t>
            </a:r>
          </a:p>
          <a:p>
            <a:pPr lvl="1"/>
            <a:r>
              <a:rPr lang="en-US" dirty="0" smtClean="0"/>
              <a:t>Term Conditions – is, contains, matches, starts-with, ends-with, greater</a:t>
            </a:r>
            <a:r>
              <a:rPr lang="en-US" dirty="0"/>
              <a:t>-than, less-</a:t>
            </a:r>
            <a:r>
              <a:rPr lang="en-US" dirty="0" smtClean="0"/>
              <a:t>than</a:t>
            </a:r>
          </a:p>
          <a:p>
            <a:pPr lvl="1"/>
            <a:r>
              <a:rPr lang="en-US" dirty="0" smtClean="0"/>
              <a:t>Term Modifiers– negate, case-sensitive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OpenIOC</a:t>
            </a:r>
            <a:r>
              <a:rPr lang="en-US" dirty="0" smtClean="0"/>
              <a:t> </a:t>
            </a:r>
            <a:r>
              <a:rPr lang="en-US" dirty="0"/>
              <a:t>can be used for pivoting from known intelligence items</a:t>
            </a:r>
          </a:p>
          <a:p>
            <a:pPr lvl="1"/>
            <a:r>
              <a:rPr lang="en-US" dirty="0"/>
              <a:t>File info</a:t>
            </a:r>
          </a:p>
          <a:p>
            <a:pPr lvl="2"/>
            <a:r>
              <a:rPr lang="en-US" dirty="0"/>
              <a:t>File as a process</a:t>
            </a:r>
          </a:p>
          <a:p>
            <a:pPr lvl="2"/>
            <a:r>
              <a:rPr lang="en-US" dirty="0"/>
              <a:t>Registry values containing the filename</a:t>
            </a:r>
          </a:p>
          <a:p>
            <a:pPr lvl="2"/>
            <a:r>
              <a:rPr lang="en-US" dirty="0"/>
              <a:t>Execution history containing the filename (</a:t>
            </a:r>
            <a:r>
              <a:rPr lang="en-US" dirty="0" err="1"/>
              <a:t>Prefetch</a:t>
            </a:r>
            <a:r>
              <a:rPr lang="en-US" dirty="0"/>
              <a:t>/</a:t>
            </a:r>
            <a:r>
              <a:rPr lang="en-US" dirty="0" err="1"/>
              <a:t>MUICache</a:t>
            </a:r>
            <a:r>
              <a:rPr lang="en-US" dirty="0"/>
              <a:t>/Bit9</a:t>
            </a:r>
            <a:r>
              <a:rPr lang="en-US" dirty="0" smtClean="0"/>
              <a:t>)</a:t>
            </a:r>
          </a:p>
          <a:p>
            <a:pPr marL="457200" lvl="2" indent="0">
              <a:buNone/>
            </a:pPr>
            <a:endParaRPr lang="en-US" dirty="0" smtClean="0"/>
          </a:p>
          <a:p>
            <a:r>
              <a:rPr lang="en-US" dirty="0" smtClean="0"/>
              <a:t>Sharing TTP based </a:t>
            </a:r>
            <a:r>
              <a:rPr lang="en-US" dirty="0" err="1" smtClean="0"/>
              <a:t>OpenIOC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Does not reveal confidential information</a:t>
            </a:r>
          </a:p>
          <a:p>
            <a:pPr lvl="1"/>
            <a:r>
              <a:rPr lang="en-US" dirty="0" smtClean="0"/>
              <a:t>Does not aid attackers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75467" y="508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249053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</a:t>
            </a:r>
            <a:r>
              <a:rPr lang="en-US" dirty="0" err="1"/>
              <a:t>OpenIOC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OpenIOCs</a:t>
            </a:r>
            <a:r>
              <a:rPr lang="en-US" dirty="0"/>
              <a:t> are meant to be parsed to create inputs for operational systems</a:t>
            </a:r>
          </a:p>
          <a:p>
            <a:endParaRPr lang="en-US" dirty="0" smtClean="0"/>
          </a:p>
          <a:p>
            <a:r>
              <a:rPr lang="en-US" dirty="0" err="1" smtClean="0"/>
              <a:t>OpenIOC</a:t>
            </a:r>
            <a:r>
              <a:rPr lang="en-US" dirty="0" smtClean="0"/>
              <a:t> </a:t>
            </a:r>
            <a:r>
              <a:rPr lang="en-US" dirty="0"/>
              <a:t>is best as a method for exchanging TTPs not intelligence</a:t>
            </a:r>
          </a:p>
          <a:p>
            <a:pPr lvl="1"/>
            <a:r>
              <a:rPr lang="en-US" dirty="0"/>
              <a:t>How to search for X with System Y not just what is X</a:t>
            </a:r>
          </a:p>
          <a:p>
            <a:pPr lvl="1"/>
            <a:r>
              <a:rPr lang="en-US" dirty="0"/>
              <a:t>There are better formats and methods for exchanging intelligence data</a:t>
            </a:r>
          </a:p>
          <a:p>
            <a:pPr marL="233362" lvl="1" indent="0">
              <a:buNone/>
            </a:pPr>
            <a:endParaRPr lang="en-US" dirty="0" smtClean="0"/>
          </a:p>
          <a:p>
            <a:r>
              <a:rPr lang="en-US" dirty="0" smtClean="0"/>
              <a:t>Global terms </a:t>
            </a:r>
            <a:r>
              <a:rPr lang="en-US" dirty="0" err="1" smtClean="0"/>
              <a:t>vs</a:t>
            </a:r>
            <a:r>
              <a:rPr lang="en-US" dirty="0" smtClean="0"/>
              <a:t> Operational System specific terms</a:t>
            </a:r>
          </a:p>
          <a:p>
            <a:pPr lvl="1"/>
            <a:r>
              <a:rPr lang="en-US" dirty="0" smtClean="0"/>
              <a:t>Translation is complex and makes it easy to lose intended effects</a:t>
            </a:r>
          </a:p>
          <a:p>
            <a:pPr lvl="1"/>
            <a:r>
              <a:rPr lang="en-US" dirty="0" smtClean="0"/>
              <a:t>Systems may have extreme variations in how they interpret and use terms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0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OpenIOC</a:t>
            </a:r>
            <a:r>
              <a:rPr lang="en-US" dirty="0" smtClean="0"/>
              <a:t> and You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Define your own terms</a:t>
            </a:r>
          </a:p>
          <a:p>
            <a:pPr lvl="1"/>
            <a:r>
              <a:rPr lang="en-US" dirty="0" smtClean="0"/>
              <a:t>Terms can be used to describe anything an operational system is aware of</a:t>
            </a:r>
          </a:p>
          <a:p>
            <a:pPr lvl="2"/>
            <a:r>
              <a:rPr lang="en-US" dirty="0" smtClean="0"/>
              <a:t>Specific data points</a:t>
            </a:r>
          </a:p>
          <a:p>
            <a:pPr lvl="2"/>
            <a:r>
              <a:rPr lang="en-US" dirty="0" smtClean="0"/>
              <a:t>Flagged anomalies</a:t>
            </a:r>
          </a:p>
          <a:p>
            <a:pPr lvl="1"/>
            <a:r>
              <a:rPr lang="en-US" dirty="0" smtClean="0"/>
              <a:t>Create term names that make sense for your operational system</a:t>
            </a:r>
          </a:p>
          <a:p>
            <a:endParaRPr lang="en-US" dirty="0" smtClean="0"/>
          </a:p>
          <a:p>
            <a:r>
              <a:rPr lang="en-US" dirty="0" smtClean="0"/>
              <a:t>Define your own parameters</a:t>
            </a:r>
          </a:p>
          <a:p>
            <a:pPr lvl="1"/>
            <a:r>
              <a:rPr lang="en-US" dirty="0" smtClean="0"/>
              <a:t>Parameters </a:t>
            </a:r>
            <a:r>
              <a:rPr lang="en-US" dirty="0"/>
              <a:t>can modify criteria or describe actions for operational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Create parameters </a:t>
            </a:r>
            <a:r>
              <a:rPr lang="en-US" dirty="0"/>
              <a:t>that best reflect the capabilities of </a:t>
            </a:r>
            <a:r>
              <a:rPr lang="en-US" dirty="0" smtClean="0"/>
              <a:t>your operational system</a:t>
            </a:r>
          </a:p>
          <a:p>
            <a:endParaRPr lang="en-US" dirty="0" smtClean="0"/>
          </a:p>
          <a:p>
            <a:r>
              <a:rPr lang="en-US" dirty="0" smtClean="0"/>
              <a:t>Build your own parsers</a:t>
            </a:r>
          </a:p>
          <a:p>
            <a:pPr lvl="1"/>
            <a:r>
              <a:rPr lang="en-US" dirty="0" smtClean="0"/>
              <a:t>It is up to you to decide what your system can do by combining custom terms and parameters</a:t>
            </a:r>
          </a:p>
          <a:p>
            <a:endParaRPr lang="en-US" dirty="0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72733" y="508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32969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PyIOCe</a:t>
            </a:r>
            <a:r>
              <a:rPr lang="en-US" dirty="0" smtClean="0"/>
              <a:t> Key Features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Cross platform</a:t>
            </a:r>
          </a:p>
          <a:p>
            <a:endParaRPr lang="en-US" dirty="0" smtClean="0"/>
          </a:p>
          <a:p>
            <a:r>
              <a:rPr lang="en-US" dirty="0"/>
              <a:t>Keyboard driven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Capable of working with </a:t>
            </a:r>
            <a:r>
              <a:rPr lang="en-US" dirty="0" err="1" smtClean="0"/>
              <a:t>OpenIOC</a:t>
            </a:r>
            <a:r>
              <a:rPr lang="en-US" dirty="0" smtClean="0"/>
              <a:t> 1.0 as well as 1.1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IOC cloning for rapid duplication for testing</a:t>
            </a:r>
          </a:p>
          <a:p>
            <a:endParaRPr lang="en-US" dirty="0" smtClean="0"/>
          </a:p>
          <a:p>
            <a:r>
              <a:rPr lang="en-US" dirty="0" smtClean="0"/>
              <a:t>Edit, import, and export of </a:t>
            </a:r>
            <a:r>
              <a:rPr lang="en-US" dirty="0" err="1" smtClean="0"/>
              <a:t>IndicatorTerm</a:t>
            </a:r>
            <a:r>
              <a:rPr lang="en-US" dirty="0" smtClean="0"/>
              <a:t> and Parameter lists to extend </a:t>
            </a:r>
            <a:r>
              <a:rPr lang="en-US" dirty="0" err="1" smtClean="0"/>
              <a:t>OpenIOCs</a:t>
            </a:r>
            <a:r>
              <a:rPr lang="en-US" dirty="0" smtClean="0"/>
              <a:t> for use with other operational systems</a:t>
            </a:r>
          </a:p>
          <a:p>
            <a:endParaRPr lang="en-US" dirty="0" smtClean="0"/>
          </a:p>
          <a:p>
            <a:r>
              <a:rPr lang="en-US" dirty="0" smtClean="0"/>
              <a:t>Term Maps to group terms with roughly equivalent content to assist in translating for other operational systems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37162" y="830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249053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 smtClean="0"/>
              <a:t>OpenIOC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 Shot 2014-08-26 at 3.40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4" y="1254098"/>
            <a:ext cx="6985222" cy="51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1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OpenIOC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OpenIOC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xmlns:xsi</a:t>
            </a:r>
            <a:r>
              <a:rPr lang="en-US" sz="1200" dirty="0">
                <a:solidFill>
                  <a:srgbClr val="000000"/>
                </a:solidFill>
              </a:rPr>
              <a:t>="http://www.w3.org/2001/</a:t>
            </a:r>
            <a:r>
              <a:rPr lang="en-US" sz="1200" dirty="0" err="1">
                <a:solidFill>
                  <a:srgbClr val="000000"/>
                </a:solidFill>
              </a:rPr>
              <a:t>XMLSchema</a:t>
            </a:r>
            <a:r>
              <a:rPr lang="en-US" sz="1200" dirty="0">
                <a:solidFill>
                  <a:srgbClr val="000000"/>
                </a:solidFill>
              </a:rPr>
              <a:t>-instance" </a:t>
            </a:r>
            <a:r>
              <a:rPr lang="en-US" sz="1200" dirty="0" err="1">
                <a:solidFill>
                  <a:srgbClr val="000000"/>
                </a:solidFill>
              </a:rPr>
              <a:t>xmlns:xsd</a:t>
            </a:r>
            <a:r>
              <a:rPr lang="en-US" sz="1200" dirty="0">
                <a:solidFill>
                  <a:srgbClr val="000000"/>
                </a:solidFill>
              </a:rPr>
              <a:t>="http://www.w3.org/2001/</a:t>
            </a:r>
            <a:r>
              <a:rPr lang="en-US" sz="1200" dirty="0" err="1">
                <a:solidFill>
                  <a:srgbClr val="000000"/>
                </a:solidFill>
              </a:rPr>
              <a:t>XMLSchema</a:t>
            </a:r>
            <a:r>
              <a:rPr lang="en-US" sz="1200" dirty="0">
                <a:solidFill>
                  <a:srgbClr val="000000"/>
                </a:solidFill>
              </a:rPr>
              <a:t>" </a:t>
            </a:r>
            <a:r>
              <a:rPr lang="en-US" sz="1200" dirty="0" err="1">
                <a:solidFill>
                  <a:srgbClr val="000000"/>
                </a:solidFill>
              </a:rPr>
              <a:t>xmlns</a:t>
            </a:r>
            <a:r>
              <a:rPr lang="en-US" sz="1200" dirty="0">
                <a:solidFill>
                  <a:srgbClr val="000000"/>
                </a:solidFill>
              </a:rPr>
              <a:t>="http://</a:t>
            </a:r>
            <a:r>
              <a:rPr lang="en-US" sz="1200" dirty="0" err="1">
                <a:solidFill>
                  <a:srgbClr val="000000"/>
                </a:solidFill>
              </a:rPr>
              <a:t>openioc.org</a:t>
            </a:r>
            <a:r>
              <a:rPr lang="en-US" sz="1200" dirty="0">
                <a:solidFill>
                  <a:srgbClr val="000000"/>
                </a:solidFill>
              </a:rPr>
              <a:t>/schemas/OpenIOC_1.1" </a:t>
            </a:r>
            <a:r>
              <a:rPr lang="en-US" sz="1200" dirty="0">
                <a:solidFill>
                  <a:srgbClr val="FF0000"/>
                </a:solidFill>
              </a:rPr>
              <a:t>id="</a:t>
            </a:r>
            <a:r>
              <a:rPr lang="en-US" sz="1200" dirty="0">
                <a:solidFill>
                  <a:schemeClr val="accent2"/>
                </a:solidFill>
              </a:rPr>
              <a:t>c730de08-aa47-4d75-94f8-8d25ec151f0a</a:t>
            </a:r>
            <a:r>
              <a:rPr lang="en-US" sz="1200" dirty="0">
                <a:solidFill>
                  <a:srgbClr val="FF0000"/>
                </a:solidFill>
              </a:rPr>
              <a:t>" </a:t>
            </a:r>
            <a:r>
              <a:rPr lang="en-US" sz="1200" dirty="0">
                <a:solidFill>
                  <a:srgbClr val="000000"/>
                </a:solidFill>
              </a:rPr>
              <a:t>last-modified="2014-08-26T19:49:18" published-date="0001-01-01T00:00:00"&gt;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&lt;</a:t>
            </a:r>
            <a:r>
              <a:rPr lang="en-US" sz="1200" dirty="0">
                <a:solidFill>
                  <a:srgbClr val="FF0000"/>
                </a:solidFill>
              </a:rPr>
              <a:t>metadata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&lt;</a:t>
            </a:r>
            <a:r>
              <a:rPr lang="en-US" sz="1200" dirty="0" err="1">
                <a:solidFill>
                  <a:srgbClr val="FF0000"/>
                </a:solidFill>
              </a:rPr>
              <a:t>short_description</a:t>
            </a:r>
            <a:r>
              <a:rPr lang="en-US" sz="1200" dirty="0">
                <a:solidFill>
                  <a:srgbClr val="000000"/>
                </a:solidFill>
              </a:rPr>
              <a:t>&gt;Suspicious Files - Common </a:t>
            </a:r>
            <a:r>
              <a:rPr lang="en-US" sz="1200" dirty="0" err="1">
                <a:solidFill>
                  <a:srgbClr val="000000"/>
                </a:solidFill>
              </a:rPr>
              <a:t>Hashdumping</a:t>
            </a:r>
            <a:r>
              <a:rPr lang="en-US" sz="1200" dirty="0">
                <a:solidFill>
                  <a:srgbClr val="000000"/>
                </a:solidFill>
              </a:rPr>
              <a:t> Export&lt;/</a:t>
            </a:r>
            <a:r>
              <a:rPr lang="en-US" sz="1200" dirty="0" err="1">
                <a:solidFill>
                  <a:srgbClr val="000000"/>
                </a:solidFill>
              </a:rPr>
              <a:t>short_description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&lt;</a:t>
            </a:r>
            <a:r>
              <a:rPr lang="en-US" sz="1200" dirty="0">
                <a:solidFill>
                  <a:srgbClr val="FF0000"/>
                </a:solidFill>
              </a:rPr>
              <a:t>description</a:t>
            </a:r>
            <a:r>
              <a:rPr lang="en-US" sz="1200" dirty="0">
                <a:solidFill>
                  <a:srgbClr val="000000"/>
                </a:solidFill>
              </a:rPr>
              <a:t>&gt;Many </a:t>
            </a:r>
            <a:r>
              <a:rPr lang="en-US" sz="1200" dirty="0" err="1">
                <a:solidFill>
                  <a:srgbClr val="000000"/>
                </a:solidFill>
              </a:rPr>
              <a:t>hashdumping</a:t>
            </a:r>
            <a:r>
              <a:rPr lang="en-US" sz="1200" dirty="0">
                <a:solidFill>
                  <a:srgbClr val="000000"/>
                </a:solidFill>
              </a:rPr>
              <a:t> tools export '</a:t>
            </a:r>
            <a:r>
              <a:rPr lang="en-US" sz="1200" dirty="0" err="1">
                <a:solidFill>
                  <a:srgbClr val="000000"/>
                </a:solidFill>
              </a:rPr>
              <a:t>Gethash</a:t>
            </a:r>
            <a:r>
              <a:rPr lang="en-US" sz="1200" dirty="0">
                <a:solidFill>
                  <a:srgbClr val="000000"/>
                </a:solidFill>
              </a:rPr>
              <a:t>'.  Attackers may not rename this export before use</a:t>
            </a:r>
            <a:r>
              <a:rPr lang="en-US" sz="12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&lt;</a:t>
            </a:r>
            <a:r>
              <a:rPr lang="en-US" sz="1200" dirty="0">
                <a:solidFill>
                  <a:srgbClr val="000000"/>
                </a:solidFill>
              </a:rPr>
              <a:t>/description&gt;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&lt;</a:t>
            </a:r>
            <a:r>
              <a:rPr lang="en-US" sz="1200" dirty="0" err="1">
                <a:solidFill>
                  <a:srgbClr val="FF0000"/>
                </a:solidFill>
              </a:rPr>
              <a:t>authored_by</a:t>
            </a:r>
            <a:r>
              <a:rPr lang="en-US" sz="1200" dirty="0">
                <a:solidFill>
                  <a:srgbClr val="000000"/>
                </a:solidFill>
              </a:rPr>
              <a:t>&gt;Sean Gillespie&lt;/</a:t>
            </a:r>
            <a:r>
              <a:rPr lang="en-US" sz="1200" dirty="0" err="1">
                <a:solidFill>
                  <a:srgbClr val="000000"/>
                </a:solidFill>
              </a:rPr>
              <a:t>authored_by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&lt;</a:t>
            </a:r>
            <a:r>
              <a:rPr lang="en-US" sz="1200" dirty="0" err="1">
                <a:solidFill>
                  <a:srgbClr val="FF0000"/>
                </a:solidFill>
              </a:rPr>
              <a:t>authored_date</a:t>
            </a:r>
            <a:r>
              <a:rPr lang="en-US" sz="1200" dirty="0">
                <a:solidFill>
                  <a:srgbClr val="000000"/>
                </a:solidFill>
              </a:rPr>
              <a:t>&gt;2014-08-26T19:28:04&lt;/</a:t>
            </a:r>
            <a:r>
              <a:rPr lang="en-US" sz="1200" dirty="0" err="1">
                <a:solidFill>
                  <a:srgbClr val="000000"/>
                </a:solidFill>
              </a:rPr>
              <a:t>authored_date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&lt;</a:t>
            </a:r>
            <a:r>
              <a:rPr lang="en-US" sz="1200" dirty="0">
                <a:solidFill>
                  <a:srgbClr val="FF0000"/>
                </a:solidFill>
              </a:rPr>
              <a:t>links</a:t>
            </a:r>
            <a:r>
              <a:rPr lang="en-US" sz="1200" dirty="0" smtClean="0">
                <a:solidFill>
                  <a:srgbClr val="0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         &lt;</a:t>
            </a:r>
            <a:r>
              <a:rPr lang="en-US" sz="1200" dirty="0">
                <a:solidFill>
                  <a:srgbClr val="FF0000"/>
                </a:solidFill>
              </a:rPr>
              <a:t>link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rel</a:t>
            </a:r>
            <a:r>
              <a:rPr lang="en-US" sz="1200" dirty="0">
                <a:solidFill>
                  <a:srgbClr val="000000"/>
                </a:solidFill>
              </a:rPr>
              <a:t>="category"&gt;</a:t>
            </a:r>
            <a:r>
              <a:rPr lang="en-US" sz="1200" dirty="0" err="1">
                <a:solidFill>
                  <a:srgbClr val="000000"/>
                </a:solidFill>
              </a:rPr>
              <a:t>Credtheft</a:t>
            </a:r>
            <a:r>
              <a:rPr lang="en-US" sz="1200" dirty="0">
                <a:solidFill>
                  <a:srgbClr val="000000"/>
                </a:solidFill>
              </a:rPr>
              <a:t>&lt;/link</a:t>
            </a:r>
            <a:r>
              <a:rPr lang="en-US" sz="1200" dirty="0" smtClean="0">
                <a:solidFill>
                  <a:srgbClr val="0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&lt;</a:t>
            </a:r>
            <a:r>
              <a:rPr lang="en-US" sz="1200" dirty="0">
                <a:solidFill>
                  <a:srgbClr val="000000"/>
                </a:solidFill>
              </a:rPr>
              <a:t>/links&gt;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&lt;/metadata&gt;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3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OpenIOC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&lt;</a:t>
            </a:r>
            <a:r>
              <a:rPr lang="en-US" sz="1200" dirty="0">
                <a:solidFill>
                  <a:srgbClr val="FF0000"/>
                </a:solidFill>
              </a:rPr>
              <a:t>criteria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 smtClean="0">
                <a:solidFill>
                  <a:srgbClr val="000000"/>
                </a:solidFill>
              </a:rPr>
              <a:t>&lt;</a:t>
            </a:r>
            <a:r>
              <a:rPr lang="en-US" sz="1200" dirty="0">
                <a:solidFill>
                  <a:srgbClr val="FF0000"/>
                </a:solidFill>
              </a:rPr>
              <a:t>Indicator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id</a:t>
            </a:r>
            <a:r>
              <a:rPr lang="en-US" sz="1200" dirty="0">
                <a:solidFill>
                  <a:srgbClr val="000000"/>
                </a:solidFill>
              </a:rPr>
              <a:t>="</a:t>
            </a:r>
            <a:r>
              <a:rPr lang="en-US" sz="1200" dirty="0">
                <a:solidFill>
                  <a:schemeClr val="accent2"/>
                </a:solidFill>
              </a:rPr>
              <a:t>9217c1ab-d389-454e-bf27-08ca1621c406</a:t>
            </a:r>
            <a:r>
              <a:rPr lang="en-US" sz="1200" dirty="0">
                <a:solidFill>
                  <a:srgbClr val="000000"/>
                </a:solidFill>
              </a:rPr>
              <a:t>" operator="OR"&gt;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 smtClean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IndicatorItem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preserve-case="false" negate="false" </a:t>
            </a:r>
            <a:r>
              <a:rPr lang="en-US" sz="1200" dirty="0">
                <a:solidFill>
                  <a:srgbClr val="FF0000"/>
                </a:solidFill>
              </a:rPr>
              <a:t>id</a:t>
            </a:r>
            <a:r>
              <a:rPr lang="en-US" sz="1200" dirty="0">
                <a:solidFill>
                  <a:srgbClr val="000000"/>
                </a:solidFill>
              </a:rPr>
              <a:t>="</a:t>
            </a:r>
            <a:r>
              <a:rPr lang="en-US" sz="1200" dirty="0">
                <a:solidFill>
                  <a:schemeClr val="accent2"/>
                </a:solidFill>
              </a:rPr>
              <a:t>02b53389-3c51-4651-9449-</a:t>
            </a:r>
            <a:r>
              <a:rPr lang="en-US" sz="1200" dirty="0" smtClean="0">
                <a:solidFill>
                  <a:schemeClr val="accent2"/>
                </a:solidFill>
              </a:rPr>
              <a:t>962a468cb6b8</a:t>
            </a:r>
            <a:r>
              <a:rPr lang="en-US" sz="1200" dirty="0" smtClean="0">
                <a:solidFill>
                  <a:srgbClr val="000000"/>
                </a:solidFill>
              </a:rPr>
              <a:t>” condition</a:t>
            </a:r>
            <a:r>
              <a:rPr lang="en-US" sz="1200" dirty="0">
                <a:solidFill>
                  <a:srgbClr val="000000"/>
                </a:solidFill>
              </a:rPr>
              <a:t>="is"&gt;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 smtClean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00"/>
                </a:solidFill>
              </a:rPr>
              <a:t>&lt;</a:t>
            </a:r>
            <a:r>
              <a:rPr lang="en-US" sz="1200" dirty="0">
                <a:solidFill>
                  <a:srgbClr val="FF0000"/>
                </a:solidFill>
              </a:rPr>
              <a:t>Context</a:t>
            </a:r>
            <a:r>
              <a:rPr lang="en-US" sz="1200" dirty="0">
                <a:solidFill>
                  <a:srgbClr val="000000"/>
                </a:solidFill>
              </a:rPr>
              <a:t> document="</a:t>
            </a:r>
            <a:r>
              <a:rPr lang="en-US" sz="1200" dirty="0" err="1">
                <a:solidFill>
                  <a:srgbClr val="000000"/>
                </a:solidFill>
              </a:rPr>
              <a:t>FileItem</a:t>
            </a:r>
            <a:r>
              <a:rPr lang="en-US" sz="1200" dirty="0">
                <a:solidFill>
                  <a:srgbClr val="000000"/>
                </a:solidFill>
              </a:rPr>
              <a:t>" search="</a:t>
            </a:r>
            <a:r>
              <a:rPr lang="en-US" sz="1200" dirty="0" err="1">
                <a:solidFill>
                  <a:srgbClr val="000000"/>
                </a:solidFill>
              </a:rPr>
              <a:t>FileItem</a:t>
            </a:r>
            <a:r>
              <a:rPr lang="en-US" sz="1200" dirty="0">
                <a:solidFill>
                  <a:srgbClr val="000000"/>
                </a:solidFill>
              </a:rPr>
              <a:t>/</a:t>
            </a:r>
            <a:r>
              <a:rPr lang="en-US" sz="1200" dirty="0" err="1">
                <a:solidFill>
                  <a:srgbClr val="000000"/>
                </a:solidFill>
              </a:rPr>
              <a:t>PEInfo</a:t>
            </a:r>
            <a:r>
              <a:rPr lang="en-US" sz="1200" dirty="0">
                <a:solidFill>
                  <a:srgbClr val="000000"/>
                </a:solidFill>
              </a:rPr>
              <a:t>/Exports/</a:t>
            </a:r>
            <a:r>
              <a:rPr lang="en-US" sz="1200" dirty="0" err="1">
                <a:solidFill>
                  <a:srgbClr val="000000"/>
                </a:solidFill>
              </a:rPr>
              <a:t>ExportedFunctions</a:t>
            </a:r>
            <a:r>
              <a:rPr lang="en-US" sz="1200" dirty="0">
                <a:solidFill>
                  <a:srgbClr val="000000"/>
                </a:solidFill>
              </a:rPr>
              <a:t>/string" type="</a:t>
            </a:r>
            <a:r>
              <a:rPr lang="en-US" sz="1200" dirty="0" err="1">
                <a:solidFill>
                  <a:srgbClr val="000000"/>
                </a:solidFill>
              </a:rPr>
              <a:t>mir</a:t>
            </a:r>
            <a:r>
              <a:rPr lang="en-US" sz="1200" dirty="0">
                <a:solidFill>
                  <a:srgbClr val="000000"/>
                </a:solidFill>
              </a:rPr>
              <a:t>"/&gt;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      </a:t>
            </a:r>
            <a:r>
              <a:rPr lang="en-US" sz="1200" dirty="0">
                <a:solidFill>
                  <a:srgbClr val="000000"/>
                </a:solidFill>
              </a:rPr>
              <a:t>&lt;</a:t>
            </a:r>
            <a:r>
              <a:rPr lang="en-US" sz="1200" dirty="0">
                <a:solidFill>
                  <a:srgbClr val="FF0000"/>
                </a:solidFill>
              </a:rPr>
              <a:t>Content</a:t>
            </a:r>
            <a:r>
              <a:rPr lang="en-US" sz="1200" dirty="0">
                <a:solidFill>
                  <a:srgbClr val="000000"/>
                </a:solidFill>
              </a:rPr>
              <a:t> type="string"&gt;</a:t>
            </a:r>
            <a:r>
              <a:rPr lang="en-US" sz="1200" dirty="0" err="1">
                <a:solidFill>
                  <a:srgbClr val="000000"/>
                </a:solidFill>
              </a:rPr>
              <a:t>Gethash</a:t>
            </a:r>
            <a:r>
              <a:rPr lang="en-US" sz="1200" dirty="0">
                <a:solidFill>
                  <a:srgbClr val="000000"/>
                </a:solidFill>
              </a:rPr>
              <a:t>&lt;/Content&gt;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00"/>
                </a:solidFill>
              </a:rPr>
              <a:t>&lt;/</a:t>
            </a:r>
            <a:r>
              <a:rPr lang="en-US" sz="1200" dirty="0" err="1">
                <a:solidFill>
                  <a:srgbClr val="000000"/>
                </a:solidFill>
              </a:rPr>
              <a:t>IndicatorItem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00"/>
                </a:solidFill>
              </a:rPr>
              <a:t>&lt;/Indicator&gt;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&lt;</a:t>
            </a:r>
            <a:r>
              <a:rPr lang="en-US" sz="1200" dirty="0">
                <a:solidFill>
                  <a:srgbClr val="000000"/>
                </a:solidFill>
              </a:rPr>
              <a:t>/criteria&gt;</a:t>
            </a:r>
          </a:p>
          <a:p>
            <a:pPr marL="0" indent="0">
              <a:buNone/>
            </a:pPr>
            <a:r>
              <a:rPr lang="en-US" sz="1400" dirty="0" smtClean="0"/>
              <a:t>  </a:t>
            </a:r>
            <a:endParaRPr lang="en-US" sz="1400" dirty="0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 smtClean="0"/>
              <a:t>OpenIOC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&lt;</a:t>
            </a:r>
            <a:r>
              <a:rPr lang="en-US" sz="1200" dirty="0">
                <a:solidFill>
                  <a:srgbClr val="FF0000"/>
                </a:solidFill>
              </a:rPr>
              <a:t>parameters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&lt;</a:t>
            </a:r>
            <a:r>
              <a:rPr lang="en-US" sz="1200" dirty="0" err="1">
                <a:solidFill>
                  <a:srgbClr val="FF0000"/>
                </a:solidFill>
              </a:rPr>
              <a:t>param</a:t>
            </a:r>
            <a:r>
              <a:rPr lang="en-US" sz="1200" dirty="0">
                <a:solidFill>
                  <a:srgbClr val="FF0000"/>
                </a:solidFill>
              </a:rPr>
              <a:t> id</a:t>
            </a:r>
            <a:r>
              <a:rPr lang="en-US" sz="1200" dirty="0">
                <a:solidFill>
                  <a:srgbClr val="000000"/>
                </a:solidFill>
              </a:rPr>
              <a:t>="</a:t>
            </a:r>
            <a:r>
              <a:rPr lang="en-US" sz="1200" dirty="0">
                <a:solidFill>
                  <a:schemeClr val="accent2"/>
                </a:solidFill>
              </a:rPr>
              <a:t>5315f26b-4b28-4472-bb36-a398e2bbe6c2</a:t>
            </a:r>
            <a:r>
              <a:rPr lang="en-US" sz="1200" dirty="0">
                <a:solidFill>
                  <a:srgbClr val="000000"/>
                </a:solidFill>
              </a:rPr>
              <a:t>" </a:t>
            </a:r>
            <a:r>
              <a:rPr lang="en-US" sz="1200" dirty="0" smtClean="0">
                <a:solidFill>
                  <a:srgbClr val="FF0000"/>
                </a:solidFill>
              </a:rPr>
              <a:t>ref-id</a:t>
            </a:r>
            <a:r>
              <a:rPr lang="en-US" sz="1200" dirty="0">
                <a:solidFill>
                  <a:srgbClr val="000000"/>
                </a:solidFill>
              </a:rPr>
              <a:t>="</a:t>
            </a:r>
            <a:r>
              <a:rPr lang="en-US" sz="1200" dirty="0">
                <a:solidFill>
                  <a:schemeClr val="accent2"/>
                </a:solidFill>
              </a:rPr>
              <a:t>02b53389-3c51-4651-9449-962a468cb6b8</a:t>
            </a:r>
            <a:r>
              <a:rPr lang="en-US" sz="1200" dirty="0">
                <a:solidFill>
                  <a:srgbClr val="000000"/>
                </a:solidFill>
              </a:rPr>
              <a:t>" 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name</a:t>
            </a:r>
            <a:r>
              <a:rPr lang="en-US" sz="1200" dirty="0">
                <a:solidFill>
                  <a:srgbClr val="000000"/>
                </a:solidFill>
              </a:rPr>
              <a:t>="comment"&gt;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&lt;</a:t>
            </a:r>
            <a:r>
              <a:rPr lang="en-US" sz="1200" dirty="0">
                <a:solidFill>
                  <a:srgbClr val="FF0000"/>
                </a:solidFill>
              </a:rPr>
              <a:t>value</a:t>
            </a:r>
            <a:r>
              <a:rPr lang="en-US" sz="1200" dirty="0">
                <a:solidFill>
                  <a:srgbClr val="000000"/>
                </a:solidFill>
              </a:rPr>
              <a:t> type="string"&gt;</a:t>
            </a:r>
            <a:r>
              <a:rPr lang="en-US" sz="1200" dirty="0" err="1">
                <a:solidFill>
                  <a:srgbClr val="000000"/>
                </a:solidFill>
              </a:rPr>
              <a:t>pwdump</a:t>
            </a:r>
            <a:r>
              <a:rPr lang="en-US" sz="1200" dirty="0">
                <a:solidFill>
                  <a:srgbClr val="000000"/>
                </a:solidFill>
              </a:rPr>
              <a:t>&lt;/value&gt;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&lt;/</a:t>
            </a:r>
            <a:r>
              <a:rPr lang="en-US" sz="1200" dirty="0" err="1">
                <a:solidFill>
                  <a:srgbClr val="000000"/>
                </a:solidFill>
              </a:rPr>
              <a:t>param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&lt;/parameters&gt;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&lt;/</a:t>
            </a:r>
            <a:r>
              <a:rPr lang="en-US" sz="1200" dirty="0" err="1">
                <a:solidFill>
                  <a:srgbClr val="000000"/>
                </a:solidFill>
              </a:rPr>
              <a:t>OpenIOC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766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Low Value Use Cases</a:t>
            </a:r>
          </a:p>
          <a:p>
            <a:pPr lvl="1"/>
            <a:r>
              <a:rPr lang="en-US" dirty="0"/>
              <a:t>Storage and </a:t>
            </a:r>
            <a:r>
              <a:rPr lang="en-US" dirty="0" smtClean="0"/>
              <a:t>Transfer </a:t>
            </a:r>
            <a:r>
              <a:rPr lang="en-US" dirty="0"/>
              <a:t>of </a:t>
            </a:r>
            <a:r>
              <a:rPr lang="en-US" dirty="0" smtClean="0"/>
              <a:t>Intelligence</a:t>
            </a:r>
          </a:p>
          <a:p>
            <a:pPr lvl="1"/>
            <a:r>
              <a:rPr lang="en-US" dirty="0" smtClean="0"/>
              <a:t>List Matching Based Detection</a:t>
            </a:r>
          </a:p>
          <a:p>
            <a:r>
              <a:rPr lang="en-US" dirty="0" smtClean="0"/>
              <a:t>High Value Use Cases</a:t>
            </a:r>
          </a:p>
          <a:p>
            <a:pPr lvl="1"/>
            <a:r>
              <a:rPr lang="en-US" dirty="0" smtClean="0"/>
              <a:t>Rapid Scoping of Compromises</a:t>
            </a:r>
          </a:p>
          <a:p>
            <a:pPr lvl="1"/>
            <a:r>
              <a:rPr lang="en-US" dirty="0"/>
              <a:t>Sharing </a:t>
            </a:r>
            <a:r>
              <a:rPr lang="en-US" dirty="0" smtClean="0"/>
              <a:t>and Deployment of Operational TTPs</a:t>
            </a:r>
          </a:p>
          <a:p>
            <a:r>
              <a:rPr lang="en-US" dirty="0" smtClean="0"/>
              <a:t>Required Tools and Concepts</a:t>
            </a:r>
          </a:p>
          <a:p>
            <a:r>
              <a:rPr lang="en-US" dirty="0" smtClean="0"/>
              <a:t>The Power of </a:t>
            </a:r>
            <a:r>
              <a:rPr lang="en-US" dirty="0" err="1" smtClean="0"/>
              <a:t>OpenIOC</a:t>
            </a:r>
            <a:endParaRPr lang="en-US" dirty="0" smtClean="0"/>
          </a:p>
          <a:p>
            <a:r>
              <a:rPr lang="en-US" dirty="0" err="1" smtClean="0"/>
              <a:t>OpenIOC</a:t>
            </a:r>
            <a:r>
              <a:rPr lang="en-US" dirty="0" smtClean="0"/>
              <a:t> and You</a:t>
            </a:r>
          </a:p>
          <a:p>
            <a:r>
              <a:rPr lang="en-US" dirty="0" err="1" smtClean="0"/>
              <a:t>PyIOCe</a:t>
            </a:r>
            <a:endParaRPr lang="en-US" dirty="0" smtClean="0"/>
          </a:p>
          <a:p>
            <a:r>
              <a:rPr lang="en-US" dirty="0"/>
              <a:t>Anatomy of </a:t>
            </a:r>
            <a:r>
              <a:rPr lang="en-US" dirty="0" err="1"/>
              <a:t>OpenIOC</a:t>
            </a:r>
            <a:endParaRPr lang="en-US" dirty="0"/>
          </a:p>
          <a:p>
            <a:r>
              <a:rPr lang="en-US" dirty="0" smtClean="0"/>
              <a:t>Q&amp;A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Tactics, Techniques, and Procedures (TTPs)</a:t>
            </a:r>
          </a:p>
          <a:p>
            <a:endParaRPr lang="en-US" dirty="0" smtClean="0"/>
          </a:p>
          <a:p>
            <a:r>
              <a:rPr lang="en-US" dirty="0" smtClean="0"/>
              <a:t>Intelligence – Information about </a:t>
            </a:r>
            <a:r>
              <a:rPr lang="en-US" dirty="0"/>
              <a:t>t</a:t>
            </a:r>
            <a:r>
              <a:rPr lang="en-US" dirty="0" smtClean="0"/>
              <a:t>hreat </a:t>
            </a:r>
            <a:r>
              <a:rPr lang="en-US" dirty="0"/>
              <a:t>a</a:t>
            </a:r>
            <a:r>
              <a:rPr lang="en-US" dirty="0" smtClean="0"/>
              <a:t>ctor </a:t>
            </a:r>
            <a:r>
              <a:rPr lang="en-US" dirty="0"/>
              <a:t>t</a:t>
            </a:r>
            <a:r>
              <a:rPr lang="en-US" dirty="0" smtClean="0"/>
              <a:t>ools and TTPs</a:t>
            </a:r>
          </a:p>
          <a:p>
            <a:pPr lvl="1"/>
            <a:r>
              <a:rPr lang="en-US" dirty="0" smtClean="0"/>
              <a:t>Tool usage</a:t>
            </a:r>
          </a:p>
          <a:p>
            <a:pPr lvl="1"/>
            <a:r>
              <a:rPr lang="en-US" dirty="0" smtClean="0"/>
              <a:t>Domains</a:t>
            </a:r>
          </a:p>
          <a:p>
            <a:pPr lvl="1"/>
            <a:r>
              <a:rPr lang="en-US" dirty="0" smtClean="0"/>
              <a:t>File attributes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Evidence – The data in your collection systems</a:t>
            </a:r>
          </a:p>
          <a:p>
            <a:endParaRPr lang="en-US" dirty="0" smtClean="0"/>
          </a:p>
          <a:p>
            <a:r>
              <a:rPr lang="en-US" dirty="0" smtClean="0"/>
              <a:t>Indicator of Compromise (IOC) – matching evidence to intelligence</a:t>
            </a:r>
          </a:p>
          <a:p>
            <a:endParaRPr lang="en-US" dirty="0" smtClean="0"/>
          </a:p>
          <a:p>
            <a:r>
              <a:rPr lang="en-US" dirty="0" err="1" smtClean="0"/>
              <a:t>OpenIOC</a:t>
            </a:r>
            <a:r>
              <a:rPr lang="en-US" dirty="0" smtClean="0"/>
              <a:t> – An XML format for storing Indicators of Compromise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3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Low Value Use Cases</a:t>
            </a:r>
          </a:p>
          <a:p>
            <a:pPr lvl="1"/>
            <a:r>
              <a:rPr lang="en-US" dirty="0"/>
              <a:t>Storage and </a:t>
            </a:r>
            <a:r>
              <a:rPr lang="en-US" dirty="0" smtClean="0"/>
              <a:t>Transfer </a:t>
            </a:r>
            <a:r>
              <a:rPr lang="en-US" dirty="0"/>
              <a:t>of </a:t>
            </a:r>
            <a:r>
              <a:rPr lang="en-US" dirty="0" smtClean="0"/>
              <a:t>Intelligence</a:t>
            </a:r>
          </a:p>
          <a:p>
            <a:pPr lvl="1"/>
            <a:r>
              <a:rPr lang="en-US" dirty="0" smtClean="0"/>
              <a:t>List Matching Based Detection</a:t>
            </a:r>
          </a:p>
          <a:p>
            <a:r>
              <a:rPr lang="en-US" dirty="0" smtClean="0"/>
              <a:t>High Value Use Cases</a:t>
            </a:r>
          </a:p>
          <a:p>
            <a:pPr lvl="1"/>
            <a:r>
              <a:rPr lang="en-US" dirty="0" smtClean="0"/>
              <a:t>Rapid Scoping of Compromises</a:t>
            </a:r>
          </a:p>
          <a:p>
            <a:pPr lvl="1"/>
            <a:r>
              <a:rPr lang="en-US" dirty="0"/>
              <a:t>Sharing </a:t>
            </a:r>
            <a:r>
              <a:rPr lang="en-US" dirty="0" smtClean="0"/>
              <a:t>and Deployment of Operational TTPs</a:t>
            </a:r>
          </a:p>
          <a:p>
            <a:r>
              <a:rPr lang="en-US" dirty="0" smtClean="0"/>
              <a:t>Required Tools and Concepts</a:t>
            </a:r>
          </a:p>
          <a:p>
            <a:r>
              <a:rPr lang="en-US" dirty="0" smtClean="0"/>
              <a:t>The Power of </a:t>
            </a:r>
            <a:r>
              <a:rPr lang="en-US" dirty="0" err="1" smtClean="0"/>
              <a:t>OpenIOC</a:t>
            </a:r>
            <a:endParaRPr lang="en-US" dirty="0" smtClean="0"/>
          </a:p>
          <a:p>
            <a:r>
              <a:rPr lang="en-US" dirty="0" err="1" smtClean="0"/>
              <a:t>OpenIOC</a:t>
            </a:r>
            <a:r>
              <a:rPr lang="en-US" dirty="0" smtClean="0"/>
              <a:t> and You</a:t>
            </a:r>
          </a:p>
          <a:p>
            <a:r>
              <a:rPr lang="en-US" dirty="0" err="1" smtClean="0"/>
              <a:t>PyIOCe</a:t>
            </a:r>
            <a:endParaRPr lang="en-US" dirty="0" smtClean="0"/>
          </a:p>
          <a:p>
            <a:r>
              <a:rPr lang="en-US" dirty="0"/>
              <a:t>Anatomy of </a:t>
            </a:r>
            <a:r>
              <a:rPr lang="en-US" dirty="0" err="1"/>
              <a:t>OpenIOC</a:t>
            </a:r>
            <a:endParaRPr lang="en-US" dirty="0"/>
          </a:p>
          <a:p>
            <a:r>
              <a:rPr lang="en-US" dirty="0" smtClean="0"/>
              <a:t>Q&amp;A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and Transfer of Intelligence – Low Value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13289"/>
              </p:ext>
            </p:extLst>
          </p:nvPr>
        </p:nvGraphicFramePr>
        <p:xfrm>
          <a:off x="287339" y="1511351"/>
          <a:ext cx="2923221" cy="1309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216"/>
                <a:gridCol w="1791005"/>
              </a:tblGrid>
              <a:tr h="1685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MD5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63d0…1bd7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85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Filename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winavg.dll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85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38468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214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Compile Time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01-06-2011T15:35:32Z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85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Exports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ServiceMain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85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Sections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.text .data .</a:t>
                      </a:r>
                      <a:r>
                        <a:rPr lang="en-US" sz="1200" dirty="0" err="1" smtClean="0"/>
                        <a:t>idata</a:t>
                      </a:r>
                      <a:r>
                        <a:rPr lang="en-US" sz="1200" dirty="0" smtClean="0"/>
                        <a:t> .</a:t>
                      </a:r>
                      <a:r>
                        <a:rPr lang="en-US" sz="1200" dirty="0" err="1" smtClean="0"/>
                        <a:t>rsrc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85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Strings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Failed to open </a:t>
                      </a:r>
                      <a:r>
                        <a:rPr lang="en-US" sz="1200" dirty="0" err="1" smtClean="0"/>
                        <a:t>sockit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69177"/>
              </p:ext>
            </p:extLst>
          </p:nvPr>
        </p:nvGraphicFramePr>
        <p:xfrm>
          <a:off x="287339" y="3005342"/>
          <a:ext cx="2923221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215"/>
                <a:gridCol w="1791006"/>
              </a:tblGrid>
              <a:tr h="1568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MD5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200" dirty="0" smtClean="0"/>
                        <a:t>a95c...d150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68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Filename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winssh.dll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68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38468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13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Compile Time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01-06-2011T15:35:32Z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68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Exports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ServiceMain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68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Sections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.text .data .</a:t>
                      </a:r>
                      <a:r>
                        <a:rPr lang="en-US" sz="1200" dirty="0" err="1" smtClean="0"/>
                        <a:t>idata</a:t>
                      </a:r>
                      <a:r>
                        <a:rPr lang="en-US" sz="1200" dirty="0" smtClean="0"/>
                        <a:t> .</a:t>
                      </a:r>
                      <a:r>
                        <a:rPr lang="en-US" sz="1200" dirty="0" err="1" smtClean="0"/>
                        <a:t>rsrc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68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Strings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Failed to open </a:t>
                      </a:r>
                      <a:r>
                        <a:rPr lang="en-US" sz="1200" dirty="0" err="1" smtClean="0"/>
                        <a:t>sockit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24565"/>
              </p:ext>
            </p:extLst>
          </p:nvPr>
        </p:nvGraphicFramePr>
        <p:xfrm>
          <a:off x="287339" y="4474000"/>
          <a:ext cx="2923221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216"/>
                <a:gridCol w="1791005"/>
              </a:tblGrid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MD5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323b...16f1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Filename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winhlp.dll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38468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19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Compile Time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01-06-2011T15:35:32Z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Exports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ServiceMain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Sections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.text .data .</a:t>
                      </a:r>
                      <a:r>
                        <a:rPr lang="en-US" sz="1200" dirty="0" err="1" smtClean="0"/>
                        <a:t>idata</a:t>
                      </a:r>
                      <a:r>
                        <a:rPr lang="en-US" sz="1200" dirty="0" smtClean="0"/>
                        <a:t> .</a:t>
                      </a:r>
                      <a:r>
                        <a:rPr lang="en-US" sz="1200" dirty="0" err="1" smtClean="0"/>
                        <a:t>rsrc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Strings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Failed to open </a:t>
                      </a:r>
                      <a:r>
                        <a:rPr lang="en-US" sz="1200" dirty="0" err="1" smtClean="0"/>
                        <a:t>sockit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creen Shot 2014-08-18 at 1.33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1504210"/>
            <a:ext cx="5455801" cy="160655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65689"/>
              </p:ext>
            </p:extLst>
          </p:nvPr>
        </p:nvGraphicFramePr>
        <p:xfrm>
          <a:off x="4702650" y="4656880"/>
          <a:ext cx="292322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216"/>
                <a:gridCol w="1791005"/>
              </a:tblGrid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MD5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051b...f1ba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Filename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winrip.dll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24218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1219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Compile Time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07-14-2009T09:12:47Z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Exports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ServiceMain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Sections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.text .data .</a:t>
                      </a:r>
                      <a:r>
                        <a:rPr lang="en-US" sz="1200" dirty="0" err="1" smtClean="0"/>
                        <a:t>pinfo</a:t>
                      </a:r>
                      <a:r>
                        <a:rPr lang="en-US" sz="1200" dirty="0" smtClean="0"/>
                        <a:t> .</a:t>
                      </a:r>
                      <a:r>
                        <a:rPr lang="en-US" sz="1200" dirty="0" err="1" smtClean="0"/>
                        <a:t>rdata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80824"/>
              </p:ext>
            </p:extLst>
          </p:nvPr>
        </p:nvGraphicFramePr>
        <p:xfrm>
          <a:off x="4702650" y="3218702"/>
          <a:ext cx="2923221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216"/>
                <a:gridCol w="1791005"/>
              </a:tblGrid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MD5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831f…22ed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Filename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winzip.dll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54862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1219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Compile Time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05-24-2012T17:28:19Z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Exports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ServiceMain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Sections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.text .data .</a:t>
                      </a:r>
                      <a:r>
                        <a:rPr lang="en-US" sz="1200" dirty="0" err="1" smtClean="0"/>
                        <a:t>idata</a:t>
                      </a:r>
                      <a:r>
                        <a:rPr lang="en-US" sz="1200" dirty="0" smtClean="0"/>
                        <a:t> .</a:t>
                      </a:r>
                      <a:r>
                        <a:rPr lang="en-US" sz="1200" dirty="0" err="1" smtClean="0"/>
                        <a:t>rsrc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963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Strings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Failed to open </a:t>
                      </a:r>
                      <a:r>
                        <a:rPr lang="en-US" sz="1200" dirty="0" err="1" smtClean="0"/>
                        <a:t>sockit</a:t>
                      </a:r>
                      <a:endParaRPr lang="en-US" sz="1200" dirty="0"/>
                    </a:p>
                  </a:txBody>
                  <a:tcPr marT="0" marB="0"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662010" y="4336303"/>
            <a:ext cx="3008790" cy="21336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55000" lnSpcReduction="20000"/>
          </a:bodyPr>
          <a:lstStyle/>
          <a:p>
            <a:pPr algn="ctr"/>
            <a:endParaRPr lang="en-US" sz="16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Matching Based Detection – Low Value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List maintenance</a:t>
            </a:r>
          </a:p>
          <a:p>
            <a:pPr lvl="1"/>
            <a:r>
              <a:rPr lang="en-US" dirty="0" smtClean="0"/>
              <a:t>IOC quality</a:t>
            </a:r>
          </a:p>
          <a:p>
            <a:pPr lvl="1"/>
            <a:r>
              <a:rPr lang="en-US" dirty="0" smtClean="0"/>
              <a:t>IOC ages</a:t>
            </a:r>
          </a:p>
          <a:p>
            <a:pPr lvl="1"/>
            <a:r>
              <a:rPr lang="en-US" dirty="0" smtClean="0"/>
              <a:t>IOC duplication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Results are difficult to correlate to original </a:t>
            </a:r>
            <a:r>
              <a:rPr lang="en-US" dirty="0"/>
              <a:t>i</a:t>
            </a:r>
            <a:r>
              <a:rPr lang="en-US" dirty="0" smtClean="0"/>
              <a:t>ntelligence</a:t>
            </a:r>
          </a:p>
          <a:p>
            <a:endParaRPr lang="en-US" dirty="0" smtClean="0"/>
          </a:p>
          <a:p>
            <a:r>
              <a:rPr lang="en-US" dirty="0"/>
              <a:t>Wildly </a:t>
            </a:r>
            <a:r>
              <a:rPr lang="en-US" dirty="0" smtClean="0"/>
              <a:t>Inefficient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f</a:t>
            </a:r>
            <a:r>
              <a:rPr lang="en-US" dirty="0" smtClean="0"/>
              <a:t>alse </a:t>
            </a:r>
            <a:r>
              <a:rPr lang="en-US" dirty="0"/>
              <a:t>p</a:t>
            </a:r>
            <a:r>
              <a:rPr lang="en-US" dirty="0" smtClean="0"/>
              <a:t>ositive rate if IOCs aren’t extremely specific</a:t>
            </a:r>
          </a:p>
          <a:p>
            <a:pPr lvl="1"/>
            <a:r>
              <a:rPr lang="en-US" dirty="0" smtClean="0"/>
              <a:t>High false negative rate if IOCs aren’t carefully crafted to detect variations</a:t>
            </a:r>
          </a:p>
          <a:p>
            <a:pPr lvl="1"/>
            <a:r>
              <a:rPr lang="en-US" dirty="0"/>
              <a:t>High true negative rate since most of what you are searching across does not </a:t>
            </a:r>
            <a:r>
              <a:rPr lang="en-US" dirty="0" smtClean="0"/>
              <a:t>match</a:t>
            </a:r>
          </a:p>
          <a:p>
            <a:pPr marL="233362" lvl="1" indent="0">
              <a:buNone/>
            </a:pPr>
            <a:endParaRPr lang="en-US" dirty="0" smtClean="0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Scoping of Compromises – High Value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Rapidly target specific aspects of a known compromise</a:t>
            </a:r>
          </a:p>
          <a:p>
            <a:pPr lvl="1"/>
            <a:r>
              <a:rPr lang="en-US" dirty="0"/>
              <a:t>Search for all executable files written to disk by ‘Bob’ in the last 30 days</a:t>
            </a:r>
          </a:p>
          <a:p>
            <a:pPr lvl="1"/>
            <a:r>
              <a:rPr lang="en-US" dirty="0"/>
              <a:t>Search for all instances of setup64.exe</a:t>
            </a:r>
          </a:p>
          <a:p>
            <a:pPr lvl="1"/>
            <a:r>
              <a:rPr lang="en-US" dirty="0"/>
              <a:t>Search for all registry entries containing \Oracle\</a:t>
            </a:r>
          </a:p>
          <a:p>
            <a:pPr lvl="1"/>
            <a:r>
              <a:rPr lang="en-US" dirty="0"/>
              <a:t>Search for </a:t>
            </a:r>
            <a:r>
              <a:rPr lang="en-US" dirty="0" err="1"/>
              <a:t>MUICache</a:t>
            </a:r>
            <a:r>
              <a:rPr lang="en-US" dirty="0"/>
              <a:t>/</a:t>
            </a:r>
            <a:r>
              <a:rPr lang="en-US" dirty="0" err="1"/>
              <a:t>Prefetch</a:t>
            </a:r>
            <a:r>
              <a:rPr lang="en-US" dirty="0"/>
              <a:t> evidence of </a:t>
            </a:r>
            <a:r>
              <a:rPr lang="en-US" dirty="0" err="1" smtClean="0"/>
              <a:t>setup.exe</a:t>
            </a:r>
            <a:r>
              <a:rPr lang="en-US" dirty="0" smtClean="0"/>
              <a:t> </a:t>
            </a:r>
            <a:r>
              <a:rPr lang="en-US" dirty="0"/>
              <a:t>execution</a:t>
            </a:r>
          </a:p>
          <a:p>
            <a:endParaRPr lang="en-US" dirty="0" smtClean="0"/>
          </a:p>
          <a:p>
            <a:r>
              <a:rPr lang="en-US" dirty="0" smtClean="0"/>
              <a:t>Large result sets mitigated by Incident </a:t>
            </a:r>
            <a:r>
              <a:rPr lang="en-US" dirty="0"/>
              <a:t>Responders </a:t>
            </a:r>
            <a:r>
              <a:rPr lang="en-US" dirty="0" smtClean="0"/>
              <a:t>having contextual knowledge of the current threat</a:t>
            </a:r>
          </a:p>
          <a:p>
            <a:endParaRPr lang="en-US" dirty="0"/>
          </a:p>
          <a:p>
            <a:r>
              <a:rPr lang="en-US" dirty="0" smtClean="0"/>
              <a:t>Iterative process of refining IOCs and repeating searches</a:t>
            </a:r>
          </a:p>
          <a:p>
            <a:endParaRPr lang="en-US" dirty="0" smtClean="0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and Deployment of Operational TTPs – High Value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Operational IOCs are meant to describe forensically interesting sources of data or unique behaviors and attributes of malicious activity</a:t>
            </a:r>
          </a:p>
          <a:p>
            <a:pPr lvl="1"/>
            <a:r>
              <a:rPr lang="en-US" dirty="0" smtClean="0"/>
              <a:t>Persistence mechanisms</a:t>
            </a:r>
          </a:p>
          <a:p>
            <a:pPr lvl="1"/>
            <a:r>
              <a:rPr lang="en-US" dirty="0" smtClean="0"/>
              <a:t>Suspicious file attributes</a:t>
            </a:r>
          </a:p>
          <a:p>
            <a:pPr lvl="1"/>
            <a:r>
              <a:rPr lang="en-US" dirty="0" smtClean="0"/>
              <a:t>Suspicious process attributes</a:t>
            </a:r>
          </a:p>
          <a:p>
            <a:pPr lvl="1"/>
            <a:r>
              <a:rPr lang="en-US" dirty="0" smtClean="0"/>
              <a:t>Execution history locations</a:t>
            </a:r>
          </a:p>
          <a:p>
            <a:pPr lvl="1"/>
            <a:r>
              <a:rPr lang="en-US" dirty="0" smtClean="0"/>
              <a:t>Recently opened documents locations</a:t>
            </a:r>
          </a:p>
          <a:p>
            <a:pPr lvl="1"/>
            <a:r>
              <a:rPr lang="en-US" dirty="0" smtClean="0"/>
              <a:t>Browser history locations</a:t>
            </a:r>
          </a:p>
          <a:p>
            <a:r>
              <a:rPr lang="en-US" dirty="0" smtClean="0"/>
              <a:t>Used for actively hunting interesting anomalies and rapidly processing forensic data</a:t>
            </a:r>
          </a:p>
          <a:p>
            <a:r>
              <a:rPr lang="en-US" dirty="0" smtClean="0"/>
              <a:t>Serve as quick and functional references for training and consistency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Common Anti-Virus Evasion </a:t>
            </a:r>
            <a:r>
              <a:rPr lang="en-US" dirty="0" smtClean="0"/>
              <a:t>Technique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Common Lateral Movement Technique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" name="Picture 3" descr="Screen Shot 2014-08-18 at 3.04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" y="4507230"/>
            <a:ext cx="3746500" cy="596900"/>
          </a:xfrm>
          <a:prstGeom prst="rect">
            <a:avLst/>
          </a:prstGeom>
        </p:spPr>
      </p:pic>
      <p:pic>
        <p:nvPicPr>
          <p:cNvPr id="2" name="Picture 1" descr="Screen Shot 2014-08-26 at 8.50.3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" y="2330450"/>
            <a:ext cx="65278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0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99921478-9A63-450E-8942-C240FE31B1C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Default Hash Dumping Export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Common Malware Misspelling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33362" lvl="1" indent="0">
              <a:buNone/>
            </a:pPr>
            <a:endParaRPr lang="en-US" dirty="0"/>
          </a:p>
          <a:p>
            <a:r>
              <a:rPr lang="en-US" dirty="0" smtClean="0"/>
              <a:t>Common Persistence Mechanism / Authentication Bypass Technique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8909" y="4643439"/>
            <a:ext cx="134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" name="Picture 1" descr="Screen Shot 2014-08-18 at 3.05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" y="2208530"/>
            <a:ext cx="5943600" cy="546100"/>
          </a:xfrm>
          <a:prstGeom prst="rect">
            <a:avLst/>
          </a:prstGeom>
        </p:spPr>
      </p:pic>
      <p:pic>
        <p:nvPicPr>
          <p:cNvPr id="9" name="Picture 8" descr="Screen Shot 2014-08-18 at 3.31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" y="4824627"/>
            <a:ext cx="5765800" cy="1625600"/>
          </a:xfrm>
          <a:prstGeom prst="rect">
            <a:avLst/>
          </a:prstGeom>
        </p:spPr>
      </p:pic>
      <p:pic>
        <p:nvPicPr>
          <p:cNvPr id="10" name="Picture 9" descr="Screen Shot 2014-08-18 at 3.31.4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" y="3162619"/>
            <a:ext cx="5041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8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Yahoo! 4">
  <a:themeElements>
    <a:clrScheme name="Yahoo 1309 1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400090"/>
      </a:accent1>
      <a:accent2>
        <a:srgbClr val="0000FF"/>
      </a:accent2>
      <a:accent3>
        <a:srgbClr val="7A00A7"/>
      </a:accent3>
      <a:accent4>
        <a:srgbClr val="7300FF"/>
      </a:accent4>
      <a:accent5>
        <a:srgbClr val="0082FF"/>
      </a:accent5>
      <a:accent6>
        <a:srgbClr val="9600FF"/>
      </a:accent6>
      <a:hlink>
        <a:srgbClr val="400090"/>
      </a:hlink>
      <a:folHlink>
        <a:srgbClr val="7A00A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rgbClr val="000000"/>
          </a:solidFill>
        </a:ln>
      </a:spPr>
      <a:bodyPr rtlCol="0" anchor="t">
        <a:normAutofit/>
      </a:bodyPr>
      <a:lstStyle>
        <a:defPPr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rm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Yahoo!1</Template>
  <TotalTime>8580</TotalTime>
  <Words>1387</Words>
  <Application>Microsoft Macintosh PowerPoint</Application>
  <PresentationFormat>On-screen Show (4:3)</PresentationFormat>
  <Paragraphs>293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Yahoo! 4</vt:lpstr>
      <vt:lpstr>OpenIOC</vt:lpstr>
      <vt:lpstr>Terminology</vt:lpstr>
      <vt:lpstr>Overview</vt:lpstr>
      <vt:lpstr>Storage and Transfer of Intelligence – Low Value</vt:lpstr>
      <vt:lpstr>List Matching Based Detection – Low Value</vt:lpstr>
      <vt:lpstr>Rapid Scoping of Compromises – High Value</vt:lpstr>
      <vt:lpstr>Sharing and Deployment of Operational TTPs – High Value</vt:lpstr>
      <vt:lpstr>Examples</vt:lpstr>
      <vt:lpstr>Examples</vt:lpstr>
      <vt:lpstr>Required Tools and Concepts</vt:lpstr>
      <vt:lpstr>The Power of OpenIOC</vt:lpstr>
      <vt:lpstr>The Power of OpenIOC</vt:lpstr>
      <vt:lpstr>OpenIOC and You</vt:lpstr>
      <vt:lpstr>PyIOCe Key Features</vt:lpstr>
      <vt:lpstr>Anatomy of OpenIOC</vt:lpstr>
      <vt:lpstr>Anatomy of OpenIOC</vt:lpstr>
      <vt:lpstr>Anatomy of OpenIOC</vt:lpstr>
      <vt:lpstr>Anatomy of OpenIOC</vt:lpstr>
      <vt:lpstr>Overview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Yahoo! Presentation Template</dc:title>
  <dc:creator>Preferred Customer</dc:creator>
  <cp:lastModifiedBy>Sean Gillespie</cp:lastModifiedBy>
  <cp:revision>175</cp:revision>
  <dcterms:created xsi:type="dcterms:W3CDTF">2013-02-14T02:48:35Z</dcterms:created>
  <dcterms:modified xsi:type="dcterms:W3CDTF">2015-04-21T01:59:58Z</dcterms:modified>
</cp:coreProperties>
</file>