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5.jpg" ContentType="image/gif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3" r:id="rId3"/>
    <p:sldId id="292" r:id="rId4"/>
    <p:sldId id="293" r:id="rId5"/>
    <p:sldId id="311" r:id="rId6"/>
    <p:sldId id="312" r:id="rId7"/>
    <p:sldId id="289" r:id="rId8"/>
    <p:sldId id="273" r:id="rId9"/>
    <p:sldId id="279" r:id="rId10"/>
    <p:sldId id="274" r:id="rId11"/>
    <p:sldId id="275" r:id="rId12"/>
    <p:sldId id="276" r:id="rId13"/>
    <p:sldId id="277" r:id="rId14"/>
    <p:sldId id="342" r:id="rId15"/>
    <p:sldId id="316" r:id="rId16"/>
    <p:sldId id="296" r:id="rId17"/>
    <p:sldId id="343" r:id="rId18"/>
    <p:sldId id="319" r:id="rId19"/>
    <p:sldId id="344" r:id="rId20"/>
    <p:sldId id="288" r:id="rId21"/>
    <p:sldId id="309" r:id="rId22"/>
    <p:sldId id="302" r:id="rId23"/>
    <p:sldId id="345" r:id="rId24"/>
    <p:sldId id="320" r:id="rId25"/>
    <p:sldId id="322" r:id="rId26"/>
    <p:sldId id="321" r:id="rId27"/>
    <p:sldId id="294" r:id="rId28"/>
    <p:sldId id="323" r:id="rId29"/>
    <p:sldId id="330" r:id="rId30"/>
    <p:sldId id="329" r:id="rId31"/>
    <p:sldId id="331" r:id="rId32"/>
    <p:sldId id="335" r:id="rId33"/>
    <p:sldId id="332" r:id="rId34"/>
    <p:sldId id="336" r:id="rId35"/>
    <p:sldId id="339" r:id="rId36"/>
    <p:sldId id="340" r:id="rId37"/>
    <p:sldId id="334" r:id="rId38"/>
    <p:sldId id="333" r:id="rId39"/>
    <p:sldId id="341" r:id="rId40"/>
    <p:sldId id="295" r:id="rId41"/>
    <p:sldId id="287" r:id="rId42"/>
    <p:sldId id="337" r:id="rId43"/>
    <p:sldId id="26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048" y="-80"/>
      </p:cViewPr>
      <p:guideLst>
        <p:guide orient="horz" pos="3859"/>
        <p:guide orient="horz" pos="2637"/>
        <p:guide orient="horz" pos="1135"/>
        <p:guide orient="horz" pos="2160"/>
        <p:guide pos="319"/>
        <p:guide pos="5580"/>
        <p:guide pos="2880"/>
        <p:guide pos="1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3392-AF9F-A740-BE2B-E1AAF104AC7F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A4101-B23D-4643-97AC-D39439549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1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62E1-F9AD-495C-BF06-76E1F5E8F9F5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CDA4E-CF9D-414E-8EE5-7B82BD64F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13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8385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6414" y="3942865"/>
            <a:ext cx="8274321" cy="825003"/>
          </a:xfrm>
          <a:prstGeom prst="rect">
            <a:avLst/>
          </a:prstGeom>
        </p:spPr>
        <p:txBody>
          <a:bodyPr wrap="square" lIns="0" tIns="45720" rIns="0" bIns="45720" anchor="ctr">
            <a:noAutofit/>
          </a:bodyPr>
          <a:lstStyle>
            <a:lvl1pPr algn="l">
              <a:defRPr sz="2800" b="0" spc="300">
                <a:solidFill>
                  <a:schemeClr val="accent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21933" y="5067693"/>
            <a:ext cx="8258530" cy="4529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100" spc="300" dirty="0">
                <a:solidFill>
                  <a:schemeClr val="accent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3" y="1801813"/>
            <a:ext cx="3328194" cy="771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998913-6893-894E-9542-E71F7FC4F2AC}" type="datetime1">
              <a:rPr lang="en-US" smtClean="0"/>
              <a:t>4/19/15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Yahoo Confidential &amp; Proprietary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516573" y="1814831"/>
            <a:ext cx="8301990" cy="432308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2 text b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5000" cy="685800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06413" y="2489326"/>
            <a:ext cx="8301990" cy="187934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000" b="0" spc="300">
                <a:solidFill>
                  <a:schemeClr val="accent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573" y="1816946"/>
            <a:ext cx="4055428" cy="4389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627" y="1816946"/>
            <a:ext cx="4059936" cy="43912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1A50F9D-0EEA-7446-9BC1-9E5573B58E3D}" type="datetime1">
              <a:rPr lang="en-US" smtClean="0"/>
              <a:t>4/19/15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Yahoo Confidential &amp; Proprietary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7E6-3921-B747-98DB-AE397ECDD577}" type="datetime1">
              <a:rPr lang="en-US" smtClean="0"/>
              <a:t>4/19/15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Yahoo Confidential &amp; Proprietary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A3C6-B092-2D4D-8488-64ECE18FA3CA}" type="datetime1">
              <a:rPr lang="en-US" smtClean="0"/>
              <a:t>4/19/15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Yahoo Confidential &amp; Proprietary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87339" y="582507"/>
            <a:ext cx="8521065" cy="108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6390640" y="6379419"/>
            <a:ext cx="1229633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404040"/>
                </a:solidFill>
                <a:latin typeface="+mn-lt"/>
              </a:defRPr>
            </a:lvl1pPr>
          </a:lstStyle>
          <a:p>
            <a:fld id="{06ABBD39-3CC6-BB4A-995C-9EFD256126D6}" type="datetime1">
              <a:rPr lang="en-US" smtClean="0"/>
              <a:pPr/>
              <a:t>4/19/15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431578" y="6379421"/>
            <a:ext cx="5952712" cy="365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Yahoo Confidential &amp; Proprietary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35560" y="6379419"/>
            <a:ext cx="338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rgbClr val="400090"/>
                </a:solidFill>
                <a:latin typeface="+mn-lt"/>
              </a:defRPr>
            </a:lvl1pPr>
          </a:lstStyle>
          <a:p>
            <a:fld id="{99921478-9A63-450E-8942-C240FE31B1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>
          <a:xfrm>
            <a:off x="516574" y="1812935"/>
            <a:ext cx="8301990" cy="43804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" name="Picture 2" descr="Yahoo logo purple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27" y="6456694"/>
            <a:ext cx="876737" cy="2031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9pPr>
    </p:titleStyle>
    <p:bodyStyle>
      <a:lvl1pPr marL="233363" indent="-233363" algn="l" rtl="0" eaLnBrk="1" fontAlgn="base" hangingPunct="1">
        <a:spcBef>
          <a:spcPts val="0"/>
        </a:spcBef>
        <a:spcAft>
          <a:spcPts val="600"/>
        </a:spcAft>
        <a:buClrTx/>
        <a:buFont typeface="Wingdings" pitchFamily="2" charset="2"/>
        <a:buChar char="§"/>
        <a:defRPr sz="2000" b="0" kern="1200">
          <a:solidFill>
            <a:srgbClr val="333333"/>
          </a:solidFill>
          <a:latin typeface="+mn-lt"/>
          <a:ea typeface="+mn-ea"/>
          <a:cs typeface="+mn-cs"/>
        </a:defRPr>
      </a:lvl1pPr>
      <a:lvl2pPr marL="457200" indent="-223838" algn="l" rtl="0" eaLnBrk="1" fontAlgn="base" hangingPunct="1">
        <a:spcBef>
          <a:spcPts val="0"/>
        </a:spcBef>
        <a:spcAft>
          <a:spcPts val="600"/>
        </a:spcAft>
        <a:buClrTx/>
        <a:buSzPct val="80000"/>
        <a:buFont typeface="Calibri" pitchFamily="34" charset="0"/>
        <a:buChar char="›"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690563" indent="-233363" algn="l" rtl="0" eaLnBrk="1" fontAlgn="base" hangingPunct="1">
        <a:spcBef>
          <a:spcPts val="0"/>
        </a:spcBef>
        <a:spcAft>
          <a:spcPts val="600"/>
        </a:spcAft>
        <a:buClrTx/>
        <a:buFont typeface="Arial" pitchFamily="34" charset="0"/>
        <a:buChar char="•"/>
        <a:defRPr sz="1400" kern="1200">
          <a:solidFill>
            <a:srgbClr val="333333"/>
          </a:solidFill>
          <a:latin typeface="+mn-lt"/>
          <a:ea typeface="+mn-ea"/>
          <a:cs typeface="+mn-cs"/>
        </a:defRPr>
      </a:lvl3pPr>
      <a:lvl4pPr marL="854075" indent="-163513" algn="l" rtl="0" eaLnBrk="1" fontAlgn="base" hangingPunct="1">
        <a:spcBef>
          <a:spcPts val="0"/>
        </a:spcBef>
        <a:spcAft>
          <a:spcPts val="600"/>
        </a:spcAft>
        <a:buClrTx/>
        <a:buFont typeface="Calibri" pitchFamily="34" charset="0"/>
        <a:buChar char="–"/>
        <a:defRPr sz="1200" kern="1200">
          <a:solidFill>
            <a:srgbClr val="333333"/>
          </a:solidFill>
          <a:latin typeface="+mn-lt"/>
          <a:ea typeface="+mn-ea"/>
          <a:cs typeface="+mn-cs"/>
        </a:defRPr>
      </a:lvl4pPr>
      <a:lvl5pPr marL="1025525" indent="-171450" algn="l" rtl="0" eaLnBrk="1" fontAlgn="base" hangingPunct="1">
        <a:spcBef>
          <a:spcPts val="0"/>
        </a:spcBef>
        <a:spcAft>
          <a:spcPts val="600"/>
        </a:spcAft>
        <a:buClrTx/>
        <a:buFont typeface="Wingdings" pitchFamily="2" charset="2"/>
        <a:buChar char="§"/>
        <a:defRPr sz="11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oogle/grr" TargetMode="Externa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70" dirty="0" smtClean="0"/>
              <a:t>Human Hunting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100" dirty="0"/>
              <a:t>PRESENTED BY </a:t>
            </a:r>
            <a:r>
              <a:rPr lang="en-US" sz="1100" b="1" dirty="0" smtClean="0"/>
              <a:t>Sean Gillespie </a:t>
            </a:r>
            <a:r>
              <a:rPr lang="en-US" sz="1100" dirty="0" smtClean="0"/>
              <a:t>⎪ April </a:t>
            </a:r>
            <a:r>
              <a:rPr lang="en-US" dirty="0" smtClean="0"/>
              <a:t>20</a:t>
            </a:r>
            <a:r>
              <a:rPr lang="en-US" sz="1100" dirty="0" smtClean="0"/>
              <a:t>, 2015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ybermissile2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166" b="-22166"/>
          <a:stretch>
            <a:fillRect/>
          </a:stretch>
        </p:blipFill>
        <p:spPr/>
      </p:pic>
      <p:pic>
        <p:nvPicPr>
          <p:cNvPr id="8" name="Content Placeholder 7" descr="cybermissile1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111" b="-2511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CyberMissiles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2040466"/>
            <a:ext cx="2286000" cy="4487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Remote Attacks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7467" y="2108203"/>
            <a:ext cx="1933999" cy="380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Local Attacks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867" y="64939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182525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CyberEnemies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cyberenemy.jpg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84" r="-29084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713095" y="1806364"/>
            <a:ext cx="997172" cy="41486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APT1</a:t>
            </a:r>
          </a:p>
        </p:txBody>
      </p:sp>
    </p:spTree>
    <p:extLst>
      <p:ext uri="{BB962C8B-B14F-4D97-AF65-F5344CB8AC3E}">
        <p14:creationId xmlns:p14="http://schemas.microsoft.com/office/powerpoint/2010/main" val="182581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CyberWarriors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cyberwarriors.jpg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1" r="-4011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3403600" y="1366098"/>
            <a:ext cx="2057400" cy="44873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Data Marines</a:t>
            </a:r>
          </a:p>
        </p:txBody>
      </p:sp>
    </p:spTree>
    <p:extLst>
      <p:ext uri="{BB962C8B-B14F-4D97-AF65-F5344CB8AC3E}">
        <p14:creationId xmlns:p14="http://schemas.microsoft.com/office/powerpoint/2010/main" val="372625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CyberWeapons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6" name="Content Placeholder 5" descr="cyberweapons.jpg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899" r="-67899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787398" y="2489200"/>
            <a:ext cx="1938867" cy="4826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Ban Hammer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267" y="653626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382743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Real-time Detection Using Cloud Based Big Data Threat Intel Driven Machine Learning for Rapid Containment of Malicious Anomalies at Scale in Enterprise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Heavy </a:t>
            </a:r>
            <a:r>
              <a:rPr lang="en-US" dirty="0"/>
              <a:t>vendor focus on magic black boxes that replace humans</a:t>
            </a:r>
          </a:p>
          <a:p>
            <a:endParaRPr lang="en-US" dirty="0"/>
          </a:p>
          <a:p>
            <a:r>
              <a:rPr lang="en-US" dirty="0"/>
              <a:t>Very few with interfaces for analysts</a:t>
            </a:r>
          </a:p>
          <a:p>
            <a:endParaRPr lang="en-US" dirty="0" smtClean="0"/>
          </a:p>
          <a:p>
            <a:r>
              <a:rPr lang="en-US" dirty="0" smtClean="0"/>
              <a:t>Over reliance on automation to find evil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 descr="cute-unicorn-clipart-unicorn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9" y="3394712"/>
            <a:ext cx="4087119" cy="295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--You --Have --A --Flag?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Community builds </a:t>
            </a:r>
            <a:r>
              <a:rPr lang="en-US" dirty="0" smtClean="0"/>
              <a:t>a lot of excellent </a:t>
            </a:r>
            <a:r>
              <a:rPr lang="en-US" dirty="0"/>
              <a:t>tools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Often overly complex usage with minimal documentation</a:t>
            </a:r>
          </a:p>
          <a:p>
            <a:endParaRPr lang="en-US" dirty="0"/>
          </a:p>
          <a:p>
            <a:r>
              <a:rPr lang="en-US" dirty="0" smtClean="0"/>
              <a:t>Tools rarely scale well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5" y="3848100"/>
            <a:ext cx="7640491" cy="24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Very creative</a:t>
            </a:r>
          </a:p>
          <a:p>
            <a:endParaRPr lang="en-US" dirty="0"/>
          </a:p>
          <a:p>
            <a:r>
              <a:rPr lang="en-US" dirty="0"/>
              <a:t>Very adaptive</a:t>
            </a:r>
          </a:p>
          <a:p>
            <a:endParaRPr lang="en-US" dirty="0"/>
          </a:p>
          <a:p>
            <a:r>
              <a:rPr lang="en-US" dirty="0"/>
              <a:t>Highly </a:t>
            </a:r>
            <a:r>
              <a:rPr lang="en-US" dirty="0" smtClean="0"/>
              <a:t>skilled</a:t>
            </a:r>
            <a:endParaRPr lang="en-US" dirty="0"/>
          </a:p>
          <a:p>
            <a:endParaRPr lang="en-US" dirty="0"/>
          </a:p>
          <a:p>
            <a:r>
              <a:rPr lang="en-US" dirty="0"/>
              <a:t>Highly focused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Adversary – The Most Dangerous Game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5" descr="leonardo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r="3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310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Hunt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02267" y="653626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516573" y="1814831"/>
            <a:ext cx="8301990" cy="4323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Collection Systems</a:t>
            </a:r>
          </a:p>
          <a:p>
            <a:pPr lvl="1"/>
            <a:r>
              <a:rPr lang="en-US" dirty="0"/>
              <a:t>Event </a:t>
            </a:r>
            <a:r>
              <a:rPr lang="en-US" dirty="0" smtClean="0"/>
              <a:t>logging</a:t>
            </a:r>
            <a:endParaRPr lang="en-US" dirty="0"/>
          </a:p>
          <a:p>
            <a:pPr lvl="1"/>
            <a:r>
              <a:rPr lang="en-US" dirty="0"/>
              <a:t>Host </a:t>
            </a:r>
            <a:r>
              <a:rPr lang="en-US" dirty="0" smtClean="0"/>
              <a:t>sensors &amp; interrogation</a:t>
            </a:r>
            <a:endParaRPr lang="en-US" dirty="0"/>
          </a:p>
          <a:p>
            <a:pPr lvl="1"/>
            <a:r>
              <a:rPr lang="en-US" dirty="0"/>
              <a:t>Network </a:t>
            </a:r>
            <a:r>
              <a:rPr lang="en-US" dirty="0" smtClean="0"/>
              <a:t>sensors</a:t>
            </a:r>
            <a:endParaRPr lang="en-US" dirty="0"/>
          </a:p>
          <a:p>
            <a:endParaRPr lang="en-US" dirty="0"/>
          </a:p>
          <a:p>
            <a:r>
              <a:rPr lang="en-US" dirty="0"/>
              <a:t>Alert Management</a:t>
            </a:r>
          </a:p>
          <a:p>
            <a:pPr lvl="1"/>
            <a:r>
              <a:rPr lang="en-US" dirty="0"/>
              <a:t>Severity classification</a:t>
            </a:r>
          </a:p>
          <a:p>
            <a:pPr lvl="1"/>
            <a:r>
              <a:rPr lang="en-US" dirty="0"/>
              <a:t>Resolution status</a:t>
            </a:r>
          </a:p>
          <a:p>
            <a:pPr lvl="1"/>
            <a:r>
              <a:rPr lang="en-US" dirty="0"/>
              <a:t>Notes</a:t>
            </a:r>
          </a:p>
          <a:p>
            <a:endParaRPr lang="en-US" dirty="0"/>
          </a:p>
          <a:p>
            <a:r>
              <a:rPr lang="en-US" dirty="0"/>
              <a:t>Threat Research</a:t>
            </a:r>
          </a:p>
          <a:p>
            <a:pPr lvl="1"/>
            <a:r>
              <a:rPr lang="en-US" dirty="0"/>
              <a:t>Books &amp; </a:t>
            </a:r>
            <a:r>
              <a:rPr lang="en-US" dirty="0" smtClean="0"/>
              <a:t>reports</a:t>
            </a:r>
            <a:endParaRPr lang="en-US" dirty="0"/>
          </a:p>
          <a:p>
            <a:pPr lvl="1"/>
            <a:r>
              <a:rPr lang="en-US" dirty="0"/>
              <a:t>Sandbox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/>
              <a:t>Threat Intel </a:t>
            </a:r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02532" y="5129093"/>
            <a:ext cx="1192519" cy="821266"/>
            <a:chOff x="1515534" y="1879601"/>
            <a:chExt cx="1828800" cy="821266"/>
          </a:xfrm>
        </p:grpSpPr>
        <p:sp>
          <p:nvSpPr>
            <p:cNvPr id="10" name="Rounded Rectangle 9"/>
            <p:cNvSpPr/>
            <p:nvPr/>
          </p:nvSpPr>
          <p:spPr>
            <a:xfrm>
              <a:off x="1515534" y="1879601"/>
              <a:ext cx="1828800" cy="821266"/>
            </a:xfrm>
            <a:prstGeom prst="roundRect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2534" y="1934628"/>
              <a:ext cx="1595968" cy="751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600" dirty="0" smtClean="0"/>
                <a:t>Network</a:t>
              </a:r>
            </a:p>
            <a:p>
              <a:pPr algn="ctr"/>
              <a:r>
                <a:rPr lang="en-US" sz="1600" dirty="0" smtClean="0"/>
                <a:t>Sensors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67780" y="1888002"/>
            <a:ext cx="1192519" cy="821266"/>
            <a:chOff x="1515534" y="1879601"/>
            <a:chExt cx="1828800" cy="821266"/>
          </a:xfrm>
        </p:grpSpPr>
        <p:sp>
          <p:nvSpPr>
            <p:cNvPr id="13" name="Rounded Rectangle 12"/>
            <p:cNvSpPr/>
            <p:nvPr/>
          </p:nvSpPr>
          <p:spPr>
            <a:xfrm>
              <a:off x="1515534" y="1879601"/>
              <a:ext cx="1828800" cy="821266"/>
            </a:xfrm>
            <a:prstGeom prst="roundRect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2534" y="1934628"/>
              <a:ext cx="1595969" cy="751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600" dirty="0" smtClean="0"/>
                <a:t>Host</a:t>
              </a:r>
            </a:p>
            <a:p>
              <a:pPr algn="ctr"/>
              <a:r>
                <a:rPr lang="en-US" sz="1600" dirty="0" smtClean="0"/>
                <a:t>Sensors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6506" y="1919816"/>
            <a:ext cx="1192519" cy="852952"/>
            <a:chOff x="1515534" y="1879601"/>
            <a:chExt cx="1828800" cy="852952"/>
          </a:xfrm>
        </p:grpSpPr>
        <p:sp>
          <p:nvSpPr>
            <p:cNvPr id="16" name="Rounded Rectangle 15"/>
            <p:cNvSpPr/>
            <p:nvPr/>
          </p:nvSpPr>
          <p:spPr>
            <a:xfrm>
              <a:off x="1515534" y="1879601"/>
              <a:ext cx="1828800" cy="821266"/>
            </a:xfrm>
            <a:prstGeom prst="roundRect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32391" y="1966314"/>
              <a:ext cx="1595969" cy="7662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600" dirty="0" smtClean="0"/>
                <a:t>Host</a:t>
              </a:r>
            </a:p>
            <a:p>
              <a:pPr algn="ctr"/>
              <a:r>
                <a:rPr lang="en-US" sz="1600" dirty="0" smtClean="0"/>
                <a:t>Interrogate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61871" y="5146426"/>
            <a:ext cx="1192519" cy="821266"/>
            <a:chOff x="1515534" y="1879601"/>
            <a:chExt cx="1828800" cy="821266"/>
          </a:xfrm>
        </p:grpSpPr>
        <p:sp>
          <p:nvSpPr>
            <p:cNvPr id="22" name="Rounded Rectangle 21"/>
            <p:cNvSpPr/>
            <p:nvPr/>
          </p:nvSpPr>
          <p:spPr>
            <a:xfrm>
              <a:off x="1515534" y="1879601"/>
              <a:ext cx="1828800" cy="821266"/>
            </a:xfrm>
            <a:prstGeom prst="roundRect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42534" y="1934628"/>
              <a:ext cx="1595969" cy="751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600" dirty="0" smtClean="0"/>
                <a:t>Central</a:t>
              </a:r>
            </a:p>
            <a:p>
              <a:pPr algn="ctr"/>
              <a:r>
                <a:rPr lang="en-US" sz="1600" dirty="0" smtClean="0"/>
                <a:t>Logging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09892" y="3586046"/>
            <a:ext cx="1192519" cy="821266"/>
            <a:chOff x="1515534" y="1879601"/>
            <a:chExt cx="1828800" cy="821266"/>
          </a:xfrm>
        </p:grpSpPr>
        <p:sp>
          <p:nvSpPr>
            <p:cNvPr id="25" name="Rounded Rectangle 24"/>
            <p:cNvSpPr/>
            <p:nvPr/>
          </p:nvSpPr>
          <p:spPr>
            <a:xfrm>
              <a:off x="1515534" y="1879601"/>
              <a:ext cx="1828800" cy="821266"/>
            </a:xfrm>
            <a:prstGeom prst="roundRect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2534" y="1934628"/>
              <a:ext cx="1595968" cy="751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600" dirty="0" smtClean="0"/>
                <a:t>Malware</a:t>
              </a:r>
            </a:p>
            <a:p>
              <a:pPr algn="ctr"/>
              <a:r>
                <a:rPr lang="en-US" sz="1600" dirty="0" smtClean="0"/>
                <a:t>Analysis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33310" y="3587309"/>
            <a:ext cx="1192519" cy="821266"/>
            <a:chOff x="1515534" y="1879601"/>
            <a:chExt cx="1828800" cy="821266"/>
          </a:xfrm>
        </p:grpSpPr>
        <p:sp>
          <p:nvSpPr>
            <p:cNvPr id="28" name="Rounded Rectangle 27"/>
            <p:cNvSpPr/>
            <p:nvPr/>
          </p:nvSpPr>
          <p:spPr>
            <a:xfrm>
              <a:off x="1515534" y="1879601"/>
              <a:ext cx="1828800" cy="821266"/>
            </a:xfrm>
            <a:prstGeom prst="roundRect">
              <a:avLst/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2534" y="1934628"/>
              <a:ext cx="1595968" cy="751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600" dirty="0" smtClean="0"/>
                <a:t>Alert</a:t>
              </a:r>
            </a:p>
            <a:p>
              <a:pPr algn="ctr"/>
              <a:r>
                <a:rPr lang="en-US" sz="1600" dirty="0" err="1" smtClean="0"/>
                <a:t>Mgmt</a:t>
              </a:r>
              <a:endParaRPr lang="en-US" sz="1600" dirty="0" smtClean="0"/>
            </a:p>
          </p:txBody>
        </p:sp>
      </p:grpSp>
      <p:cxnSp>
        <p:nvCxnSpPr>
          <p:cNvPr id="33" name="Straight Arrow Connector 32"/>
          <p:cNvCxnSpPr>
            <a:stCxn id="17" idx="2"/>
            <a:endCxn id="28" idx="0"/>
          </p:cNvCxnSpPr>
          <p:nvPr/>
        </p:nvCxnSpPr>
        <p:spPr>
          <a:xfrm>
            <a:off x="4313054" y="2772768"/>
            <a:ext cx="1816516" cy="814541"/>
          </a:xfrm>
          <a:prstGeom prst="straightConnector1">
            <a:avLst/>
          </a:prstGeom>
          <a:ln w="635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3"/>
            <a:endCxn id="28" idx="1"/>
          </p:cNvCxnSpPr>
          <p:nvPr/>
        </p:nvCxnSpPr>
        <p:spPr>
          <a:xfrm>
            <a:off x="4902411" y="3996679"/>
            <a:ext cx="630899" cy="1263"/>
          </a:xfrm>
          <a:prstGeom prst="straightConnector1">
            <a:avLst/>
          </a:prstGeom>
          <a:ln w="635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0"/>
            <a:endCxn id="28" idx="2"/>
          </p:cNvCxnSpPr>
          <p:nvPr/>
        </p:nvCxnSpPr>
        <p:spPr>
          <a:xfrm flipV="1">
            <a:off x="4298792" y="4408575"/>
            <a:ext cx="1830778" cy="720518"/>
          </a:xfrm>
          <a:prstGeom prst="straightConnector1">
            <a:avLst/>
          </a:prstGeom>
          <a:ln w="635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0"/>
            <a:endCxn id="28" idx="2"/>
          </p:cNvCxnSpPr>
          <p:nvPr/>
        </p:nvCxnSpPr>
        <p:spPr>
          <a:xfrm flipH="1" flipV="1">
            <a:off x="6129570" y="4408575"/>
            <a:ext cx="1728561" cy="737851"/>
          </a:xfrm>
          <a:prstGeom prst="straightConnector1">
            <a:avLst/>
          </a:prstGeom>
          <a:ln w="635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22" idx="1"/>
          </p:cNvCxnSpPr>
          <p:nvPr/>
        </p:nvCxnSpPr>
        <p:spPr>
          <a:xfrm>
            <a:off x="4895051" y="5539726"/>
            <a:ext cx="2366820" cy="17333"/>
          </a:xfrm>
          <a:prstGeom prst="straightConnector1">
            <a:avLst/>
          </a:prstGeom>
          <a:ln w="635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2"/>
            <a:endCxn id="28" idx="0"/>
          </p:cNvCxnSpPr>
          <p:nvPr/>
        </p:nvCxnSpPr>
        <p:spPr>
          <a:xfrm flipH="1">
            <a:off x="6129570" y="2709268"/>
            <a:ext cx="1734470" cy="878041"/>
          </a:xfrm>
          <a:prstGeom prst="straightConnector1">
            <a:avLst/>
          </a:prstGeom>
          <a:ln w="635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2"/>
            <a:endCxn id="22" idx="0"/>
          </p:cNvCxnSpPr>
          <p:nvPr/>
        </p:nvCxnSpPr>
        <p:spPr>
          <a:xfrm flipH="1">
            <a:off x="7858131" y="2709268"/>
            <a:ext cx="5909" cy="2437158"/>
          </a:xfrm>
          <a:prstGeom prst="straightConnector1">
            <a:avLst/>
          </a:prstGeom>
          <a:ln w="635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0"/>
            <a:endCxn id="25" idx="2"/>
          </p:cNvCxnSpPr>
          <p:nvPr/>
        </p:nvCxnSpPr>
        <p:spPr>
          <a:xfrm flipV="1">
            <a:off x="4298792" y="4407312"/>
            <a:ext cx="7360" cy="721781"/>
          </a:xfrm>
          <a:prstGeom prst="straightConnector1">
            <a:avLst/>
          </a:prstGeom>
          <a:ln w="635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7" idx="2"/>
            <a:endCxn id="25" idx="0"/>
          </p:cNvCxnSpPr>
          <p:nvPr/>
        </p:nvCxnSpPr>
        <p:spPr>
          <a:xfrm flipH="1">
            <a:off x="4306152" y="2772768"/>
            <a:ext cx="6902" cy="813278"/>
          </a:xfrm>
          <a:prstGeom prst="straightConnector1">
            <a:avLst/>
          </a:prstGeom>
          <a:ln w="635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hum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58" y="1543051"/>
            <a:ext cx="1005628" cy="1009650"/>
          </a:xfrm>
          <a:prstGeom prst="rect">
            <a:avLst/>
          </a:prstGeom>
        </p:spPr>
      </p:pic>
      <p:cxnSp>
        <p:nvCxnSpPr>
          <p:cNvPr id="75" name="Straight Arrow Connector 74"/>
          <p:cNvCxnSpPr>
            <a:stCxn id="28" idx="0"/>
            <a:endCxn id="74" idx="2"/>
          </p:cNvCxnSpPr>
          <p:nvPr/>
        </p:nvCxnSpPr>
        <p:spPr>
          <a:xfrm flipV="1">
            <a:off x="6129570" y="2552701"/>
            <a:ext cx="6902" cy="1034608"/>
          </a:xfrm>
          <a:prstGeom prst="straightConnector1">
            <a:avLst/>
          </a:prstGeom>
          <a:ln w="6350">
            <a:solidFill>
              <a:srgbClr val="0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1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Alert v</a:t>
            </a:r>
            <a:r>
              <a:rPr lang="en-US" dirty="0" smtClean="0"/>
              <a:t>alidation</a:t>
            </a:r>
          </a:p>
          <a:p>
            <a:endParaRPr lang="en-US" dirty="0"/>
          </a:p>
          <a:p>
            <a:r>
              <a:rPr lang="en-US" dirty="0" smtClean="0"/>
              <a:t>Effective response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Predict emerging threats</a:t>
            </a:r>
          </a:p>
        </p:txBody>
      </p:sp>
      <p:pic>
        <p:nvPicPr>
          <p:cNvPr id="7" name="Content Placeholder 6" descr="nohuman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91" r="-1289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Adversary – Human Defender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5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Stream </a:t>
            </a:r>
            <a:r>
              <a:rPr lang="en-US" b="1" dirty="0"/>
              <a:t>Capture</a:t>
            </a:r>
          </a:p>
          <a:p>
            <a:r>
              <a:rPr lang="en-US" dirty="0"/>
              <a:t>Captures state </a:t>
            </a:r>
            <a:r>
              <a:rPr lang="en-US" dirty="0" smtClean="0"/>
              <a:t>changes</a:t>
            </a:r>
          </a:p>
          <a:p>
            <a:endParaRPr lang="en-US" dirty="0"/>
          </a:p>
          <a:p>
            <a:r>
              <a:rPr lang="en-US" dirty="0" smtClean="0"/>
              <a:t>Ongoing timeline of events</a:t>
            </a:r>
          </a:p>
          <a:p>
            <a:endParaRPr lang="en-US" dirty="0"/>
          </a:p>
          <a:p>
            <a:r>
              <a:rPr lang="en-US" dirty="0"/>
              <a:t>Good for </a:t>
            </a:r>
            <a:r>
              <a:rPr lang="en-US" dirty="0" smtClean="0"/>
              <a:t>investigations </a:t>
            </a:r>
          </a:p>
          <a:p>
            <a:endParaRPr lang="en-US" dirty="0"/>
          </a:p>
          <a:p>
            <a:r>
              <a:rPr lang="en-US" dirty="0" smtClean="0"/>
              <a:t>Good for signatures/searches</a:t>
            </a:r>
          </a:p>
          <a:p>
            <a:endParaRPr lang="en-US" dirty="0"/>
          </a:p>
          <a:p>
            <a:r>
              <a:rPr lang="en-US" dirty="0" smtClean="0"/>
              <a:t>Large volumes of data to handle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State </a:t>
            </a:r>
            <a:r>
              <a:rPr lang="en-US" b="1" dirty="0"/>
              <a:t>Capture</a:t>
            </a:r>
          </a:p>
          <a:p>
            <a:r>
              <a:rPr lang="en-US" dirty="0"/>
              <a:t>Captures present </a:t>
            </a:r>
            <a:r>
              <a:rPr lang="en-US" dirty="0" smtClean="0"/>
              <a:t>state</a:t>
            </a:r>
          </a:p>
          <a:p>
            <a:endParaRPr lang="en-US" dirty="0"/>
          </a:p>
          <a:p>
            <a:r>
              <a:rPr lang="en-US" dirty="0"/>
              <a:t>Further historical </a:t>
            </a:r>
            <a:r>
              <a:rPr lang="en-US" dirty="0" smtClean="0"/>
              <a:t>reach of data</a:t>
            </a:r>
          </a:p>
          <a:p>
            <a:endParaRPr lang="en-US" dirty="0"/>
          </a:p>
          <a:p>
            <a:r>
              <a:rPr lang="en-US" dirty="0"/>
              <a:t>Good for discovery of new </a:t>
            </a:r>
            <a:r>
              <a:rPr lang="en-US" dirty="0" smtClean="0"/>
              <a:t>threats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Good for forensics</a:t>
            </a:r>
          </a:p>
          <a:p>
            <a:endParaRPr lang="en-US" dirty="0"/>
          </a:p>
          <a:p>
            <a:r>
              <a:rPr lang="en-US" dirty="0" smtClean="0"/>
              <a:t>Gaps in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2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General Automation </a:t>
            </a:r>
            <a:r>
              <a:rPr lang="en-US" dirty="0"/>
              <a:t>&amp; Tools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About the Adversary</a:t>
            </a:r>
          </a:p>
          <a:p>
            <a:endParaRPr lang="en-US" dirty="0"/>
          </a:p>
          <a:p>
            <a:r>
              <a:rPr lang="en-US" dirty="0" smtClean="0"/>
              <a:t>Preparations for Hunting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Hunting Examples</a:t>
            </a:r>
          </a:p>
          <a:p>
            <a:endParaRPr lang="en-US" dirty="0" smtClean="0"/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</a:t>
            </a:r>
            <a:r>
              <a:rPr lang="en-US" dirty="0" smtClean="0"/>
              <a:t>Alerting</a:t>
            </a:r>
          </a:p>
          <a:p>
            <a:endParaRPr lang="en-US" dirty="0" smtClean="0"/>
          </a:p>
          <a:p>
            <a:r>
              <a:rPr lang="en-US" dirty="0" smtClean="0"/>
              <a:t>UIs should be tailored for data type</a:t>
            </a:r>
          </a:p>
          <a:p>
            <a:pPr lvl="1"/>
            <a:r>
              <a:rPr lang="en-US" dirty="0" smtClean="0"/>
              <a:t>Relatively simple and intuitive</a:t>
            </a:r>
          </a:p>
          <a:p>
            <a:pPr lvl="1"/>
            <a:r>
              <a:rPr lang="en-US" dirty="0" smtClean="0"/>
              <a:t>Allow searching </a:t>
            </a:r>
            <a:r>
              <a:rPr lang="en-US" dirty="0"/>
              <a:t>&amp; </a:t>
            </a:r>
            <a:r>
              <a:rPr lang="en-US" dirty="0" smtClean="0"/>
              <a:t>pivoting</a:t>
            </a:r>
            <a:endParaRPr lang="en-US" dirty="0"/>
          </a:p>
          <a:p>
            <a:pPr lvl="1"/>
            <a:r>
              <a:rPr lang="en-US" dirty="0" smtClean="0"/>
              <a:t>Stacking similar data/alerts</a:t>
            </a:r>
          </a:p>
          <a:p>
            <a:pPr lvl="1"/>
            <a:r>
              <a:rPr lang="en-US" dirty="0" smtClean="0"/>
              <a:t>Data tagging &amp; reporting</a:t>
            </a:r>
          </a:p>
          <a:p>
            <a:endParaRPr lang="en-US" dirty="0" smtClean="0"/>
          </a:p>
          <a:p>
            <a:r>
              <a:rPr lang="en-US" dirty="0" smtClean="0"/>
              <a:t>Examples: </a:t>
            </a:r>
            <a:r>
              <a:rPr lang="en-US" dirty="0" err="1" smtClean="0"/>
              <a:t>Snorby</a:t>
            </a:r>
            <a:r>
              <a:rPr lang="en-US" dirty="0" smtClean="0"/>
              <a:t> &amp; </a:t>
            </a:r>
            <a:r>
              <a:rPr lang="en-US" dirty="0" err="1" smtClean="0"/>
              <a:t>ePO</a:t>
            </a:r>
            <a:r>
              <a:rPr lang="en-US" dirty="0" smtClean="0"/>
              <a:t> (With proper dashboards)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82133" y="661246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367166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Research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System operations</a:t>
            </a:r>
          </a:p>
          <a:p>
            <a:pPr lvl="1"/>
            <a:r>
              <a:rPr lang="en-US" dirty="0" smtClean="0"/>
              <a:t>Forensics &amp; malware</a:t>
            </a:r>
          </a:p>
          <a:p>
            <a:endParaRPr lang="en-US" dirty="0"/>
          </a:p>
          <a:p>
            <a:r>
              <a:rPr lang="en-US" dirty="0" smtClean="0"/>
              <a:t>Analysis lab</a:t>
            </a:r>
          </a:p>
          <a:p>
            <a:pPr lvl="1"/>
            <a:r>
              <a:rPr lang="en-US" dirty="0" smtClean="0"/>
              <a:t>Malware analysis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Techniques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Threat Intelligence</a:t>
            </a:r>
          </a:p>
          <a:p>
            <a:pPr lvl="1"/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Malware databases</a:t>
            </a:r>
          </a:p>
          <a:p>
            <a:pPr lvl="1"/>
            <a:r>
              <a:rPr lang="en-US" dirty="0" smtClean="0"/>
              <a:t>Intel sharing/feeds</a:t>
            </a:r>
          </a:p>
          <a:p>
            <a:pPr lvl="1"/>
            <a:endParaRPr lang="en-US" dirty="0"/>
          </a:p>
          <a:p>
            <a:r>
              <a:rPr lang="en-US" dirty="0" smtClean="0"/>
              <a:t>Red </a:t>
            </a:r>
            <a:r>
              <a:rPr lang="en-US" dirty="0" err="1" smtClean="0"/>
              <a:t>vs</a:t>
            </a:r>
            <a:r>
              <a:rPr lang="en-US" dirty="0" smtClean="0"/>
              <a:t> Blue practice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82133" y="661246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77855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Interrogation With GRR &amp; </a:t>
            </a:r>
            <a:r>
              <a:rPr lang="en-US" dirty="0" err="1" smtClean="0"/>
              <a:t>ForensicArtifacts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GRR </a:t>
            </a:r>
            <a:r>
              <a:rPr lang="en-US" dirty="0"/>
              <a:t>Rapid Response is an incident response framework focused on remote live forensics.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 smtClean="0"/>
              <a:t>https</a:t>
            </a:r>
            <a:r>
              <a:rPr lang="en-US" dirty="0"/>
              <a:t>://github.com/google/</a:t>
            </a:r>
            <a:r>
              <a:rPr lang="en-US" dirty="0" smtClean="0"/>
              <a:t>grr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google</a:t>
            </a:r>
            <a:r>
              <a:rPr lang="en-US" dirty="0"/>
              <a:t>/</a:t>
            </a:r>
            <a:r>
              <a:rPr lang="en-US" dirty="0" err="1" smtClean="0"/>
              <a:t>rekall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sleuthkit</a:t>
            </a:r>
            <a:r>
              <a:rPr lang="en-US" dirty="0"/>
              <a:t>/</a:t>
            </a:r>
            <a:r>
              <a:rPr lang="en-US" dirty="0" err="1" smtClean="0"/>
              <a:t>sleuthkit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://github.com/ForensicArtifacts/</a:t>
            </a:r>
            <a:r>
              <a:rPr lang="en-US" dirty="0" smtClean="0"/>
              <a:t>artifacts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6800" y="26162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  <p:pic>
        <p:nvPicPr>
          <p:cNvPr id="7" name="Picture 6" descr="grr_logo_real_s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814831"/>
            <a:ext cx="6046564" cy="18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Hunting with GRR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capture type collection system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State machine based operation</a:t>
            </a:r>
          </a:p>
          <a:p>
            <a:endParaRPr lang="en-US" dirty="0"/>
          </a:p>
          <a:p>
            <a:r>
              <a:rPr lang="en-US" dirty="0" smtClean="0"/>
              <a:t>Cross-platform</a:t>
            </a:r>
          </a:p>
          <a:p>
            <a:endParaRPr lang="en-US" dirty="0"/>
          </a:p>
          <a:p>
            <a:r>
              <a:rPr lang="en-US" dirty="0" smtClean="0"/>
              <a:t>Scriptable</a:t>
            </a:r>
          </a:p>
          <a:p>
            <a:endParaRPr lang="en-US" dirty="0"/>
          </a:p>
          <a:p>
            <a:r>
              <a:rPr lang="en-US" dirty="0" smtClean="0"/>
              <a:t>Server side parsing</a:t>
            </a:r>
          </a:p>
          <a:p>
            <a:endParaRPr lang="en-US" dirty="0"/>
          </a:p>
          <a:p>
            <a:r>
              <a:rPr lang="en-US" dirty="0"/>
              <a:t>Limited client side 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6800" y="26162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141193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GRR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– The </a:t>
            </a:r>
            <a:r>
              <a:rPr lang="en-US" dirty="0"/>
              <a:t>unit of work for GRR. Flows can call a sequence of client actions, processes results, perform server maintenance, or reporting tasks.  Flows are written in python and stored on the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Hunts – Mechanism </a:t>
            </a:r>
            <a:r>
              <a:rPr lang="en-US" dirty="0"/>
              <a:t>for running a Flow across a fleet of clients.  When a client checks it will be evaluated against the criteria of the Hunt.  Scheduling is determined by rules, client rate, client limit, and hunt expiration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Artifact – </a:t>
            </a:r>
            <a:r>
              <a:rPr lang="en-US" dirty="0" err="1"/>
              <a:t>Yaml</a:t>
            </a:r>
            <a:r>
              <a:rPr lang="en-US" dirty="0"/>
              <a:t> defined “point of interest” for forensics.  Examples include </a:t>
            </a:r>
            <a:r>
              <a:rPr lang="en-US" dirty="0" err="1"/>
              <a:t>crontab</a:t>
            </a:r>
            <a:r>
              <a:rPr lang="en-US" dirty="0"/>
              <a:t> files or Windows </a:t>
            </a:r>
            <a:r>
              <a:rPr lang="en-US" dirty="0" err="1"/>
              <a:t>RunKeys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4200" y="3022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122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or Common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Interrogate </a:t>
            </a:r>
          </a:p>
          <a:p>
            <a:r>
              <a:rPr lang="en-US" dirty="0" err="1" smtClean="0"/>
              <a:t>ArtifactCollectorFlow</a:t>
            </a:r>
            <a:endParaRPr lang="en-US" dirty="0"/>
          </a:p>
          <a:p>
            <a:r>
              <a:rPr lang="en-US" dirty="0" err="1" smtClean="0"/>
              <a:t>FileFinder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RegistryFinder</a:t>
            </a:r>
            <a:endParaRPr lang="en-US" dirty="0"/>
          </a:p>
          <a:p>
            <a:r>
              <a:rPr lang="en-US" dirty="0" err="1" smtClean="0"/>
              <a:t>AnalyzeClientMemory</a:t>
            </a:r>
            <a:endParaRPr lang="en-US" dirty="0" smtClean="0"/>
          </a:p>
          <a:p>
            <a:r>
              <a:rPr lang="en-US" dirty="0" err="1" smtClean="0"/>
              <a:t>MemoryCollector</a:t>
            </a:r>
            <a:endParaRPr lang="en-US" dirty="0"/>
          </a:p>
          <a:p>
            <a:r>
              <a:rPr lang="en-US" dirty="0" err="1" smtClean="0"/>
              <a:t>Netstat</a:t>
            </a:r>
            <a:endParaRPr lang="en-US" dirty="0"/>
          </a:p>
          <a:p>
            <a:r>
              <a:rPr lang="en-US" dirty="0" err="1" smtClean="0"/>
              <a:t>ListProcesses</a:t>
            </a:r>
            <a:endParaRPr lang="en-US" dirty="0"/>
          </a:p>
          <a:p>
            <a:r>
              <a:rPr lang="en-US" dirty="0" err="1" smtClean="0"/>
              <a:t>LaunchBinary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Preparations &amp;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Artifact to collect your Live Response data from a host</a:t>
            </a:r>
          </a:p>
          <a:p>
            <a:pPr marL="233362" lvl="1" indent="0">
              <a:buNone/>
            </a:pP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Hunt with </a:t>
            </a:r>
            <a:r>
              <a:rPr lang="en-US" dirty="0" smtClean="0"/>
              <a:t>that Flow that only applies to an “LR” label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Hunts with </a:t>
            </a:r>
            <a:r>
              <a:rPr lang="en-US" dirty="0" smtClean="0"/>
              <a:t>hunting Flows</a:t>
            </a:r>
          </a:p>
          <a:p>
            <a:endParaRPr lang="en-US" dirty="0"/>
          </a:p>
          <a:p>
            <a:r>
              <a:rPr lang="en-US" dirty="0"/>
              <a:t>Validate </a:t>
            </a:r>
            <a:r>
              <a:rPr lang="en-US" dirty="0" smtClean="0"/>
              <a:t>Hunt results </a:t>
            </a:r>
            <a:r>
              <a:rPr lang="en-US" dirty="0"/>
              <a:t>and apply </a:t>
            </a:r>
            <a:r>
              <a:rPr lang="en-US" dirty="0" smtClean="0"/>
              <a:t>“LR” label </a:t>
            </a:r>
            <a:r>
              <a:rPr lang="en-US" dirty="0"/>
              <a:t>to any suspected </a:t>
            </a:r>
            <a:r>
              <a:rPr lang="en-US" dirty="0" smtClean="0"/>
              <a:t>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Hunt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Bad parents</a:t>
            </a:r>
          </a:p>
          <a:p>
            <a:pPr lvl="1"/>
            <a:r>
              <a:rPr lang="en-US" dirty="0" smtClean="0"/>
              <a:t>Unique processes</a:t>
            </a:r>
          </a:p>
          <a:p>
            <a:pPr lvl="1"/>
            <a:r>
              <a:rPr lang="en-US" dirty="0" smtClean="0"/>
              <a:t>Open connections</a:t>
            </a:r>
          </a:p>
          <a:p>
            <a:r>
              <a:rPr lang="en-US" dirty="0" smtClean="0"/>
              <a:t>Registry</a:t>
            </a:r>
          </a:p>
          <a:p>
            <a:pPr lvl="1"/>
            <a:r>
              <a:rPr lang="en-US" dirty="0" smtClean="0"/>
              <a:t>Persistence</a:t>
            </a:r>
          </a:p>
          <a:p>
            <a:pPr lvl="1"/>
            <a:r>
              <a:rPr lang="en-US" dirty="0" smtClean="0"/>
              <a:t>Authentication manipulation</a:t>
            </a:r>
          </a:p>
          <a:p>
            <a:r>
              <a:rPr lang="en-US" dirty="0" smtClean="0"/>
              <a:t>Services &amp; Daemons</a:t>
            </a:r>
          </a:p>
          <a:p>
            <a:pPr lvl="1"/>
            <a:r>
              <a:rPr lang="en-US" dirty="0" smtClean="0"/>
              <a:t>Wrong configuration</a:t>
            </a:r>
          </a:p>
          <a:p>
            <a:pPr lvl="1"/>
            <a:r>
              <a:rPr lang="en-US" dirty="0" smtClean="0"/>
              <a:t>Unique services</a:t>
            </a:r>
          </a:p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Obfuscated files</a:t>
            </a:r>
          </a:p>
          <a:p>
            <a:pPr lvl="1"/>
            <a:r>
              <a:rPr lang="en-US" dirty="0" smtClean="0"/>
              <a:t>Suspicious placement</a:t>
            </a:r>
          </a:p>
          <a:p>
            <a:r>
              <a:rPr lang="en-US" dirty="0" smtClean="0"/>
              <a:t>Scheduled Tasks &amp; </a:t>
            </a:r>
            <a:r>
              <a:rPr lang="en-US" dirty="0" err="1" smtClean="0"/>
              <a:t>Cronjobs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69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Hunt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Threat Research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Think about evasion</a:t>
            </a:r>
          </a:p>
          <a:p>
            <a:endParaRPr lang="en-US" dirty="0" smtClean="0"/>
          </a:p>
          <a:p>
            <a:r>
              <a:rPr lang="en-US" dirty="0" smtClean="0"/>
              <a:t>Think about evidence</a:t>
            </a:r>
          </a:p>
          <a:p>
            <a:endParaRPr lang="en-US" dirty="0"/>
          </a:p>
          <a:p>
            <a:r>
              <a:rPr lang="en-US" dirty="0"/>
              <a:t>Generalize specific attacks into solid indicators for </a:t>
            </a:r>
            <a:r>
              <a:rPr lang="en-US" dirty="0" smtClean="0"/>
              <a:t>hunting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Hunt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generalized Artifacts</a:t>
            </a:r>
          </a:p>
          <a:p>
            <a:pPr lvl="1"/>
            <a:r>
              <a:rPr lang="en-US" dirty="0"/>
              <a:t>Bulk </a:t>
            </a:r>
            <a:r>
              <a:rPr lang="en-US" dirty="0" smtClean="0"/>
              <a:t>collection where possible</a:t>
            </a:r>
          </a:p>
          <a:p>
            <a:pPr lvl="1"/>
            <a:r>
              <a:rPr lang="en-US" dirty="0" smtClean="0"/>
              <a:t>Filtered collection where </a:t>
            </a:r>
            <a:r>
              <a:rPr lang="en-US" dirty="0"/>
              <a:t>impractical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Artifacts with parsers when available</a:t>
            </a:r>
          </a:p>
          <a:p>
            <a:endParaRPr lang="en-US" dirty="0"/>
          </a:p>
          <a:p>
            <a:r>
              <a:rPr lang="en-US" dirty="0" smtClean="0"/>
              <a:t>Use API or console to extract results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Stacking &amp; Filtering</a:t>
            </a:r>
          </a:p>
          <a:p>
            <a:pPr marL="233363" lvl="1" indent="-233363">
              <a:buSzTx/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180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is Great…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ID badge access using scanned &amp; visual validation</a:t>
            </a:r>
          </a:p>
          <a:p>
            <a:endParaRPr lang="en-US" dirty="0" smtClean="0"/>
          </a:p>
          <a:p>
            <a:r>
              <a:rPr lang="en-US" dirty="0" smtClean="0"/>
              <a:t>Complex </a:t>
            </a:r>
            <a:r>
              <a:rPr lang="en-US" dirty="0"/>
              <a:t>logistics and battlefield </a:t>
            </a:r>
            <a:r>
              <a:rPr lang="en-US" dirty="0" smtClean="0"/>
              <a:t>management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EMR patient validation for blood and meds</a:t>
            </a:r>
          </a:p>
          <a:p>
            <a:endParaRPr lang="en-US" dirty="0" smtClean="0"/>
          </a:p>
          <a:p>
            <a:r>
              <a:rPr lang="en-US" dirty="0" smtClean="0"/>
              <a:t>Critical factors include skilled humans making final decisions</a:t>
            </a:r>
          </a:p>
          <a:p>
            <a:pPr marL="233362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0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Hunt Begins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233363" lvl="1" indent="-233363">
              <a:buSzTx/>
              <a:buFont typeface="Wingdings" pitchFamily="2" charset="2"/>
              <a:buChar char="§"/>
            </a:pPr>
            <a:r>
              <a:rPr lang="en-US" sz="2000" dirty="0" err="1" smtClean="0"/>
              <a:t>WindowsCommonFilePlacementAttacks</a:t>
            </a:r>
            <a:endParaRPr lang="en-US" sz="2000" dirty="0" smtClean="0"/>
          </a:p>
          <a:p>
            <a:pPr marL="233363" lvl="1" indent="-233363">
              <a:buSzTx/>
              <a:buFont typeface="Wingdings" pitchFamily="2" charset="2"/>
              <a:buChar char="§"/>
            </a:pPr>
            <a:endParaRPr lang="en-US" sz="2000" dirty="0" smtClean="0"/>
          </a:p>
          <a:p>
            <a:pPr marL="233363" lvl="1" indent="-233363">
              <a:buSzTx/>
              <a:buFont typeface="Wingdings" pitchFamily="2" charset="2"/>
              <a:buChar char="§"/>
            </a:pPr>
            <a:r>
              <a:rPr lang="en-US" sz="2000" dirty="0" err="1" smtClean="0"/>
              <a:t>WindowsRunKeys</a:t>
            </a:r>
            <a:endParaRPr lang="en-US" sz="2000" dirty="0"/>
          </a:p>
          <a:p>
            <a:pPr marL="0" lvl="1" indent="0">
              <a:buSzTx/>
              <a:buNone/>
            </a:pPr>
            <a:endParaRPr lang="en-US" sz="2000" dirty="0" smtClean="0"/>
          </a:p>
          <a:p>
            <a:pPr marL="233363" lvl="1" indent="-233363">
              <a:buSzTx/>
              <a:buFont typeface="Wingdings" pitchFamily="2" charset="2"/>
              <a:buChar char="§"/>
            </a:pPr>
            <a:r>
              <a:rPr lang="en-US" sz="2000" dirty="0" err="1" smtClean="0"/>
              <a:t>OSXLaunchDaemons</a:t>
            </a:r>
            <a:endParaRPr lang="en-US" sz="2000" dirty="0" smtClean="0"/>
          </a:p>
          <a:p>
            <a:pPr marL="233363" lvl="1" indent="-233363">
              <a:buSzTx/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26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Placement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Autofit/>
          </a:bodyPr>
          <a:lstStyle/>
          <a:p>
            <a:pPr marL="0" lvl="1" indent="0">
              <a:buSzTx/>
              <a:buNone/>
            </a:pPr>
            <a:r>
              <a:rPr lang="en-US" dirty="0">
                <a:solidFill>
                  <a:srgbClr val="0000FF"/>
                </a:solidFill>
              </a:rPr>
              <a:t>name</a:t>
            </a:r>
            <a:r>
              <a:rPr lang="en-US" dirty="0"/>
              <a:t>: </a:t>
            </a:r>
            <a:r>
              <a:rPr lang="en-US" dirty="0" err="1"/>
              <a:t>WindowsCommonFilePlacementAttacks</a:t>
            </a:r>
            <a:endParaRPr lang="en-US" dirty="0"/>
          </a:p>
          <a:p>
            <a:pPr marL="0" lvl="1" indent="0">
              <a:buSzTx/>
              <a:buNone/>
            </a:pPr>
            <a:r>
              <a:rPr lang="en-US" dirty="0">
                <a:solidFill>
                  <a:schemeClr val="accent2"/>
                </a:solidFill>
              </a:rPr>
              <a:t>doc</a:t>
            </a:r>
            <a:r>
              <a:rPr lang="en-US" dirty="0"/>
              <a:t>: Common files associated with search order hijacking and other file placement attacks</a:t>
            </a:r>
          </a:p>
          <a:p>
            <a:pPr marL="0" lvl="1" indent="0">
              <a:buSzTx/>
              <a:buNone/>
            </a:pPr>
            <a:r>
              <a:rPr lang="en-US" dirty="0">
                <a:solidFill>
                  <a:srgbClr val="0000FF"/>
                </a:solidFill>
              </a:rPr>
              <a:t>collectors</a:t>
            </a:r>
            <a:r>
              <a:rPr lang="en-US" dirty="0"/>
              <a:t>:</a:t>
            </a:r>
          </a:p>
          <a:p>
            <a:pPr marL="0" lvl="1" indent="0">
              <a:buSzTx/>
              <a:buNone/>
            </a:pPr>
            <a:r>
              <a:rPr lang="en-US" dirty="0"/>
              <a:t>- </a:t>
            </a:r>
            <a:r>
              <a:rPr lang="en-US" dirty="0" err="1">
                <a:solidFill>
                  <a:srgbClr val="0000FF"/>
                </a:solidFill>
              </a:rPr>
              <a:t>collector_type</a:t>
            </a:r>
            <a:r>
              <a:rPr lang="en-US" dirty="0"/>
              <a:t>: FILE</a:t>
            </a:r>
          </a:p>
          <a:p>
            <a:pPr marL="0" lvl="1" indent="0">
              <a:buSzTx/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00FF"/>
                </a:solidFill>
              </a:rPr>
              <a:t>args</a:t>
            </a:r>
            <a:r>
              <a:rPr lang="en-US" dirty="0"/>
              <a:t>:</a:t>
            </a:r>
          </a:p>
          <a:p>
            <a:pPr marL="0" lvl="1" indent="0">
              <a:buSzTx/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0000FF"/>
                </a:solidFill>
              </a:rPr>
              <a:t>path_list</a:t>
            </a:r>
            <a:r>
              <a:rPr lang="en-US" dirty="0"/>
              <a:t>:</a:t>
            </a:r>
          </a:p>
          <a:p>
            <a:pPr marL="0" lvl="1" indent="0">
              <a:buSzTx/>
              <a:buNone/>
            </a:pPr>
            <a:r>
              <a:rPr lang="en-US" dirty="0" smtClean="0"/>
              <a:t>      - '%%</a:t>
            </a:r>
            <a:r>
              <a:rPr lang="en-US" dirty="0" err="1" smtClean="0"/>
              <a:t>environ_systemdrive</a:t>
            </a:r>
            <a:r>
              <a:rPr lang="en-US" dirty="0" smtClean="0"/>
              <a:t>%%\</a:t>
            </a:r>
            <a:r>
              <a:rPr lang="en-US" dirty="0" err="1" smtClean="0"/>
              <a:t>program.exe</a:t>
            </a:r>
            <a:r>
              <a:rPr lang="en-US" dirty="0" smtClean="0"/>
              <a:t>’</a:t>
            </a:r>
          </a:p>
          <a:p>
            <a:pPr marL="0" lvl="1" indent="0">
              <a:buSzTx/>
              <a:buNone/>
            </a:pPr>
            <a:r>
              <a:rPr lang="en-US" dirty="0" smtClean="0"/>
              <a:t>      - '%%</a:t>
            </a:r>
            <a:r>
              <a:rPr lang="en-US" dirty="0" err="1" smtClean="0"/>
              <a:t>environ_systemroot</a:t>
            </a:r>
            <a:r>
              <a:rPr lang="en-US" dirty="0" smtClean="0"/>
              <a:t>%%\System32\</a:t>
            </a:r>
            <a:r>
              <a:rPr lang="en-US" dirty="0" err="1" smtClean="0"/>
              <a:t>oci.dll</a:t>
            </a:r>
            <a:r>
              <a:rPr lang="en-US" dirty="0" smtClean="0"/>
              <a:t>’ </a:t>
            </a:r>
          </a:p>
          <a:p>
            <a:pPr marL="0" lvl="1" indent="0"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- '%%</a:t>
            </a:r>
            <a:r>
              <a:rPr lang="en-US" dirty="0" err="1" smtClean="0"/>
              <a:t>environ_systemroot</a:t>
            </a:r>
            <a:r>
              <a:rPr lang="en-US" dirty="0" smtClean="0"/>
              <a:t>%%\</a:t>
            </a:r>
            <a:r>
              <a:rPr lang="en-US" dirty="0" err="1" smtClean="0"/>
              <a:t>ntshrui.dll</a:t>
            </a:r>
            <a:r>
              <a:rPr lang="en-US" dirty="0" smtClean="0"/>
              <a:t>'</a:t>
            </a:r>
          </a:p>
          <a:p>
            <a:pPr marL="0" lvl="1" indent="0">
              <a:buSzTx/>
              <a:buNone/>
            </a:pPr>
            <a:r>
              <a:rPr lang="en-US" dirty="0" smtClean="0"/>
              <a:t>      - '%%</a:t>
            </a:r>
            <a:r>
              <a:rPr lang="en-US" dirty="0" err="1" smtClean="0"/>
              <a:t>environ_systemroot</a:t>
            </a:r>
            <a:r>
              <a:rPr lang="en-US" dirty="0" smtClean="0"/>
              <a:t>%%\System32\</a:t>
            </a:r>
            <a:r>
              <a:rPr lang="en-US" dirty="0" err="1" smtClean="0"/>
              <a:t>sysprep</a:t>
            </a:r>
            <a:r>
              <a:rPr lang="en-US" dirty="0" smtClean="0"/>
              <a:t>\</a:t>
            </a:r>
            <a:r>
              <a:rPr lang="en-US" dirty="0" err="1" smtClean="0"/>
              <a:t>cryptbase.dll</a:t>
            </a:r>
            <a:r>
              <a:rPr lang="en-US" dirty="0" smtClean="0"/>
              <a:t>’</a:t>
            </a:r>
          </a:p>
          <a:p>
            <a:pPr marL="0" lvl="1" indent="0">
              <a:buSzTx/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… </a:t>
            </a:r>
            <a:r>
              <a:rPr lang="en-US" dirty="0">
                <a:solidFill>
                  <a:srgbClr val="FF0000"/>
                </a:solidFill>
              </a:rPr>
              <a:t>list truncated to use a visible font </a:t>
            </a:r>
            <a:r>
              <a:rPr lang="en-US" dirty="0" smtClean="0">
                <a:solidFill>
                  <a:srgbClr val="FF0000"/>
                </a:solidFill>
              </a:rPr>
              <a:t>size</a:t>
            </a:r>
          </a:p>
          <a:p>
            <a:pPr marL="0" lvl="1" indent="0">
              <a:buSzTx/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supported_os</a:t>
            </a:r>
            <a:r>
              <a:rPr lang="en-US" dirty="0"/>
              <a:t>: [Windows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1300" y="29972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415423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16573" y="1814831"/>
            <a:ext cx="8301990" cy="4323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     1 </a:t>
            </a:r>
            <a:r>
              <a:rPr lang="pl-PL" dirty="0">
                <a:solidFill>
                  <a:srgbClr val="000000"/>
                </a:solidFill>
              </a:rPr>
              <a:t>/C:/Windows/System32/oci.dll,1015808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</a:rPr>
              <a:t>   </a:t>
            </a:r>
            <a:r>
              <a:rPr lang="pl-PL" dirty="0" smtClean="0">
                <a:solidFill>
                  <a:srgbClr val="000000"/>
                </a:solidFill>
              </a:rPr>
              <a:t>   1 </a:t>
            </a:r>
            <a:r>
              <a:rPr lang="pl-PL" dirty="0">
                <a:solidFill>
                  <a:srgbClr val="000000"/>
                </a:solidFill>
              </a:rPr>
              <a:t>/C:/Windows/System32/</a:t>
            </a:r>
            <a:r>
              <a:rPr lang="pl-PL" dirty="0" err="1">
                <a:solidFill>
                  <a:srgbClr val="000000"/>
                </a:solidFill>
              </a:rPr>
              <a:t>sysprep</a:t>
            </a:r>
            <a:r>
              <a:rPr lang="pl-PL" dirty="0">
                <a:solidFill>
                  <a:srgbClr val="000000"/>
                </a:solidFill>
              </a:rPr>
              <a:t>/CRYPTBASE.dll,81408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dirty="0" smtClean="0"/>
              <a:t>   2 </a:t>
            </a:r>
            <a:r>
              <a:rPr lang="pl-PL" dirty="0"/>
              <a:t>/C:/Windows/System32/Utilman.exe,785920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dirty="0" smtClean="0"/>
              <a:t>   2 </a:t>
            </a:r>
            <a:r>
              <a:rPr lang="pl-PL" dirty="0"/>
              <a:t>/C:/Windows/System32/sethc.exe,776192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dirty="0" smtClean="0"/>
              <a:t>   7 </a:t>
            </a:r>
            <a:r>
              <a:rPr lang="pl-PL" dirty="0"/>
              <a:t>/C:/Windows/System32/Utilman.exe,82432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dirty="0" smtClean="0"/>
              <a:t>   7 </a:t>
            </a:r>
            <a:r>
              <a:rPr lang="pl-PL" dirty="0"/>
              <a:t>/C:/Windows/System32/sethc.exe,270336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smtClean="0"/>
              <a:t>  37 </a:t>
            </a:r>
            <a:r>
              <a:rPr lang="pl-PL" dirty="0"/>
              <a:t>/C:/Windows/System32/Utilman.exe,81920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smtClean="0"/>
              <a:t>  37 </a:t>
            </a:r>
            <a:r>
              <a:rPr lang="pl-PL" dirty="0"/>
              <a:t>/C:/Windows/System32/sethc.exe,268288</a:t>
            </a:r>
          </a:p>
          <a:p>
            <a:pPr marL="0" indent="0">
              <a:buNone/>
            </a:pPr>
            <a:r>
              <a:rPr lang="pl-PL" dirty="0"/>
              <a:t>5018 /C:/Windows/System32/Utilman.exe,1402880</a:t>
            </a:r>
          </a:p>
          <a:p>
            <a:pPr marL="0" indent="0">
              <a:buNone/>
            </a:pPr>
            <a:r>
              <a:rPr lang="pl-PL" dirty="0"/>
              <a:t>5018 /C:/Windows/System32/sethc.exe,279040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11500" y="3644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536700" y="28448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-812800" y="2501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135487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Keys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: </a:t>
            </a:r>
            <a:r>
              <a:rPr lang="en-US" sz="1600" dirty="0" err="1"/>
              <a:t>WindowsRunKeys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collectors</a:t>
            </a:r>
            <a:r>
              <a:rPr lang="en-US" sz="1600" dirty="0"/>
              <a:t>:</a:t>
            </a:r>
          </a:p>
          <a:p>
            <a:pPr>
              <a:buFontTx/>
              <a:buChar char="-"/>
            </a:pPr>
            <a:r>
              <a:rPr lang="en-US" sz="1600" dirty="0" err="1" smtClean="0">
                <a:solidFill>
                  <a:srgbClr val="0000FF"/>
                </a:solidFill>
              </a:rPr>
              <a:t>collector_type</a:t>
            </a:r>
            <a:r>
              <a:rPr lang="en-US" sz="1600" dirty="0"/>
              <a:t>: REGISTRY_KEY </a:t>
            </a: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 err="1" smtClean="0">
                <a:solidFill>
                  <a:srgbClr val="0000FF"/>
                </a:solidFill>
              </a:rPr>
              <a:t>args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path_list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  - 'HKEY_USERS\%%</a:t>
            </a:r>
            <a:r>
              <a:rPr lang="en-US" sz="1600" dirty="0" err="1"/>
              <a:t>users.sid</a:t>
            </a:r>
            <a:r>
              <a:rPr lang="en-US" sz="1600" dirty="0"/>
              <a:t>%%\Software\Microsoft\Windows\</a:t>
            </a:r>
            <a:r>
              <a:rPr lang="en-US" sz="1600" dirty="0" err="1"/>
              <a:t>CurrentVersion</a:t>
            </a:r>
            <a:r>
              <a:rPr lang="en-US" sz="1600" dirty="0"/>
              <a:t>\Run\</a:t>
            </a:r>
            <a:r>
              <a:rPr lang="en-US" sz="1600" dirty="0" smtClean="0"/>
              <a:t>*’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- 'HKEY_LOCAL_MACHINE\Software\Microsoft\Windows\</a:t>
            </a:r>
            <a:r>
              <a:rPr lang="en-US" sz="1600" dirty="0" err="1" smtClean="0"/>
              <a:t>CurrentVersion</a:t>
            </a:r>
            <a:r>
              <a:rPr lang="en-US" sz="1600" dirty="0" smtClean="0"/>
              <a:t>\Run\*’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… list truncated to use a visible font size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labels</a:t>
            </a:r>
            <a:r>
              <a:rPr lang="en-US" sz="1600" dirty="0"/>
              <a:t>: [Software]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</a:rPr>
              <a:t>supported_os</a:t>
            </a:r>
            <a:r>
              <a:rPr lang="en-US" sz="1600" dirty="0"/>
              <a:t>: [Windows</a:t>
            </a:r>
            <a:r>
              <a:rPr lang="en-US" sz="160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1300" y="2260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22041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1 </a:t>
            </a:r>
            <a:r>
              <a:rPr lang="en-US" sz="1800" dirty="0"/>
              <a:t>C:\Users</a:t>
            </a:r>
            <a:r>
              <a:rPr lang="en-US" sz="1800" dirty="0" smtClean="0"/>
              <a:t>\</a:t>
            </a:r>
            <a:r>
              <a:rPr lang="en-US" sz="1800" dirty="0" err="1" smtClean="0"/>
              <a:t>aaaa</a:t>
            </a:r>
            <a:r>
              <a:rPr lang="en-US" sz="1800" dirty="0" smtClean="0"/>
              <a:t>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Vidyo</a:t>
            </a:r>
            <a:r>
              <a:rPr lang="en-US" sz="1800" dirty="0"/>
              <a:t>\</a:t>
            </a:r>
            <a:r>
              <a:rPr lang="en-US" sz="1800" dirty="0" err="1"/>
              <a:t>Vidyo</a:t>
            </a:r>
            <a:r>
              <a:rPr lang="en-US" sz="1800" dirty="0"/>
              <a:t> Desktop\</a:t>
            </a:r>
            <a:r>
              <a:rPr lang="en-US" sz="1800" dirty="0" err="1"/>
              <a:t>VidyoDesktop.exe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1 </a:t>
            </a:r>
            <a:r>
              <a:rPr lang="en-US" sz="1800" dirty="0"/>
              <a:t>C:\Users</a:t>
            </a:r>
            <a:r>
              <a:rPr lang="en-US" sz="1800" dirty="0" smtClean="0"/>
              <a:t>\</a:t>
            </a:r>
            <a:r>
              <a:rPr lang="en-US" sz="1800" dirty="0" err="1" smtClean="0"/>
              <a:t>bbbb</a:t>
            </a:r>
            <a:r>
              <a:rPr lang="en-US" sz="1800" dirty="0" smtClean="0"/>
              <a:t>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Vidyo</a:t>
            </a:r>
            <a:r>
              <a:rPr lang="en-US" sz="1800" dirty="0"/>
              <a:t>\</a:t>
            </a:r>
            <a:r>
              <a:rPr lang="en-US" sz="1800" dirty="0" err="1"/>
              <a:t>Vidyo</a:t>
            </a:r>
            <a:r>
              <a:rPr lang="en-US" sz="1800" dirty="0"/>
              <a:t> Desktop\</a:t>
            </a:r>
            <a:r>
              <a:rPr lang="en-US" sz="1800" dirty="0" err="1"/>
              <a:t>VidyoDesktop.exe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1 </a:t>
            </a:r>
            <a:r>
              <a:rPr lang="en-US" sz="1800" dirty="0"/>
              <a:t>C:\Users</a:t>
            </a:r>
            <a:r>
              <a:rPr lang="en-US" sz="1800" dirty="0" smtClean="0"/>
              <a:t>\</a:t>
            </a:r>
            <a:r>
              <a:rPr lang="en-US" sz="1800" dirty="0" err="1" smtClean="0"/>
              <a:t>cccc</a:t>
            </a:r>
            <a:r>
              <a:rPr lang="en-US" sz="1800" dirty="0" smtClean="0"/>
              <a:t>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Vidyo</a:t>
            </a:r>
            <a:r>
              <a:rPr lang="en-US" sz="1800" dirty="0"/>
              <a:t>\</a:t>
            </a:r>
            <a:r>
              <a:rPr lang="en-US" sz="1800" dirty="0" err="1"/>
              <a:t>Vidyo</a:t>
            </a:r>
            <a:r>
              <a:rPr lang="en-US" sz="1800" dirty="0"/>
              <a:t> Desktop\</a:t>
            </a:r>
            <a:r>
              <a:rPr lang="en-US" sz="1800" dirty="0" err="1"/>
              <a:t>VidyoDesktop.exe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1 </a:t>
            </a:r>
            <a:r>
              <a:rPr lang="en-US" sz="1800" dirty="0"/>
              <a:t>C:\Users</a:t>
            </a:r>
            <a:r>
              <a:rPr lang="en-US" sz="1800" dirty="0" smtClean="0"/>
              <a:t>\</a:t>
            </a:r>
            <a:r>
              <a:rPr lang="en-US" sz="1800" dirty="0" err="1" smtClean="0"/>
              <a:t>dddd</a:t>
            </a:r>
            <a:r>
              <a:rPr lang="en-US" sz="1800" dirty="0" smtClean="0"/>
              <a:t>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Vidyo</a:t>
            </a:r>
            <a:r>
              <a:rPr lang="en-US" sz="1800" dirty="0"/>
              <a:t>\</a:t>
            </a:r>
            <a:r>
              <a:rPr lang="en-US" sz="1800" dirty="0" err="1"/>
              <a:t>Vidyo</a:t>
            </a:r>
            <a:r>
              <a:rPr lang="en-US" sz="1800" dirty="0"/>
              <a:t> Desktop\</a:t>
            </a:r>
            <a:r>
              <a:rPr lang="en-US" sz="1800" dirty="0" err="1" smtClean="0"/>
              <a:t>VidyoDesktop.exe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1 </a:t>
            </a:r>
            <a:r>
              <a:rPr lang="en-US" sz="1800" dirty="0"/>
              <a:t>C:\Users</a:t>
            </a:r>
            <a:r>
              <a:rPr lang="en-US" sz="1800" dirty="0" smtClean="0"/>
              <a:t>\</a:t>
            </a:r>
            <a:r>
              <a:rPr lang="en-US" sz="1800" dirty="0" err="1" smtClean="0"/>
              <a:t>eeee</a:t>
            </a:r>
            <a:r>
              <a:rPr lang="en-US" sz="1800" dirty="0" smtClean="0"/>
              <a:t>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Vidyo</a:t>
            </a:r>
            <a:r>
              <a:rPr lang="en-US" sz="1800" dirty="0"/>
              <a:t>\</a:t>
            </a:r>
            <a:r>
              <a:rPr lang="en-US" sz="1800" dirty="0" err="1"/>
              <a:t>Vidyo</a:t>
            </a:r>
            <a:r>
              <a:rPr lang="en-US" sz="1800" dirty="0"/>
              <a:t> Desktop\</a:t>
            </a:r>
            <a:r>
              <a:rPr lang="en-US" sz="1800" dirty="0" err="1"/>
              <a:t>VidyoDesktop.exe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1 </a:t>
            </a:r>
            <a:r>
              <a:rPr lang="en-US" sz="1800" dirty="0"/>
              <a:t>C:\Users</a:t>
            </a:r>
            <a:r>
              <a:rPr lang="en-US" sz="1800" dirty="0" smtClean="0"/>
              <a:t>\</a:t>
            </a:r>
            <a:r>
              <a:rPr lang="en-US" sz="1800" dirty="0" err="1" smtClean="0"/>
              <a:t>ffff</a:t>
            </a:r>
            <a:r>
              <a:rPr lang="en-US" sz="1800" dirty="0" smtClean="0"/>
              <a:t>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Vidyo</a:t>
            </a:r>
            <a:r>
              <a:rPr lang="en-US" sz="1800" dirty="0"/>
              <a:t>\</a:t>
            </a:r>
            <a:r>
              <a:rPr lang="en-US" sz="1800" dirty="0" err="1"/>
              <a:t>Vidyo</a:t>
            </a:r>
            <a:r>
              <a:rPr lang="en-US" sz="1800" dirty="0"/>
              <a:t> Desktop\</a:t>
            </a:r>
            <a:r>
              <a:rPr lang="en-US" sz="1800" dirty="0" err="1"/>
              <a:t>VidyoDesktop.exe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1 </a:t>
            </a:r>
            <a:r>
              <a:rPr lang="en-US" sz="1800" dirty="0"/>
              <a:t>C:\Users</a:t>
            </a:r>
            <a:r>
              <a:rPr lang="en-US" sz="1800" dirty="0" smtClean="0"/>
              <a:t>\</a:t>
            </a:r>
            <a:r>
              <a:rPr lang="en-US" sz="1800" dirty="0" err="1" smtClean="0"/>
              <a:t>gggg</a:t>
            </a:r>
            <a:r>
              <a:rPr lang="en-US" sz="1800" dirty="0" smtClean="0"/>
              <a:t>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Vidyo</a:t>
            </a:r>
            <a:r>
              <a:rPr lang="en-US" sz="1800" dirty="0"/>
              <a:t>\</a:t>
            </a:r>
            <a:r>
              <a:rPr lang="en-US" sz="1800" dirty="0" err="1"/>
              <a:t>Vidyo</a:t>
            </a:r>
            <a:r>
              <a:rPr lang="en-US" sz="1800" dirty="0"/>
              <a:t> Desktop\</a:t>
            </a:r>
            <a:r>
              <a:rPr lang="en-US" sz="1800" dirty="0" err="1"/>
              <a:t>VidyoDesktop.exe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1 </a:t>
            </a:r>
            <a:r>
              <a:rPr lang="en-US" sz="1800" dirty="0"/>
              <a:t>C:\Users</a:t>
            </a:r>
            <a:r>
              <a:rPr lang="en-US" sz="1800" dirty="0" smtClean="0"/>
              <a:t>\</a:t>
            </a:r>
            <a:r>
              <a:rPr lang="en-US" sz="1800" dirty="0" err="1" smtClean="0"/>
              <a:t>hhhh</a:t>
            </a:r>
            <a:r>
              <a:rPr lang="en-US" sz="1800" dirty="0" smtClean="0"/>
              <a:t>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Vidyo</a:t>
            </a:r>
            <a:r>
              <a:rPr lang="en-US" sz="1800" dirty="0"/>
              <a:t>\</a:t>
            </a:r>
            <a:r>
              <a:rPr lang="en-US" sz="1800" dirty="0" err="1"/>
              <a:t>Vidyo</a:t>
            </a:r>
            <a:r>
              <a:rPr lang="en-US" sz="1800" dirty="0"/>
              <a:t> Desktop\</a:t>
            </a:r>
            <a:r>
              <a:rPr lang="en-US" sz="1800" dirty="0" err="1" smtClean="0"/>
              <a:t>VidyoDesktop.exe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…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11500" y="3644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135487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egrep</a:t>
            </a:r>
            <a:r>
              <a:rPr lang="sv-SE" dirty="0" smtClean="0"/>
              <a:t> </a:t>
            </a:r>
            <a:r>
              <a:rPr lang="sv-SE" dirty="0"/>
              <a:t>"[A-Z]:\\\\[A-Za-z0-9]+:[A-Za-z0-9\.]+"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regsvr32 /s "C:\Temp:1A2A61B8.dat"</a:t>
            </a:r>
          </a:p>
          <a:p>
            <a:pPr marL="0" indent="0">
              <a:buNone/>
            </a:pPr>
            <a:endParaRPr lang="is-I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s-IS" dirty="0" smtClean="0">
                <a:solidFill>
                  <a:schemeClr val="tx1"/>
                </a:solidFill>
              </a:rPr>
              <a:t>regsvr32 </a:t>
            </a:r>
            <a:r>
              <a:rPr lang="is-IS" dirty="0">
                <a:solidFill>
                  <a:schemeClr val="tx1"/>
                </a:solidFill>
              </a:rPr>
              <a:t>/s "C:\Temp:02357D83.dat"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aff4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/&lt;CLIENT_ID&gt;/</a:t>
            </a:r>
            <a:r>
              <a:rPr lang="en-US" dirty="0">
                <a:solidFill>
                  <a:schemeClr val="tx1"/>
                </a:solidFill>
              </a:rPr>
              <a:t>registry/HKEY_USERS</a:t>
            </a:r>
            <a:r>
              <a:rPr lang="en-US" dirty="0" smtClean="0">
                <a:solidFill>
                  <a:schemeClr val="tx1"/>
                </a:solidFill>
              </a:rPr>
              <a:t>/&lt;SID&gt;/</a:t>
            </a:r>
            <a:r>
              <a:rPr lang="en-US" dirty="0">
                <a:solidFill>
                  <a:schemeClr val="tx1"/>
                </a:solidFill>
              </a:rPr>
              <a:t>Software/Microsoft/Windows/</a:t>
            </a:r>
            <a:r>
              <a:rPr lang="en-US" dirty="0" err="1">
                <a:solidFill>
                  <a:schemeClr val="tx1"/>
                </a:solidFill>
              </a:rPr>
              <a:t>CurrentVersion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rgbClr val="000000"/>
                </a:solidFill>
              </a:rPr>
              <a:t>Run/</a:t>
            </a:r>
            <a:r>
              <a:rPr lang="en-US" dirty="0" err="1" smtClean="0">
                <a:solidFill>
                  <a:srgbClr val="000000"/>
                </a:solidFill>
              </a:rPr>
              <a:t>svchost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500" y="3644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10922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egrep</a:t>
            </a:r>
            <a:r>
              <a:rPr lang="en-US" dirty="0" smtClean="0"/>
              <a:t> “</a:t>
            </a:r>
            <a:r>
              <a:rPr lang="en-US" dirty="0" err="1" smtClean="0"/>
              <a:t>vb</a:t>
            </a:r>
            <a:r>
              <a:rPr lang="en-US" dirty="0" smtClean="0"/>
              <a:t>[se]”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wscript.exe</a:t>
            </a:r>
            <a:r>
              <a:rPr lang="en-US" dirty="0" smtClean="0"/>
              <a:t> //B "C:\Users\</a:t>
            </a:r>
            <a:r>
              <a:rPr lang="en-US" dirty="0" err="1" smtClean="0"/>
              <a:t>aaaa</a:t>
            </a:r>
            <a:r>
              <a:rPr lang="en-US" dirty="0" smtClean="0"/>
              <a:t>\</a:t>
            </a:r>
            <a:r>
              <a:rPr lang="en-US" dirty="0" err="1" smtClean="0"/>
              <a:t>AppData</a:t>
            </a:r>
            <a:r>
              <a:rPr lang="en-US" dirty="0" smtClean="0"/>
              <a:t>\Local\Temp\</a:t>
            </a:r>
            <a:r>
              <a:rPr lang="en-US" dirty="0" err="1" smtClean="0"/>
              <a:t>dopgglqblq</a:t>
            </a:r>
            <a:r>
              <a:rPr lang="en-US" dirty="0" smtClean="0"/>
              <a:t>..</a:t>
            </a:r>
            <a:r>
              <a:rPr lang="en-US" dirty="0" err="1" smtClean="0"/>
              <a:t>vbe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wscript.exe</a:t>
            </a:r>
            <a:r>
              <a:rPr lang="en-US" dirty="0" smtClean="0"/>
              <a:t> //B "C:\Users\</a:t>
            </a:r>
            <a:r>
              <a:rPr lang="en-US" dirty="0" err="1" smtClean="0"/>
              <a:t>bbbb</a:t>
            </a:r>
            <a:r>
              <a:rPr lang="en-US" dirty="0" smtClean="0"/>
              <a:t>\</a:t>
            </a:r>
            <a:r>
              <a:rPr lang="en-US" dirty="0" err="1" smtClean="0"/>
              <a:t>AppData</a:t>
            </a:r>
            <a:r>
              <a:rPr lang="en-US" dirty="0" smtClean="0"/>
              <a:t>\Local\Temp\</a:t>
            </a:r>
            <a:r>
              <a:rPr lang="en-US" dirty="0" err="1" smtClean="0"/>
              <a:t>myphyoljsc</a:t>
            </a:r>
            <a:r>
              <a:rPr lang="en-US" dirty="0" smtClean="0"/>
              <a:t>..</a:t>
            </a:r>
            <a:r>
              <a:rPr lang="en-US" dirty="0" err="1" smtClean="0"/>
              <a:t>vbs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wscript.exe</a:t>
            </a:r>
            <a:r>
              <a:rPr lang="en-US" dirty="0" smtClean="0"/>
              <a:t> //B "C:\Users\</a:t>
            </a:r>
            <a:r>
              <a:rPr lang="en-US" dirty="0" err="1" smtClean="0"/>
              <a:t>cccc</a:t>
            </a:r>
            <a:r>
              <a:rPr lang="en-US" dirty="0" smtClean="0"/>
              <a:t>\</a:t>
            </a:r>
            <a:r>
              <a:rPr lang="en-US" dirty="0" err="1" smtClean="0"/>
              <a:t>AppData</a:t>
            </a:r>
            <a:r>
              <a:rPr lang="en-US" dirty="0" smtClean="0"/>
              <a:t>\Local\Temp\</a:t>
            </a:r>
            <a:r>
              <a:rPr lang="en-US" dirty="0" err="1" smtClean="0"/>
              <a:t>fklxtwwwbv</a:t>
            </a:r>
            <a:r>
              <a:rPr lang="en-US" dirty="0" smtClean="0"/>
              <a:t>..</a:t>
            </a:r>
            <a:r>
              <a:rPr lang="en-US" dirty="0" err="1" smtClean="0"/>
              <a:t>vbs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wscript.exe</a:t>
            </a:r>
            <a:r>
              <a:rPr lang="en-US" dirty="0" smtClean="0"/>
              <a:t> //B "C:\Users\</a:t>
            </a:r>
            <a:r>
              <a:rPr lang="en-US" dirty="0" err="1" smtClean="0"/>
              <a:t>dddd</a:t>
            </a:r>
            <a:r>
              <a:rPr lang="en-US" dirty="0" smtClean="0"/>
              <a:t>\</a:t>
            </a:r>
            <a:r>
              <a:rPr lang="en-US" dirty="0" err="1" smtClean="0"/>
              <a:t>AppData</a:t>
            </a:r>
            <a:r>
              <a:rPr lang="en-US" dirty="0" smtClean="0"/>
              <a:t>\Local\Temp\</a:t>
            </a:r>
            <a:r>
              <a:rPr lang="en-US" dirty="0" err="1" smtClean="0"/>
              <a:t>ozkvgpcbtp</a:t>
            </a:r>
            <a:r>
              <a:rPr lang="en-US" dirty="0" smtClean="0"/>
              <a:t>..</a:t>
            </a:r>
            <a:r>
              <a:rPr lang="en-US" dirty="0" err="1" smtClean="0"/>
              <a:t>vbs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wscript.exe</a:t>
            </a:r>
            <a:r>
              <a:rPr lang="en-US" dirty="0" smtClean="0"/>
              <a:t> //B "C:\Users\</a:t>
            </a:r>
            <a:r>
              <a:rPr lang="en-US" dirty="0" err="1" smtClean="0"/>
              <a:t>eeee</a:t>
            </a:r>
            <a:r>
              <a:rPr lang="en-US" dirty="0" smtClean="0"/>
              <a:t>\</a:t>
            </a:r>
            <a:r>
              <a:rPr lang="en-US" dirty="0" err="1" smtClean="0"/>
              <a:t>AppData</a:t>
            </a:r>
            <a:r>
              <a:rPr lang="en-US" dirty="0" smtClean="0"/>
              <a:t>\Local\Temp\</a:t>
            </a:r>
            <a:r>
              <a:rPr lang="en-US" dirty="0" err="1" smtClean="0"/>
              <a:t>krqvsfjxld.vbs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wscript.exe</a:t>
            </a:r>
            <a:r>
              <a:rPr lang="en-US" dirty="0" smtClean="0"/>
              <a:t> //B "C:\Users\</a:t>
            </a:r>
            <a:r>
              <a:rPr lang="en-US" dirty="0" err="1" smtClean="0"/>
              <a:t>ffff</a:t>
            </a:r>
            <a:r>
              <a:rPr lang="en-US" dirty="0" smtClean="0"/>
              <a:t>\</a:t>
            </a:r>
            <a:r>
              <a:rPr lang="en-US" dirty="0" err="1" smtClean="0"/>
              <a:t>AppData</a:t>
            </a:r>
            <a:r>
              <a:rPr lang="en-US" dirty="0" smtClean="0"/>
              <a:t>\Local\Temp\</a:t>
            </a:r>
            <a:r>
              <a:rPr lang="en-US" dirty="0" err="1" smtClean="0"/>
              <a:t>fyzbnaksvu</a:t>
            </a:r>
            <a:r>
              <a:rPr lang="en-US" dirty="0" smtClean="0"/>
              <a:t>..</a:t>
            </a:r>
            <a:r>
              <a:rPr lang="en-US" dirty="0" err="1" smtClean="0"/>
              <a:t>vbs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wscript.exe</a:t>
            </a:r>
            <a:r>
              <a:rPr lang="en-US" dirty="0" smtClean="0"/>
              <a:t> //B "C:\Users\</a:t>
            </a:r>
            <a:r>
              <a:rPr lang="en-US" dirty="0" err="1" smtClean="0"/>
              <a:t>gggg</a:t>
            </a:r>
            <a:r>
              <a:rPr lang="en-US" dirty="0" smtClean="0"/>
              <a:t>\</a:t>
            </a:r>
            <a:r>
              <a:rPr lang="en-US" dirty="0" err="1" smtClean="0"/>
              <a:t>AppData</a:t>
            </a:r>
            <a:r>
              <a:rPr lang="en-US" dirty="0" smtClean="0"/>
              <a:t>\Local\Temp\</a:t>
            </a:r>
            <a:r>
              <a:rPr lang="en-US" dirty="0" err="1" smtClean="0"/>
              <a:t>gsiiwnbhjk.vbs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aff4:</a:t>
            </a:r>
            <a:r>
              <a:rPr lang="en-US" dirty="0" smtClean="0"/>
              <a:t>/&lt;CLIENT_ID&gt;/</a:t>
            </a:r>
            <a:r>
              <a:rPr lang="en-US" dirty="0"/>
              <a:t>registry/HKEY_USERS</a:t>
            </a:r>
            <a:r>
              <a:rPr lang="en-US" dirty="0" smtClean="0"/>
              <a:t>/&lt;SID&gt;/Software</a:t>
            </a:r>
            <a:r>
              <a:rPr lang="en-US" dirty="0"/>
              <a:t>/Microsoft/Windows/</a:t>
            </a:r>
            <a:r>
              <a:rPr lang="en-US" dirty="0" err="1"/>
              <a:t>CurrentVersion</a:t>
            </a:r>
            <a:r>
              <a:rPr lang="en-US" dirty="0"/>
              <a:t>/Run</a:t>
            </a:r>
            <a:r>
              <a:rPr lang="en-US" dirty="0" smtClean="0"/>
              <a:t>/</a:t>
            </a:r>
            <a:r>
              <a:rPr lang="en-US" dirty="0" err="1"/>
              <a:t>gsiiwnbhjk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2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: </a:t>
            </a:r>
            <a:r>
              <a:rPr lang="en-US" dirty="0" err="1"/>
              <a:t>OSXLaunchDaemons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doc</a:t>
            </a:r>
            <a:r>
              <a:rPr lang="en-US" dirty="0"/>
              <a:t>: Mac OS X Launch Daemons files.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collectors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>
                <a:solidFill>
                  <a:srgbClr val="0000FF"/>
                </a:solidFill>
              </a:rPr>
              <a:t>collector_type</a:t>
            </a:r>
            <a:r>
              <a:rPr lang="en-US" dirty="0"/>
              <a:t>: FILE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00FF"/>
                </a:solidFill>
              </a:rPr>
              <a:t>args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0000FF"/>
                </a:solidFill>
              </a:rPr>
              <a:t>path_list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- '/Library/</a:t>
            </a:r>
            <a:r>
              <a:rPr lang="en-US" dirty="0" err="1"/>
              <a:t>LaunchDaemons</a:t>
            </a:r>
            <a:r>
              <a:rPr lang="en-US" dirty="0"/>
              <a:t>/*'</a:t>
            </a:r>
          </a:p>
          <a:p>
            <a:pPr marL="0" indent="0">
              <a:buNone/>
            </a:pPr>
            <a:r>
              <a:rPr lang="en-US" dirty="0"/>
              <a:t>      - '/System/Library/</a:t>
            </a:r>
            <a:r>
              <a:rPr lang="en-US" dirty="0" err="1"/>
              <a:t>LaunchDaemons</a:t>
            </a:r>
            <a:r>
              <a:rPr lang="en-US" dirty="0"/>
              <a:t>/*'</a:t>
            </a:r>
          </a:p>
          <a:p>
            <a:pPr marL="0" indent="0">
              <a:buNone/>
            </a:pPr>
            <a:r>
              <a:rPr lang="en-US" dirty="0"/>
              <a:t>      - '%%</a:t>
            </a:r>
            <a:r>
              <a:rPr lang="en-US" dirty="0" err="1"/>
              <a:t>users.homedir</a:t>
            </a:r>
            <a:r>
              <a:rPr lang="en-US" dirty="0"/>
              <a:t>%%/Library/</a:t>
            </a:r>
            <a:r>
              <a:rPr lang="en-US" dirty="0" err="1"/>
              <a:t>LaunchDaemons</a:t>
            </a:r>
            <a:r>
              <a:rPr lang="en-US" dirty="0"/>
              <a:t>/*'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labels</a:t>
            </a:r>
            <a:r>
              <a:rPr lang="en-US" dirty="0"/>
              <a:t>: [System]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supported_os</a:t>
            </a:r>
            <a:r>
              <a:rPr lang="en-US" dirty="0"/>
              <a:t>: [Darwin]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urls</a:t>
            </a:r>
            <a:r>
              <a:rPr lang="en-US" dirty="0"/>
              <a:t>: ['http://</a:t>
            </a:r>
            <a:r>
              <a:rPr lang="en-US" dirty="0" err="1"/>
              <a:t>www.forensicswiki.org</a:t>
            </a:r>
            <a:r>
              <a:rPr lang="en-US" dirty="0"/>
              <a:t>/wiki/</a:t>
            </a:r>
            <a:r>
              <a:rPr lang="en-US" dirty="0" err="1"/>
              <a:t>Mac_OS_X</a:t>
            </a:r>
            <a:r>
              <a:rPr lang="en-US" dirty="0"/>
              <a:t>']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31900" y="40132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22041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&amp; </a:t>
            </a:r>
            <a:r>
              <a:rPr lang="en-US" dirty="0" err="1" smtClean="0"/>
              <a:t>grep</a:t>
            </a:r>
            <a:r>
              <a:rPr lang="en-US" dirty="0" smtClean="0"/>
              <a:t> “apple”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 </a:t>
            </a:r>
            <a:r>
              <a:rPr lang="en-US" dirty="0"/>
              <a:t>/Library/</a:t>
            </a:r>
            <a:r>
              <a:rPr lang="en-US" dirty="0" err="1"/>
              <a:t>LaunchDaemons</a:t>
            </a:r>
            <a:r>
              <a:rPr lang="en-US" dirty="0"/>
              <a:t>/</a:t>
            </a:r>
            <a:r>
              <a:rPr lang="en-US" dirty="0" err="1" smtClean="0"/>
              <a:t>com.apple.globalupdate.plist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Program: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globalupdate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</a:t>
            </a:r>
            <a:r>
              <a:rPr lang="en-US" dirty="0"/>
              <a:t>/Library/</a:t>
            </a:r>
            <a:r>
              <a:rPr lang="en-US" dirty="0" err="1"/>
              <a:t>LaunchDaemons</a:t>
            </a:r>
            <a:r>
              <a:rPr lang="en-US" dirty="0"/>
              <a:t>/</a:t>
            </a:r>
            <a:r>
              <a:rPr lang="en-US" dirty="0" err="1" smtClean="0"/>
              <a:t>com.apple.machook_damon.plist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Program: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machook</a:t>
            </a:r>
            <a:r>
              <a:rPr lang="en-US" dirty="0" smtClean="0"/>
              <a:t>/</a:t>
            </a:r>
            <a:r>
              <a:rPr lang="en-US" dirty="0" err="1" smtClean="0"/>
              <a:t>machook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WatchPaths</a:t>
            </a:r>
            <a:r>
              <a:rPr lang="en-US" dirty="0" smtClean="0"/>
              <a:t>: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machook</a:t>
            </a:r>
            <a:r>
              <a:rPr lang="en-US" dirty="0" smtClean="0"/>
              <a:t>/</a:t>
            </a:r>
            <a:r>
              <a:rPr lang="en-US" dirty="0" err="1" smtClean="0"/>
              <a:t>watch.sh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11500" y="3644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22041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&amp; </a:t>
            </a:r>
            <a:r>
              <a:rPr lang="en-US" dirty="0" err="1" smtClean="0"/>
              <a:t>grep</a:t>
            </a:r>
            <a:r>
              <a:rPr lang="en-US" dirty="0" smtClean="0"/>
              <a:t> “apple”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/>
              <a:t>usr</a:t>
            </a:r>
            <a:r>
              <a:rPr lang="en-US" sz="1800" dirty="0"/>
              <a:t>/bin/</a:t>
            </a:r>
            <a:r>
              <a:rPr lang="en-US" sz="1800" dirty="0" err="1" smtClean="0"/>
              <a:t>globalupdate</a:t>
            </a:r>
            <a:r>
              <a:rPr lang="en-US" sz="1800" dirty="0" smtClean="0"/>
              <a:t> – Missing File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/>
              <a:t>usr</a:t>
            </a:r>
            <a:r>
              <a:rPr lang="en-US" sz="1800" dirty="0"/>
              <a:t>/local/</a:t>
            </a:r>
            <a:r>
              <a:rPr lang="en-US" sz="1800" dirty="0" err="1"/>
              <a:t>machook</a:t>
            </a:r>
            <a:r>
              <a:rPr lang="en-US" sz="1800" dirty="0"/>
              <a:t>/</a:t>
            </a:r>
            <a:r>
              <a:rPr lang="en-US" sz="1800" dirty="0" err="1" smtClean="0"/>
              <a:t>watch.sh</a:t>
            </a:r>
            <a:r>
              <a:rPr lang="en-US" sz="1800" dirty="0" smtClean="0"/>
              <a:t> –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usr</a:t>
            </a:r>
            <a:r>
              <a:rPr lang="en-US" sz="1800" dirty="0" smtClean="0"/>
              <a:t>/local/</a:t>
            </a:r>
            <a:r>
              <a:rPr lang="en-US" sz="1800" dirty="0" err="1" smtClean="0"/>
              <a:t>machook</a:t>
            </a:r>
            <a:r>
              <a:rPr lang="en-US" sz="1800" dirty="0" smtClean="0"/>
              <a:t>/</a:t>
            </a:r>
            <a:r>
              <a:rPr lang="en-US" sz="1800" dirty="0" err="1" smtClean="0"/>
              <a:t>machook</a:t>
            </a:r>
            <a:r>
              <a:rPr lang="en-US" sz="1800" dirty="0"/>
              <a:t> </a:t>
            </a:r>
            <a:r>
              <a:rPr lang="en-US" sz="1800" dirty="0" smtClean="0"/>
              <a:t>– </a:t>
            </a:r>
            <a:r>
              <a:rPr lang="en-US" sz="1800" dirty="0" err="1" smtClean="0"/>
              <a:t>Wirelurker</a:t>
            </a:r>
            <a:r>
              <a:rPr lang="en-US" sz="1800" dirty="0" smtClean="0"/>
              <a:t> MD5</a:t>
            </a:r>
            <a:endParaRPr lang="en-US" sz="18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11500" y="3644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3609340" y="2520950"/>
            <a:ext cx="5321300" cy="21463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rmAutofit/>
          </a:bodyPr>
          <a:lstStyle/>
          <a:p>
            <a:r>
              <a:rPr lang="en-US" sz="1600" dirty="0" err="1"/>
              <a:t>jobid</a:t>
            </a:r>
            <a:r>
              <a:rPr lang="en-US" sz="1600" dirty="0"/>
              <a:t>=`</a:t>
            </a:r>
            <a:r>
              <a:rPr lang="en-US" sz="1600" dirty="0" err="1"/>
              <a:t>ps</a:t>
            </a:r>
            <a:r>
              <a:rPr lang="en-US" sz="1600" dirty="0"/>
              <a:t> -</a:t>
            </a:r>
            <a:r>
              <a:rPr lang="en-US" sz="1600" dirty="0" err="1"/>
              <a:t>ef</a:t>
            </a:r>
            <a:r>
              <a:rPr lang="en-US" sz="1600" dirty="0"/>
              <a:t> |</a:t>
            </a:r>
            <a:r>
              <a:rPr lang="en-US" sz="1600" dirty="0" err="1"/>
              <a:t>grep</a:t>
            </a:r>
            <a:r>
              <a:rPr lang="en-US" sz="1600" dirty="0"/>
              <a:t> </a:t>
            </a:r>
            <a:r>
              <a:rPr lang="en-US" sz="1600" dirty="0" err="1"/>
              <a:t>machook</a:t>
            </a:r>
            <a:r>
              <a:rPr lang="en-US" sz="1600" dirty="0"/>
              <a:t> |</a:t>
            </a:r>
            <a:r>
              <a:rPr lang="en-US" sz="1600" dirty="0" err="1"/>
              <a:t>grep</a:t>
            </a:r>
            <a:r>
              <a:rPr lang="en-US" sz="1600" dirty="0"/>
              <a:t> -v "</a:t>
            </a:r>
            <a:r>
              <a:rPr lang="en-US" sz="1600" dirty="0" err="1"/>
              <a:t>grep</a:t>
            </a:r>
            <a:r>
              <a:rPr lang="en-US" sz="1600" dirty="0"/>
              <a:t>" |</a:t>
            </a:r>
            <a:r>
              <a:rPr lang="en-US" sz="1600" dirty="0" err="1"/>
              <a:t>wc</a:t>
            </a:r>
            <a:r>
              <a:rPr lang="en-US" sz="1600" dirty="0"/>
              <a:t> -l`</a:t>
            </a:r>
          </a:p>
          <a:p>
            <a:r>
              <a:rPr lang="en-US" sz="1600" dirty="0"/>
              <a:t>if [ $</a:t>
            </a:r>
            <a:r>
              <a:rPr lang="en-US" sz="1600" dirty="0" err="1"/>
              <a:t>jobid</a:t>
            </a:r>
            <a:r>
              <a:rPr lang="en-US" sz="1600" dirty="0"/>
              <a:t> -</a:t>
            </a:r>
            <a:r>
              <a:rPr lang="en-US" sz="1600" dirty="0" err="1"/>
              <a:t>eq</a:t>
            </a:r>
            <a:r>
              <a:rPr lang="en-US" sz="1600" dirty="0"/>
              <a:t> 0 ];then</a:t>
            </a:r>
          </a:p>
          <a:p>
            <a:r>
              <a:rPr lang="en-US" sz="1600" dirty="0"/>
              <a:t>	/</a:t>
            </a:r>
            <a:r>
              <a:rPr lang="en-US" sz="1600" dirty="0" err="1"/>
              <a:t>usr</a:t>
            </a:r>
            <a:r>
              <a:rPr lang="en-US" sz="1600" dirty="0"/>
              <a:t>/local/</a:t>
            </a:r>
            <a:r>
              <a:rPr lang="en-US" sz="1600" dirty="0" err="1"/>
              <a:t>machook</a:t>
            </a:r>
            <a:r>
              <a:rPr lang="en-US" sz="1600" dirty="0"/>
              <a:t>/</a:t>
            </a:r>
            <a:r>
              <a:rPr lang="en-US" sz="1600" dirty="0" err="1"/>
              <a:t>machook</a:t>
            </a:r>
            <a:r>
              <a:rPr lang="en-US" sz="1600" dirty="0"/>
              <a:t>  &amp;</a:t>
            </a:r>
          </a:p>
          <a:p>
            <a:r>
              <a:rPr lang="en-US" sz="1600" dirty="0"/>
              <a:t>fi</a:t>
            </a:r>
          </a:p>
          <a:p>
            <a:r>
              <a:rPr lang="en-US" sz="1600" dirty="0" err="1"/>
              <a:t>updateid</a:t>
            </a:r>
            <a:r>
              <a:rPr lang="en-US" sz="1600" dirty="0"/>
              <a:t>=`</a:t>
            </a:r>
            <a:r>
              <a:rPr lang="en-US" sz="1600" dirty="0" err="1"/>
              <a:t>ps</a:t>
            </a:r>
            <a:r>
              <a:rPr lang="en-US" sz="1600" dirty="0"/>
              <a:t> -</a:t>
            </a:r>
            <a:r>
              <a:rPr lang="en-US" sz="1600" dirty="0" err="1"/>
              <a:t>ef</a:t>
            </a:r>
            <a:r>
              <a:rPr lang="en-US" sz="1600" dirty="0"/>
              <a:t> |</a:t>
            </a:r>
            <a:r>
              <a:rPr lang="en-US" sz="1600" dirty="0" err="1"/>
              <a:t>grep</a:t>
            </a:r>
            <a:r>
              <a:rPr lang="en-US" sz="1600" dirty="0"/>
              <a:t> </a:t>
            </a:r>
            <a:r>
              <a:rPr lang="en-US" sz="1600" dirty="0" err="1"/>
              <a:t>globalupdate</a:t>
            </a:r>
            <a:r>
              <a:rPr lang="en-US" sz="1600" dirty="0"/>
              <a:t> |</a:t>
            </a:r>
            <a:r>
              <a:rPr lang="en-US" sz="1600" dirty="0" err="1"/>
              <a:t>grep</a:t>
            </a:r>
            <a:r>
              <a:rPr lang="en-US" sz="1600" dirty="0"/>
              <a:t> -v "</a:t>
            </a:r>
            <a:r>
              <a:rPr lang="en-US" sz="1600" dirty="0" err="1"/>
              <a:t>grep</a:t>
            </a:r>
            <a:r>
              <a:rPr lang="en-US" sz="1600" dirty="0"/>
              <a:t>" |</a:t>
            </a:r>
            <a:r>
              <a:rPr lang="en-US" sz="1600" dirty="0" err="1"/>
              <a:t>wc</a:t>
            </a:r>
            <a:r>
              <a:rPr lang="en-US" sz="1600" dirty="0"/>
              <a:t> -l`</a:t>
            </a:r>
          </a:p>
          <a:p>
            <a:r>
              <a:rPr lang="en-US" sz="1600" dirty="0"/>
              <a:t>if [ $</a:t>
            </a:r>
            <a:r>
              <a:rPr lang="en-US" sz="1600" dirty="0" err="1"/>
              <a:t>jobid</a:t>
            </a:r>
            <a:r>
              <a:rPr lang="en-US" sz="1600" dirty="0"/>
              <a:t> -</a:t>
            </a:r>
            <a:r>
              <a:rPr lang="en-US" sz="1600" dirty="0" err="1"/>
              <a:t>eq</a:t>
            </a:r>
            <a:r>
              <a:rPr lang="en-US" sz="1600" dirty="0"/>
              <a:t> 0 ];then</a:t>
            </a:r>
          </a:p>
          <a:p>
            <a:r>
              <a:rPr lang="en-US" sz="1600" dirty="0"/>
              <a:t>	/</a:t>
            </a:r>
            <a:r>
              <a:rPr lang="en-US" sz="1600" dirty="0" err="1"/>
              <a:t>usr</a:t>
            </a:r>
            <a:r>
              <a:rPr lang="en-US" sz="1600" dirty="0"/>
              <a:t>/bin/</a:t>
            </a:r>
            <a:r>
              <a:rPr lang="en-US" sz="1600" dirty="0" err="1"/>
              <a:t>globalupdate</a:t>
            </a:r>
            <a:r>
              <a:rPr lang="en-US" sz="1600" dirty="0"/>
              <a:t>  &amp;</a:t>
            </a:r>
          </a:p>
          <a:p>
            <a:r>
              <a:rPr lang="en-US" sz="1600" dirty="0"/>
              <a:t>fi</a:t>
            </a:r>
          </a:p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57398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...Except When It Isn’t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Air France 447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Asiana</a:t>
            </a:r>
            <a:r>
              <a:rPr lang="en-US" dirty="0" smtClean="0"/>
              <a:t> 214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2003 Northeast Blackout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</a:t>
            </a:r>
            <a:r>
              <a:rPr lang="en-US" dirty="0"/>
              <a:t>-22 dateline </a:t>
            </a:r>
            <a:r>
              <a:rPr lang="en-US" dirty="0" smtClean="0"/>
              <a:t>failure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Critical factors included over reliance on automation</a:t>
            </a:r>
          </a:p>
          <a:p>
            <a:pPr marL="233362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Soon…</a:t>
            </a:r>
            <a:r>
              <a:rPr lang="en-US" dirty="0" err="1" smtClean="0"/>
              <a:t>ish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parsers</a:t>
            </a:r>
          </a:p>
          <a:p>
            <a:endParaRPr lang="en-US" dirty="0"/>
          </a:p>
          <a:p>
            <a:r>
              <a:rPr lang="en-US" dirty="0" smtClean="0"/>
              <a:t>Better searching based on file type/contents</a:t>
            </a:r>
          </a:p>
          <a:p>
            <a:endParaRPr lang="en-US" dirty="0" smtClean="0"/>
          </a:p>
          <a:p>
            <a:r>
              <a:rPr lang="en-US" dirty="0" smtClean="0"/>
              <a:t>Better filtering for Artifacts/Flows</a:t>
            </a:r>
          </a:p>
          <a:p>
            <a:endParaRPr lang="en-US" dirty="0" smtClean="0"/>
          </a:p>
          <a:p>
            <a:r>
              <a:rPr lang="en-US" dirty="0" smtClean="0"/>
              <a:t>Better tools for working with GRR data</a:t>
            </a:r>
          </a:p>
          <a:p>
            <a:pPr lvl="1"/>
            <a:r>
              <a:rPr lang="en-US" dirty="0" smtClean="0"/>
              <a:t>Tagging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History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495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Hunting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Process execution/AV logs fueling binary or LR capture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Beacon detection </a:t>
            </a:r>
            <a:r>
              <a:rPr lang="en-US" smtClean="0"/>
              <a:t>or </a:t>
            </a:r>
            <a:r>
              <a:rPr lang="en-US" smtClean="0"/>
              <a:t>network </a:t>
            </a:r>
            <a:r>
              <a:rPr lang="en-US" dirty="0" smtClean="0"/>
              <a:t>alerts trigger investigative Flows</a:t>
            </a:r>
          </a:p>
          <a:p>
            <a:endParaRPr lang="en-US" dirty="0"/>
          </a:p>
          <a:p>
            <a:r>
              <a:rPr lang="en-US" dirty="0" smtClean="0"/>
              <a:t>Automatic delivery of acquired files to malware analysis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33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We need more automation that enhances human capabilities</a:t>
            </a:r>
          </a:p>
          <a:p>
            <a:endParaRPr lang="en-US" dirty="0"/>
          </a:p>
          <a:p>
            <a:r>
              <a:rPr lang="en-US" dirty="0"/>
              <a:t>We need more focus on hunting/alert validation skills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need higher quality threat data and sharing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need to stop looking for magic unicorns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91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</a:t>
            </a:r>
            <a:r>
              <a:rPr lang="en-US" dirty="0" err="1" smtClean="0"/>
              <a:t>pidydx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Two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Airbus tends to engineer towards a pilot serving a machine</a:t>
            </a:r>
          </a:p>
          <a:p>
            <a:endParaRPr lang="en-US" dirty="0" smtClean="0"/>
          </a:p>
          <a:p>
            <a:r>
              <a:rPr lang="en-US" dirty="0" smtClean="0"/>
              <a:t>Boeing tends to engineer towards a machine serving a pilot</a:t>
            </a:r>
          </a:p>
          <a:p>
            <a:endParaRPr lang="en-US" dirty="0" smtClean="0"/>
          </a:p>
          <a:p>
            <a:r>
              <a:rPr lang="en-US" dirty="0" smtClean="0"/>
              <a:t>This fundamentally alters behavior of plane and pilot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33362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 We Play A Game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We can build computers to compete with highly skilled Chess players</a:t>
            </a:r>
          </a:p>
          <a:p>
            <a:pPr lvl="1"/>
            <a:r>
              <a:rPr lang="en-US" dirty="0" smtClean="0"/>
              <a:t>At substantial cost for the most successful systems</a:t>
            </a:r>
          </a:p>
          <a:p>
            <a:endParaRPr lang="en-US" dirty="0" smtClean="0"/>
          </a:p>
          <a:p>
            <a:r>
              <a:rPr lang="en-US" dirty="0" smtClean="0"/>
              <a:t>We can’t build computers to compete with highly skilled Go players</a:t>
            </a:r>
          </a:p>
          <a:p>
            <a:endParaRPr lang="en-US" dirty="0" smtClean="0"/>
          </a:p>
          <a:p>
            <a:r>
              <a:rPr lang="en-US" dirty="0" smtClean="0"/>
              <a:t>The more variables/branching the more humans outperform machines</a:t>
            </a:r>
          </a:p>
          <a:p>
            <a:endParaRPr lang="en-US" dirty="0" smtClean="0"/>
          </a:p>
          <a:p>
            <a:pPr marL="233362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Moral Is…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Automation is good at doing the heavy lifting to enhance capabilities</a:t>
            </a:r>
          </a:p>
          <a:p>
            <a:pPr lvl="1"/>
            <a:r>
              <a:rPr lang="en-US" dirty="0"/>
              <a:t>Repetitive tasks</a:t>
            </a:r>
          </a:p>
          <a:p>
            <a:pPr lvl="1"/>
            <a:r>
              <a:rPr lang="en-US" dirty="0"/>
              <a:t>Exact sorting/categorization</a:t>
            </a:r>
          </a:p>
          <a:p>
            <a:pPr lvl="1"/>
            <a:r>
              <a:rPr lang="en-US" dirty="0"/>
              <a:t>Accurate calculations</a:t>
            </a:r>
          </a:p>
          <a:p>
            <a:pPr lvl="1"/>
            <a:r>
              <a:rPr lang="en-US" dirty="0" smtClean="0"/>
              <a:t>Large data sets</a:t>
            </a:r>
          </a:p>
          <a:p>
            <a:pPr lvl="1"/>
            <a:endParaRPr lang="en-US" dirty="0"/>
          </a:p>
          <a:p>
            <a:r>
              <a:rPr lang="en-US" dirty="0" smtClean="0"/>
              <a:t>Automation is bad at replacing </a:t>
            </a:r>
            <a:r>
              <a:rPr lang="en-US" dirty="0" smtClean="0"/>
              <a:t>highly skilled </a:t>
            </a:r>
            <a:r>
              <a:rPr lang="en-US" dirty="0" smtClean="0"/>
              <a:t>humans</a:t>
            </a:r>
          </a:p>
          <a:p>
            <a:pPr lvl="1"/>
            <a:r>
              <a:rPr lang="en-US" dirty="0"/>
              <a:t>Pattern recognition</a:t>
            </a:r>
          </a:p>
          <a:p>
            <a:pPr lvl="1"/>
            <a:r>
              <a:rPr lang="en-US" dirty="0"/>
              <a:t>Data interpretation</a:t>
            </a:r>
          </a:p>
          <a:p>
            <a:pPr lvl="1"/>
            <a:r>
              <a:rPr lang="en-US" dirty="0"/>
              <a:t>Fuzzy sorting/categorization</a:t>
            </a:r>
          </a:p>
          <a:p>
            <a:pPr lvl="1"/>
            <a:r>
              <a:rPr lang="en-US" dirty="0" smtClean="0"/>
              <a:t>Bluffing &amp; misdirection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CyberWar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yberwar.png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61" r="-2296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17133" y="1498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49053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cyberbase.jpg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r="609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083733" y="66294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728133" y="64770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52243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Yahoo! 4">
  <a:themeElements>
    <a:clrScheme name="Yahoo 1309 1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400090"/>
      </a:accent1>
      <a:accent2>
        <a:srgbClr val="0000FF"/>
      </a:accent2>
      <a:accent3>
        <a:srgbClr val="7A00A7"/>
      </a:accent3>
      <a:accent4>
        <a:srgbClr val="7300FF"/>
      </a:accent4>
      <a:accent5>
        <a:srgbClr val="0082FF"/>
      </a:accent5>
      <a:accent6>
        <a:srgbClr val="9600FF"/>
      </a:accent6>
      <a:hlink>
        <a:srgbClr val="400090"/>
      </a:hlink>
      <a:folHlink>
        <a:srgbClr val="7A00A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000000"/>
          </a:solidFill>
        </a:ln>
      </a:spPr>
      <a:bodyPr rtlCol="0" anchor="t">
        <a:normAutofit/>
      </a:bodyPr>
      <a:lstStyle>
        <a:defPPr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rm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Yahoo!1</Template>
  <TotalTime>35761</TotalTime>
  <Words>1719</Words>
  <Application>Microsoft Macintosh PowerPoint</Application>
  <PresentationFormat>On-screen Show (4:3)</PresentationFormat>
  <Paragraphs>447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Yahoo! 4</vt:lpstr>
      <vt:lpstr>Human Hunting</vt:lpstr>
      <vt:lpstr>Summary</vt:lpstr>
      <vt:lpstr>Automation is Great…</vt:lpstr>
      <vt:lpstr>...Except When It Isn’t</vt:lpstr>
      <vt:lpstr>A Tale of Two Systems</vt:lpstr>
      <vt:lpstr>Shall We Play A Game</vt:lpstr>
      <vt:lpstr>And the Moral Is…</vt:lpstr>
      <vt:lpstr>CyberWar</vt:lpstr>
      <vt:lpstr>CyberBase</vt:lpstr>
      <vt:lpstr>CyberMissiles</vt:lpstr>
      <vt:lpstr>CyberEnemies</vt:lpstr>
      <vt:lpstr>CyberWarriors</vt:lpstr>
      <vt:lpstr>CyberWeapons</vt:lpstr>
      <vt:lpstr>Automatic Real-time Detection Using Cloud Based Big Data Threat Intel Driven Machine Learning for Rapid Containment of Malicious Anomalies at Scale in Enterprise Networks</vt:lpstr>
      <vt:lpstr>Do --You --Have --A --Flag?</vt:lpstr>
      <vt:lpstr>The Adversary – The Most Dangerous Game </vt:lpstr>
      <vt:lpstr>What You Need to Hunt</vt:lpstr>
      <vt:lpstr>Human Adversary – Human Defender</vt:lpstr>
      <vt:lpstr>Collection Systems</vt:lpstr>
      <vt:lpstr>Alert Management</vt:lpstr>
      <vt:lpstr>Threat Research</vt:lpstr>
      <vt:lpstr>Host Interrogation With GRR &amp; ForensicArtifacts</vt:lpstr>
      <vt:lpstr>Hunting with GRR</vt:lpstr>
      <vt:lpstr>GRR Overview</vt:lpstr>
      <vt:lpstr>Interesting or Common Flows</vt:lpstr>
      <vt:lpstr>Preparations &amp; Process</vt:lpstr>
      <vt:lpstr>What to Hunt</vt:lpstr>
      <vt:lpstr>What to Hunt</vt:lpstr>
      <vt:lpstr>How to Hunt</vt:lpstr>
      <vt:lpstr>The Hunt Begins</vt:lpstr>
      <vt:lpstr>File Placement</vt:lpstr>
      <vt:lpstr>Stacked Results</vt:lpstr>
      <vt:lpstr>Registry Keys</vt:lpstr>
      <vt:lpstr>Stacked Results</vt:lpstr>
      <vt:lpstr>egrep "[A-Z]:\\\\[A-Za-z0-9]+:[A-Za-z0-9\.]+"</vt:lpstr>
      <vt:lpstr>egrep “vb[se]”</vt:lpstr>
      <vt:lpstr>File Content</vt:lpstr>
      <vt:lpstr>Stacking &amp; grep “apple”</vt:lpstr>
      <vt:lpstr>Stacking &amp; grep “apple”</vt:lpstr>
      <vt:lpstr>Coming Soon…ish</vt:lpstr>
      <vt:lpstr>Advanced Hunting </vt:lpstr>
      <vt:lpstr>FIN</vt:lpstr>
      <vt:lpstr>Q&amp;A @pidydx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Yahoo! Presentation Template</dc:title>
  <dc:creator>Preferred Customer</dc:creator>
  <cp:lastModifiedBy>Sean Gillespie</cp:lastModifiedBy>
  <cp:revision>315</cp:revision>
  <dcterms:created xsi:type="dcterms:W3CDTF">2013-02-14T02:48:35Z</dcterms:created>
  <dcterms:modified xsi:type="dcterms:W3CDTF">2015-04-20T04:40:04Z</dcterms:modified>
</cp:coreProperties>
</file>