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256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79" r:id="rId14"/>
    <p:sldId id="282" r:id="rId15"/>
    <p:sldId id="281" r:id="rId16"/>
    <p:sldId id="283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74" autoAdjust="0"/>
  </p:normalViewPr>
  <p:slideViewPr>
    <p:cSldViewPr>
      <p:cViewPr varScale="1">
        <p:scale>
          <a:sx n="79" d="100"/>
          <a:sy n="79" d="100"/>
        </p:scale>
        <p:origin x="600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3/3/2015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3/3/2015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Taught by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Devina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Dhawan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James Traver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is a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You’re probably wondering what a class is and why it has suddenly just been introduced to you.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is a template, a definition, or a model for an </a:t>
            </a:r>
            <a:r>
              <a:rPr lang="en-US" b="1" dirty="0" smtClean="0"/>
              <a:t>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Think of them as a container.</a:t>
            </a:r>
          </a:p>
          <a:p>
            <a:r>
              <a:rPr lang="en-US" dirty="0" smtClean="0"/>
              <a:t>They are the core of object oriented programming.</a:t>
            </a:r>
          </a:p>
          <a:p>
            <a:r>
              <a:rPr lang="en-US" dirty="0" smtClean="0"/>
              <a:t>So a </a:t>
            </a:r>
            <a:r>
              <a:rPr lang="en-US" b="1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is the core of </a:t>
            </a:r>
            <a:r>
              <a:rPr lang="en-US" b="1" dirty="0" smtClean="0">
                <a:solidFill>
                  <a:schemeClr val="accent1"/>
                </a:solidFill>
              </a:rPr>
              <a:t>objected oriented programming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Objected oriented programming is beyond the scope of this class.</a:t>
            </a:r>
          </a:p>
        </p:txBody>
      </p:sp>
    </p:spTree>
    <p:extLst>
      <p:ext uri="{BB962C8B-B14F-4D97-AF65-F5344CB8AC3E}">
        <p14:creationId xmlns:p14="http://schemas.microsoft.com/office/powerpoint/2010/main" val="259271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753599" cy="2667000"/>
          </a:xfrm>
        </p:spPr>
        <p:txBody>
          <a:bodyPr/>
          <a:lstStyle/>
          <a:p>
            <a:r>
              <a:rPr lang="en-US" dirty="0" smtClean="0"/>
              <a:t>Okay, so how does this relate to Scratch at 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4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Scratch, you have sprites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877568"/>
            <a:ext cx="9144000" cy="4294632"/>
          </a:xfrm>
        </p:spPr>
        <p:txBody>
          <a:bodyPr/>
          <a:lstStyle/>
          <a:p>
            <a:r>
              <a:rPr lang="en-US" dirty="0" smtClean="0"/>
              <a:t>Remember how each sprite had actions?</a:t>
            </a:r>
          </a:p>
          <a:p>
            <a:r>
              <a:rPr lang="en-US" dirty="0" smtClean="0"/>
              <a:t>Each sprite could move, rotate, turn, and much more.</a:t>
            </a:r>
          </a:p>
          <a:p>
            <a:r>
              <a:rPr lang="en-US" dirty="0" smtClean="0"/>
              <a:t>Each sprite is an </a:t>
            </a:r>
            <a:r>
              <a:rPr lang="en-US" b="1" dirty="0" smtClean="0"/>
              <a:t>object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So if each sprite is an object, each sprite could be a </a:t>
            </a:r>
            <a:r>
              <a:rPr lang="en-US" b="1" dirty="0" smtClean="0"/>
              <a:t>class</a:t>
            </a:r>
            <a:r>
              <a:rPr lang="en-US" dirty="0" smtClean="0"/>
              <a:t> too!</a:t>
            </a:r>
          </a:p>
          <a:p>
            <a:r>
              <a:rPr lang="en-US" dirty="0" smtClean="0"/>
              <a:t>Same with the logical statements, operators, and variables!</a:t>
            </a:r>
            <a:endParaRPr lang="en-US" dirty="0"/>
          </a:p>
        </p:txBody>
      </p:sp>
      <p:pic>
        <p:nvPicPr>
          <p:cNvPr id="2052" name="Picture 4" descr="http://upload.wikimedia.org/wikipedia/commons/e/ed/Scratch_cat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3935894"/>
            <a:ext cx="2057364" cy="222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963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Scratch: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8212" y="1905000"/>
            <a:ext cx="4416552" cy="762000"/>
          </a:xfrm>
        </p:spPr>
        <p:txBody>
          <a:bodyPr/>
          <a:lstStyle/>
          <a:p>
            <a:r>
              <a:rPr lang="en-US" dirty="0" smtClean="0"/>
              <a:t>In Java: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18212" y="2813304"/>
            <a:ext cx="5536395" cy="1447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3" y="2825496"/>
            <a:ext cx="4038599" cy="207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0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different </a:t>
            </a:r>
            <a:r>
              <a:rPr lang="en-US" b="1" dirty="0" smtClean="0"/>
              <a:t>types</a:t>
            </a:r>
            <a:r>
              <a:rPr lang="en-US" dirty="0" smtClean="0"/>
              <a:t> of </a:t>
            </a:r>
            <a:r>
              <a:rPr lang="en-US" b="1" dirty="0" smtClean="0"/>
              <a:t>variables</a:t>
            </a:r>
            <a:r>
              <a:rPr lang="en-US" dirty="0" smtClean="0"/>
              <a:t> in Java. Today, we are going to introduce you to three types: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Integer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it is an integer. No decimal places allowed. 0, 42, -3720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Double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a value with a decimal. 4.19, -8.0001, 3.14159265359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a text value. “</a:t>
            </a:r>
            <a:r>
              <a:rPr lang="en-US" dirty="0" err="1" smtClean="0"/>
              <a:t>Ootah</a:t>
            </a:r>
            <a:r>
              <a:rPr lang="en-US" dirty="0" smtClean="0"/>
              <a:t> </a:t>
            </a:r>
            <a:r>
              <a:rPr lang="en-US" dirty="0" err="1" smtClean="0"/>
              <a:t>gootah</a:t>
            </a:r>
            <a:r>
              <a:rPr lang="en-US" dirty="0" smtClean="0"/>
              <a:t>, Solo?”. “Over my dead body”.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Boolean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a data type that can only be </a:t>
            </a:r>
            <a:r>
              <a:rPr lang="en-US" b="1" dirty="0" smtClean="0">
                <a:solidFill>
                  <a:schemeClr val="accent1"/>
                </a:solidFill>
              </a:rPr>
              <a:t>true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accent1"/>
                </a:solidFill>
              </a:rPr>
              <a:t>false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Others we </a:t>
            </a:r>
            <a:r>
              <a:rPr lang="en-US" dirty="0"/>
              <a:t>won’t cover can be read about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docs.oracle.com/javase/tutorial/java/nutsandbolts/datatypes.html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4280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variables in Java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94" y="1828800"/>
            <a:ext cx="791999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4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Mathematical Statements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 Scratch: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3412" y="1901952"/>
            <a:ext cx="4416552" cy="762000"/>
          </a:xfrm>
        </p:spPr>
        <p:txBody>
          <a:bodyPr/>
          <a:lstStyle/>
          <a:p>
            <a:r>
              <a:rPr lang="en-US" b="1" dirty="0" smtClean="0"/>
              <a:t>In Java:</a:t>
            </a:r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13412" y="2852927"/>
            <a:ext cx="4724622" cy="26384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26921" y="2819399"/>
            <a:ext cx="33432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3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Statements – </a:t>
            </a:r>
            <a:r>
              <a:rPr lang="en-US" b="1" dirty="0" smtClean="0"/>
              <a:t>If/Then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 Scratch: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9489" y="3143249"/>
            <a:ext cx="3228975" cy="27051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In Java:</a:t>
            </a:r>
            <a:endParaRPr lang="en-US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9860" y="3000374"/>
            <a:ext cx="39909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4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Statements – While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 Scratch: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2413" y="2819399"/>
            <a:ext cx="4279825" cy="22463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In Java:</a:t>
            </a:r>
            <a:endParaRPr lang="en-US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20839" y="2782823"/>
            <a:ext cx="5727643" cy="228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5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Statements - 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 Scratch: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2413" y="2679192"/>
            <a:ext cx="3819525" cy="181927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7212" y="1877568"/>
            <a:ext cx="4416552" cy="762000"/>
          </a:xfrm>
        </p:spPr>
        <p:txBody>
          <a:bodyPr/>
          <a:lstStyle/>
          <a:p>
            <a:r>
              <a:rPr lang="en-US" b="1" dirty="0" smtClean="0"/>
              <a:t>In Java: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37212" y="2667000"/>
            <a:ext cx="6118209" cy="273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6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Last week you learned how to write applications using MIT’s Scratch. We covered a lot of things, such as:</a:t>
            </a:r>
          </a:p>
          <a:p>
            <a:r>
              <a:rPr lang="en-US" sz="2800" dirty="0" smtClean="0"/>
              <a:t>The Scratch IDE</a:t>
            </a:r>
            <a:endParaRPr lang="en-US" sz="2800" dirty="0" smtClean="0"/>
          </a:p>
          <a:p>
            <a:r>
              <a:rPr lang="en-US" sz="2800" dirty="0" smtClean="0"/>
              <a:t>Events</a:t>
            </a:r>
            <a:endParaRPr lang="en-US" sz="2800" dirty="0" smtClean="0"/>
          </a:p>
          <a:p>
            <a:r>
              <a:rPr lang="en-US" sz="2800" dirty="0" smtClean="0"/>
              <a:t>Logic (control flow statements)</a:t>
            </a:r>
          </a:p>
          <a:p>
            <a:r>
              <a:rPr lang="en-US" sz="2800" dirty="0" smtClean="0"/>
              <a:t>Variables</a:t>
            </a:r>
            <a:endParaRPr lang="en-US" sz="2800" dirty="0"/>
          </a:p>
          <a:p>
            <a:r>
              <a:rPr lang="en-US" sz="2800" dirty="0" smtClean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“While” vs “Loops”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While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can be used to check and see if a condition is met once.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While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that condition is met, the code contained inside of it will run.</a:t>
            </a:r>
          </a:p>
          <a:p>
            <a:r>
              <a:rPr lang="en-US" b="1" dirty="0" smtClean="0"/>
              <a:t>Otherwise that block of code is ignored.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Loops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allow you to repeat a statement until a condition is met.</a:t>
            </a:r>
          </a:p>
          <a:p>
            <a:r>
              <a:rPr lang="en-US" dirty="0" smtClean="0"/>
              <a:t>Beware of </a:t>
            </a:r>
            <a:r>
              <a:rPr lang="en-US" b="1" dirty="0" smtClean="0">
                <a:solidFill>
                  <a:schemeClr val="accent1"/>
                </a:solidFill>
              </a:rPr>
              <a:t>infinite loops</a:t>
            </a:r>
            <a:r>
              <a:rPr lang="en-US" dirty="0" smtClean="0"/>
              <a:t>. If your condition is never met, your code block will run forever.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53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lecturing!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we’re going to learn how to use Android Studio to write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94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15" y="504417"/>
            <a:ext cx="10164594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34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79" y="513943"/>
            <a:ext cx="10155067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2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52" y="523469"/>
            <a:ext cx="10174120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9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42" y="504417"/>
            <a:ext cx="10145541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6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76" y="690180"/>
            <a:ext cx="6430272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2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34" y="713996"/>
            <a:ext cx="6315956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0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60" y="704470"/>
            <a:ext cx="6296904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13" y="752101"/>
            <a:ext cx="6982799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1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week, you’ll do that in Java!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7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533400"/>
            <a:ext cx="8763000" cy="565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5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752600"/>
            <a:ext cx="1054218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2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371600"/>
            <a:ext cx="10352882" cy="36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4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990600"/>
            <a:ext cx="8245508" cy="45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0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457200"/>
            <a:ext cx="10203640" cy="583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0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457200"/>
            <a:ext cx="7772804" cy="57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0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81000"/>
            <a:ext cx="7082241" cy="60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8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381000"/>
            <a:ext cx="7925289" cy="58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92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68" y="51916"/>
            <a:ext cx="3686689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9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Brief Introduction to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is an </a:t>
            </a:r>
            <a:r>
              <a:rPr lang="en-US" b="1" dirty="0" smtClean="0"/>
              <a:t>object oriented</a:t>
            </a:r>
            <a:r>
              <a:rPr lang="en-US" dirty="0" smtClean="0"/>
              <a:t> programming language. </a:t>
            </a:r>
          </a:p>
          <a:p>
            <a:r>
              <a:rPr lang="en-US" dirty="0" smtClean="0"/>
              <a:t>Java is also considered to be </a:t>
            </a:r>
            <a:r>
              <a:rPr lang="en-US" b="1" dirty="0" smtClean="0"/>
              <a:t>statically typed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means that unlike Scratch, </a:t>
            </a:r>
            <a:r>
              <a:rPr lang="en-US" u="sng" dirty="0" smtClean="0"/>
              <a:t>you cannot edit your code while it runs</a:t>
            </a:r>
            <a:r>
              <a:rPr lang="en-US" dirty="0" smtClean="0"/>
              <a:t>. It also means that it is </a:t>
            </a:r>
            <a:r>
              <a:rPr lang="en-US" b="1" dirty="0" smtClean="0"/>
              <a:t>compiled</a:t>
            </a:r>
            <a:r>
              <a:rPr lang="en-US" dirty="0" smtClean="0"/>
              <a:t>, unlike scripting languages.</a:t>
            </a:r>
          </a:p>
          <a:p>
            <a:r>
              <a:rPr lang="en-US" dirty="0" smtClean="0"/>
              <a:t>Java is an open source programming language.</a:t>
            </a:r>
          </a:p>
          <a:p>
            <a:r>
              <a:rPr lang="en-US" dirty="0" smtClean="0"/>
              <a:t>Java was created by Sun Microsystems and is now owned by Oracle.</a:t>
            </a:r>
          </a:p>
          <a:p>
            <a:r>
              <a:rPr lang="en-US" dirty="0" smtClean="0"/>
              <a:t>Java has been used in cell phones for close to two decades.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0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&amp;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Google’s Android platform uses Java to run applications.</a:t>
            </a:r>
          </a:p>
          <a:p>
            <a:r>
              <a:rPr lang="en-US" dirty="0" smtClean="0"/>
              <a:t>Android is technically an open source platform.</a:t>
            </a:r>
          </a:p>
          <a:p>
            <a:r>
              <a:rPr lang="en-US" dirty="0" smtClean="0"/>
              <a:t>The Android Platform sits on top of Linux. </a:t>
            </a:r>
          </a:p>
          <a:p>
            <a:endParaRPr lang="en-US" dirty="0"/>
          </a:p>
        </p:txBody>
      </p:sp>
      <p:sp>
        <p:nvSpPr>
          <p:cNvPr id="4" name="Flowchart: Direct Access Storage 3"/>
          <p:cNvSpPr/>
          <p:nvPr/>
        </p:nvSpPr>
        <p:spPr>
          <a:xfrm>
            <a:off x="1522414" y="3962400"/>
            <a:ext cx="2133598" cy="1752600"/>
          </a:xfrm>
          <a:prstGeom prst="flowChartMagneticDrum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irect Access Storage 4"/>
          <p:cNvSpPr/>
          <p:nvPr/>
        </p:nvSpPr>
        <p:spPr>
          <a:xfrm>
            <a:off x="4722812" y="3965448"/>
            <a:ext cx="2209800" cy="1752600"/>
          </a:xfrm>
          <a:prstGeom prst="flowChartMagneticDrum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irect Access Storage 5"/>
          <p:cNvSpPr/>
          <p:nvPr/>
        </p:nvSpPr>
        <p:spPr>
          <a:xfrm>
            <a:off x="8228012" y="4038600"/>
            <a:ext cx="2438400" cy="1752600"/>
          </a:xfrm>
          <a:prstGeom prst="flowChartMagneticDru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846512" y="4533900"/>
            <a:ext cx="762000" cy="609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123110" y="4533900"/>
            <a:ext cx="762000" cy="609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598612" y="4133406"/>
            <a:ext cx="92963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Linux           Android             Java</a:t>
            </a:r>
            <a:endParaRPr lang="en-US" sz="2800" dirty="0"/>
          </a:p>
        </p:txBody>
      </p:sp>
      <p:pic>
        <p:nvPicPr>
          <p:cNvPr id="1026" name="Picture 2" descr="http://www.gambarphoto.com/wp-content/uploads/2014/05/android-logo-pngandroid-png-transparent-minecraft-xboxs-rh4mfm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151" y="631983"/>
            <a:ext cx="1896859" cy="215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8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Java is </a:t>
            </a:r>
            <a:r>
              <a:rPr lang="en-US" b="1" dirty="0" smtClean="0"/>
              <a:t>object oriented</a:t>
            </a:r>
            <a:r>
              <a:rPr lang="en-US" dirty="0" smtClean="0"/>
              <a:t>, it is divided up into </a:t>
            </a:r>
            <a:r>
              <a:rPr lang="en-US" b="1" dirty="0" smtClean="0"/>
              <a:t>packages</a:t>
            </a:r>
            <a:r>
              <a:rPr lang="en-US" dirty="0" smtClean="0"/>
              <a:t> and </a:t>
            </a:r>
            <a:r>
              <a:rPr lang="en-US" b="1" dirty="0" smtClean="0"/>
              <a:t>classes</a:t>
            </a:r>
            <a:r>
              <a:rPr lang="en-US" dirty="0" smtClean="0"/>
              <a:t>. There are other structural types, but we will not be covering them today.</a:t>
            </a:r>
          </a:p>
          <a:p>
            <a:r>
              <a:rPr lang="en-US" dirty="0" smtClean="0"/>
              <a:t>An application in Java named </a:t>
            </a:r>
            <a:r>
              <a:rPr lang="en-US" b="1" dirty="0" smtClean="0">
                <a:latin typeface="+mj-lt"/>
              </a:rPr>
              <a:t>IntroductionClass.java</a:t>
            </a:r>
            <a:r>
              <a:rPr lang="en-US" dirty="0" smtClean="0"/>
              <a:t> could look like this: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4005072"/>
            <a:ext cx="592974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1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457200"/>
            <a:ext cx="9143998" cy="1020762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WTF are these braces?! </a:t>
            </a:r>
            <a:br>
              <a:rPr lang="en-US" sz="4400" b="1" dirty="0" smtClean="0"/>
            </a:br>
            <a:r>
              <a:rPr lang="en-US" dirty="0" smtClean="0"/>
              <a:t>And the semicolons?!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2133600"/>
            <a:ext cx="961962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0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 isn’t exciting. Sorry.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braces show how code is contained.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92D050"/>
                </a:solidFill>
              </a:rPr>
              <a:t>green</a:t>
            </a:r>
            <a:r>
              <a:rPr lang="en-US" dirty="0" smtClean="0"/>
              <a:t> set of braces belong to the parent element.</a:t>
            </a:r>
          </a:p>
          <a:p>
            <a:r>
              <a:rPr lang="en-US" dirty="0" smtClean="0"/>
              <a:t>The  </a:t>
            </a:r>
            <a:r>
              <a:rPr lang="en-US" b="1" dirty="0" smtClean="0">
                <a:solidFill>
                  <a:schemeClr val="accent1"/>
                </a:solidFill>
              </a:rPr>
              <a:t>blue</a:t>
            </a:r>
            <a:r>
              <a:rPr lang="en-US" dirty="0" smtClean="0"/>
              <a:t> set of braces belong to a child element.</a:t>
            </a:r>
          </a:p>
          <a:p>
            <a:r>
              <a:rPr lang="en-US" b="1" dirty="0" smtClean="0"/>
              <a:t>Semicolons</a:t>
            </a:r>
            <a:r>
              <a:rPr lang="en-US" dirty="0" smtClean="0"/>
              <a:t> are used to denote the ending of a line.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2362200"/>
            <a:ext cx="7572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9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this public 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Variables, classes, and methods can be either </a:t>
            </a:r>
            <a:r>
              <a:rPr lang="en-US" b="1" dirty="0" smtClean="0"/>
              <a:t>public</a:t>
            </a:r>
            <a:r>
              <a:rPr lang="en-US" dirty="0" smtClean="0"/>
              <a:t> or </a:t>
            </a:r>
            <a:r>
              <a:rPr lang="en-US" b="1" dirty="0" smtClean="0"/>
              <a:t>private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Public means that anything, anywhere in the app can see it.</a:t>
            </a:r>
          </a:p>
          <a:p>
            <a:r>
              <a:rPr lang="en-US" dirty="0" smtClean="0"/>
              <a:t>Private means that it will be hidden to anything outside of its class.</a:t>
            </a:r>
          </a:p>
          <a:p>
            <a:r>
              <a:rPr lang="en-US" dirty="0" smtClean="0"/>
              <a:t>This </a:t>
            </a:r>
            <a:r>
              <a:rPr lang="en-US" dirty="0"/>
              <a:t>is a product of something called </a:t>
            </a:r>
            <a:r>
              <a:rPr lang="en-US" b="1" dirty="0"/>
              <a:t>inheritance</a:t>
            </a:r>
            <a:r>
              <a:rPr lang="en-US" dirty="0"/>
              <a:t> but that is beyond the scope of this course.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2362200"/>
            <a:ext cx="7434262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2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728</Words>
  <Application>Microsoft Office PowerPoint</Application>
  <PresentationFormat>Custom</PresentationFormat>
  <Paragraphs>88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Consolas</vt:lpstr>
      <vt:lpstr>Corbel</vt:lpstr>
      <vt:lpstr>Chalkboard 16x9</vt:lpstr>
      <vt:lpstr>Intro to Programming</vt:lpstr>
      <vt:lpstr>Recap</vt:lpstr>
      <vt:lpstr>This week, you’ll do that in Java!</vt:lpstr>
      <vt:lpstr>An Brief Introduction to Java</vt:lpstr>
      <vt:lpstr>Android &amp; Java</vt:lpstr>
      <vt:lpstr>Java in a Nutshell</vt:lpstr>
      <vt:lpstr>WTF are these braces?!  And the semicolons?!</vt:lpstr>
      <vt:lpstr>The answer isn’t exciting. Sorry.</vt:lpstr>
      <vt:lpstr>What about this public word?</vt:lpstr>
      <vt:lpstr>But what is a Class?</vt:lpstr>
      <vt:lpstr>Okay, so how does this relate to Scratch at all?</vt:lpstr>
      <vt:lpstr>In Scratch, you have sprites</vt:lpstr>
      <vt:lpstr>Variables</vt:lpstr>
      <vt:lpstr>Basic Variables</vt:lpstr>
      <vt:lpstr>How to write variables in Java</vt:lpstr>
      <vt:lpstr>Operators and Mathematical Statements</vt:lpstr>
      <vt:lpstr>Logical Statements – If/Then</vt:lpstr>
      <vt:lpstr>Logical Statements – While</vt:lpstr>
      <vt:lpstr>Logic Statements - Loops</vt:lpstr>
      <vt:lpstr>“While” vs “Loops”</vt:lpstr>
      <vt:lpstr>Enough lecturing!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2015-02-25T05:02:56Z</dcterms:created>
  <dcterms:modified xsi:type="dcterms:W3CDTF">2015-03-04T06:19:33Z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