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2654a57f9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2654a57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2654a57f9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2654a57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2654a57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2654a57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e3eae0f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e3eae0f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e3eae0f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e3eae0f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e4948c3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e4948c3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e4948c36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e4948c36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e4948c36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e4948c36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2654a57f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2654a57f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2654a57f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2654a5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e4948c3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e4948c3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52575"/>
            <a:ext cx="8411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Divide and Conquer: Merge Sort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Pieter Alley and Juan Carlos Plate</a:t>
            </a:r>
            <a:endParaRPr/>
          </a:p>
        </p:txBody>
      </p:sp>
      <p:pic>
        <p:nvPicPr>
          <p:cNvPr id="87" name="Google Shape;87;p13"/>
          <p:cNvPicPr preferRelativeResize="0"/>
          <p:nvPr/>
        </p:nvPicPr>
        <p:blipFill>
          <a:blip r:embed="rId3">
            <a:alphaModFix/>
          </a:blip>
          <a:stretch>
            <a:fillRect/>
          </a:stretch>
        </p:blipFill>
        <p:spPr>
          <a:xfrm>
            <a:off x="5974475" y="2527500"/>
            <a:ext cx="2496700" cy="2408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a:t>
            </a:r>
            <a:r>
              <a:rPr lang="en"/>
              <a:t> Analysis</a:t>
            </a:r>
            <a:endParaRPr/>
          </a:p>
        </p:txBody>
      </p:sp>
      <p:sp>
        <p:nvSpPr>
          <p:cNvPr id="163" name="Google Shape;163;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Running Time</a:t>
            </a:r>
            <a:endParaRPr/>
          </a:p>
        </p:txBody>
      </p:sp>
      <p:pic>
        <p:nvPicPr>
          <p:cNvPr id="164" name="Google Shape;164;p22" title="Screenshot 2025-04-22 at 2.31.17 PM.png"/>
          <p:cNvPicPr preferRelativeResize="0"/>
          <p:nvPr/>
        </p:nvPicPr>
        <p:blipFill rotWithShape="1">
          <a:blip r:embed="rId3">
            <a:alphaModFix/>
          </a:blip>
          <a:srcRect b="0" l="0" r="6006" t="0"/>
          <a:stretch/>
        </p:blipFill>
        <p:spPr>
          <a:xfrm>
            <a:off x="5059575" y="438163"/>
            <a:ext cx="3652325" cy="3848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 Analysis</a:t>
            </a:r>
            <a:endParaRPr/>
          </a:p>
        </p:txBody>
      </p:sp>
      <p:sp>
        <p:nvSpPr>
          <p:cNvPr id="170" name="Google Shape;170;p2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Memory Usage</a:t>
            </a:r>
            <a:endParaRPr/>
          </a:p>
        </p:txBody>
      </p:sp>
      <p:pic>
        <p:nvPicPr>
          <p:cNvPr id="171" name="Google Shape;171;p23" title="Screenshot 2025-04-22 at 2.33.26 PM.png"/>
          <p:cNvPicPr preferRelativeResize="0"/>
          <p:nvPr/>
        </p:nvPicPr>
        <p:blipFill>
          <a:blip r:embed="rId3">
            <a:alphaModFix/>
          </a:blip>
          <a:stretch>
            <a:fillRect/>
          </a:stretch>
        </p:blipFill>
        <p:spPr>
          <a:xfrm>
            <a:off x="5054100" y="612751"/>
            <a:ext cx="3485676" cy="3663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65500" y="-5807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Strengths</a:t>
            </a:r>
            <a:endParaRPr/>
          </a:p>
        </p:txBody>
      </p:sp>
      <p:sp>
        <p:nvSpPr>
          <p:cNvPr id="177" name="Google Shape;177;p24"/>
          <p:cNvSpPr txBox="1"/>
          <p:nvPr>
            <p:ph idx="1" type="subTitle"/>
          </p:nvPr>
        </p:nvSpPr>
        <p:spPr>
          <a:xfrm>
            <a:off x="265500" y="1686624"/>
            <a:ext cx="4045200" cy="2859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Time complexity</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Scalability</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a:t>Memory Efficiency</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Stable Sorting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178" name="Google Shape;178;p24"/>
          <p:cNvSpPr txBox="1"/>
          <p:nvPr>
            <p:ph type="title"/>
          </p:nvPr>
        </p:nvSpPr>
        <p:spPr>
          <a:xfrm>
            <a:off x="4848450" y="-5807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Limitations</a:t>
            </a:r>
            <a:endParaRPr>
              <a:solidFill>
                <a:schemeClr val="lt1"/>
              </a:solidFill>
            </a:endParaRPr>
          </a:p>
        </p:txBody>
      </p:sp>
      <p:sp>
        <p:nvSpPr>
          <p:cNvPr id="179" name="Google Shape;179;p24"/>
          <p:cNvSpPr txBox="1"/>
          <p:nvPr>
            <p:ph idx="1" type="subTitle"/>
          </p:nvPr>
        </p:nvSpPr>
        <p:spPr>
          <a:xfrm>
            <a:off x="4848450" y="1686624"/>
            <a:ext cx="4045200" cy="2859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
                <a:solidFill>
                  <a:srgbClr val="FFFFFF"/>
                </a:solidFill>
              </a:rPr>
              <a:t>Temporary Space</a:t>
            </a:r>
            <a:endParaRPr>
              <a:solidFill>
                <a:srgbClr val="FFFFFF"/>
              </a:solidFill>
            </a:endParaRPr>
          </a:p>
          <a:p>
            <a:pPr indent="0" lvl="0" marL="0" rtl="0" algn="l">
              <a:spcBef>
                <a:spcPts val="0"/>
              </a:spcBef>
              <a:spcAft>
                <a:spcPts val="0"/>
              </a:spcAft>
              <a:buNone/>
            </a:pPr>
            <a:r>
              <a:t/>
            </a:r>
            <a:endParaRPr>
              <a:solidFill>
                <a:srgbClr val="FFFFFF"/>
              </a:solidFill>
            </a:endParaRPr>
          </a:p>
          <a:p>
            <a:pPr indent="-361950" lvl="0" marL="457200" rtl="0" algn="l">
              <a:spcBef>
                <a:spcPts val="0"/>
              </a:spcBef>
              <a:spcAft>
                <a:spcPts val="0"/>
              </a:spcAft>
              <a:buClr>
                <a:srgbClr val="FFFFFF"/>
              </a:buClr>
              <a:buSzPts val="2100"/>
              <a:buChar char="●"/>
            </a:pPr>
            <a:r>
              <a:rPr lang="en">
                <a:solidFill>
                  <a:srgbClr val="FFFFFF"/>
                </a:solidFill>
              </a:rPr>
              <a:t>Recursive Nature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61950" lvl="0" marL="457200" rtl="0" algn="l">
              <a:spcBef>
                <a:spcPts val="0"/>
              </a:spcBef>
              <a:spcAft>
                <a:spcPts val="0"/>
              </a:spcAft>
              <a:buClr>
                <a:srgbClr val="FFFFFF"/>
              </a:buClr>
              <a:buSzPts val="2100"/>
              <a:buChar char="●"/>
            </a:pPr>
            <a:r>
              <a:rPr lang="en">
                <a:solidFill>
                  <a:srgbClr val="FFFFFF"/>
                </a:solidFill>
              </a:rPr>
              <a:t>Not in-place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10000"/>
            <a:ext cx="8520600" cy="607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Improvements</a:t>
            </a:r>
            <a:endParaRPr>
              <a:solidFill>
                <a:schemeClr val="lt1"/>
              </a:solidFill>
            </a:endParaRPr>
          </a:p>
        </p:txBody>
      </p:sp>
      <p:sp>
        <p:nvSpPr>
          <p:cNvPr id="185" name="Google Shape;185;p25"/>
          <p:cNvSpPr txBox="1"/>
          <p:nvPr/>
        </p:nvSpPr>
        <p:spPr>
          <a:xfrm>
            <a:off x="487875" y="1486825"/>
            <a:ext cx="7945200" cy="299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noticed that merge sort does not perform well for already sorted inputs</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Algorithm still performs O(n logn) operations</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Solution: Before anything check to see if input is sorted </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Improves time complexity to O(n)</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1" name="Google Shape;191;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Merge sort is a divide-and-conquer algorithm</a:t>
            </a:r>
            <a:endParaRPr/>
          </a:p>
          <a:p>
            <a:pPr indent="-342900" lvl="0" marL="457200" rtl="0" algn="l">
              <a:lnSpc>
                <a:spcPct val="150000"/>
              </a:lnSpc>
              <a:spcBef>
                <a:spcPts val="0"/>
              </a:spcBef>
              <a:spcAft>
                <a:spcPts val="0"/>
              </a:spcAft>
              <a:buSzPts val="1800"/>
              <a:buChar char="●"/>
            </a:pPr>
            <a:r>
              <a:rPr lang="en"/>
              <a:t>The divide-and-conquer structure guarantees that the time complexity will always be O(n log(n)) no matter what size input it takes.  </a:t>
            </a:r>
            <a:endParaRPr/>
          </a:p>
          <a:p>
            <a:pPr indent="-342900" lvl="0" marL="457200" rtl="0" algn="l">
              <a:lnSpc>
                <a:spcPct val="150000"/>
              </a:lnSpc>
              <a:spcBef>
                <a:spcPts val="0"/>
              </a:spcBef>
              <a:spcAft>
                <a:spcPts val="0"/>
              </a:spcAft>
              <a:buSzPts val="1800"/>
              <a:buChar char="●"/>
            </a:pPr>
            <a:r>
              <a:rPr lang="en"/>
              <a:t>Trade-offs:</a:t>
            </a:r>
            <a:endParaRPr/>
          </a:p>
          <a:p>
            <a:pPr indent="-317500" lvl="1" marL="914400" rtl="0" algn="l">
              <a:lnSpc>
                <a:spcPct val="150000"/>
              </a:lnSpc>
              <a:spcBef>
                <a:spcPts val="0"/>
              </a:spcBef>
              <a:spcAft>
                <a:spcPts val="0"/>
              </a:spcAft>
              <a:buSzPts val="1400"/>
              <a:buChar char="○"/>
            </a:pPr>
            <a:r>
              <a:rPr lang="en"/>
              <a:t>Uses temporary space to sort subproblems</a:t>
            </a:r>
            <a:endParaRPr/>
          </a:p>
          <a:p>
            <a:pPr indent="-317500" lvl="1" marL="914400" rtl="0" algn="l">
              <a:lnSpc>
                <a:spcPct val="150000"/>
              </a:lnSpc>
              <a:spcBef>
                <a:spcPts val="0"/>
              </a:spcBef>
              <a:spcAft>
                <a:spcPts val="0"/>
              </a:spcAft>
              <a:buSzPts val="1400"/>
              <a:buChar char="○"/>
            </a:pPr>
            <a:r>
              <a:rPr lang="en"/>
              <a:t>Recursive nature can make it unintuitive to new coders. </a:t>
            </a:r>
            <a:endParaRPr/>
          </a:p>
          <a:p>
            <a:pPr indent="-342900" lvl="0" marL="457200" rtl="0" algn="l">
              <a:lnSpc>
                <a:spcPct val="150000"/>
              </a:lnSpc>
              <a:spcBef>
                <a:spcPts val="0"/>
              </a:spcBef>
              <a:spcAft>
                <a:spcPts val="0"/>
              </a:spcAft>
              <a:buSzPts val="1800"/>
              <a:buChar char="●"/>
            </a:pPr>
            <a:r>
              <a:rPr lang="en"/>
              <a:t>Guaranteed time complexity and scalability make for an </a:t>
            </a:r>
            <a:r>
              <a:rPr lang="en"/>
              <a:t>extremely </a:t>
            </a:r>
            <a:r>
              <a:rPr lang="en"/>
              <a:t>powerful tool for sorting and processing large data sets.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3426725" y="2130200"/>
            <a:ext cx="18036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Roboto"/>
                <a:ea typeface="Roboto"/>
                <a:cs typeface="Roboto"/>
                <a:sym typeface="Roboto"/>
              </a:rPr>
              <a:t>Thank You!</a:t>
            </a:r>
            <a:endParaRPr b="1" sz="24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Overview</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Divide and Conquer</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Break up the problem at hand into several subproblems </a:t>
            </a:r>
            <a:endParaRPr sz="1600"/>
          </a:p>
          <a:p>
            <a:pPr indent="-330200" lvl="0" marL="457200" rtl="0" algn="l">
              <a:spcBef>
                <a:spcPts val="0"/>
              </a:spcBef>
              <a:spcAft>
                <a:spcPts val="0"/>
              </a:spcAft>
              <a:buSzPts val="1600"/>
              <a:buChar char="●"/>
            </a:pPr>
            <a:r>
              <a:rPr lang="en" sz="1600"/>
              <a:t>Solve each subproblem </a:t>
            </a:r>
            <a:endParaRPr sz="1600"/>
          </a:p>
          <a:p>
            <a:pPr indent="-330200" lvl="0" marL="457200" rtl="0" algn="l">
              <a:spcBef>
                <a:spcPts val="0"/>
              </a:spcBef>
              <a:spcAft>
                <a:spcPts val="0"/>
              </a:spcAft>
              <a:buSzPts val="1600"/>
              <a:buChar char="●"/>
            </a:pPr>
            <a:r>
              <a:rPr lang="en" sz="1600"/>
              <a:t>Combine the solutions to reach the overall solution</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About Merge Sort</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Divide original input in halves until each sublist contains one element</a:t>
            </a:r>
            <a:endParaRPr sz="1600"/>
          </a:p>
          <a:p>
            <a:pPr indent="-330200" lvl="0" marL="457200" rtl="0" algn="l">
              <a:spcBef>
                <a:spcPts val="0"/>
              </a:spcBef>
              <a:spcAft>
                <a:spcPts val="0"/>
              </a:spcAft>
              <a:buSzPts val="1600"/>
              <a:buChar char="●"/>
            </a:pPr>
            <a:r>
              <a:rPr lang="en" sz="1600"/>
              <a:t>Recursively</a:t>
            </a:r>
            <a:r>
              <a:rPr lang="en" sz="1600"/>
              <a:t> sort each sublist</a:t>
            </a:r>
            <a:endParaRPr sz="1600"/>
          </a:p>
          <a:p>
            <a:pPr indent="-330200" lvl="0" marL="457200" rtl="0" algn="l">
              <a:spcBef>
                <a:spcPts val="0"/>
              </a:spcBef>
              <a:spcAft>
                <a:spcPts val="0"/>
              </a:spcAft>
              <a:buSzPts val="1600"/>
              <a:buChar char="●"/>
            </a:pPr>
            <a:r>
              <a:rPr lang="en" sz="1600"/>
              <a:t>Combine the sorted sublist to get the solution</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Purpose</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Merge sort is used to efficiently sort very large datasets.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Recurrence Tree</a:t>
            </a:r>
            <a:endParaRPr/>
          </a:p>
        </p:txBody>
      </p:sp>
      <p:pic>
        <p:nvPicPr>
          <p:cNvPr id="113" name="Google Shape;113;p15" title="5fcbebf66560d8fc490de2a0d8a0e5b1d65c5c54.png"/>
          <p:cNvPicPr preferRelativeResize="0"/>
          <p:nvPr/>
        </p:nvPicPr>
        <p:blipFill>
          <a:blip r:embed="rId3">
            <a:alphaModFix/>
          </a:blip>
          <a:stretch>
            <a:fillRect/>
          </a:stretch>
        </p:blipFill>
        <p:spPr>
          <a:xfrm>
            <a:off x="2075175" y="1124850"/>
            <a:ext cx="4993651" cy="382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Recurrence</a:t>
            </a:r>
            <a:r>
              <a:rPr lang="en"/>
              <a:t> Relation</a:t>
            </a:r>
            <a:endParaRPr/>
          </a:p>
        </p:txBody>
      </p:sp>
      <p:pic>
        <p:nvPicPr>
          <p:cNvPr id="119" name="Google Shape;119;p16" title="Unknown.png"/>
          <p:cNvPicPr preferRelativeResize="0"/>
          <p:nvPr/>
        </p:nvPicPr>
        <p:blipFill>
          <a:blip r:embed="rId3">
            <a:alphaModFix/>
          </a:blip>
          <a:stretch>
            <a:fillRect/>
          </a:stretch>
        </p:blipFill>
        <p:spPr>
          <a:xfrm>
            <a:off x="2297675" y="2014538"/>
            <a:ext cx="4114800" cy="111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ctrTitle"/>
          </p:nvPr>
        </p:nvSpPr>
        <p:spPr>
          <a:xfrm>
            <a:off x="112875" y="858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Pseudo</a:t>
            </a:r>
            <a:r>
              <a:rPr lang="en"/>
              <a:t> Code</a:t>
            </a:r>
            <a:endParaRPr/>
          </a:p>
        </p:txBody>
      </p:sp>
      <p:sp>
        <p:nvSpPr>
          <p:cNvPr id="125" name="Google Shape;125;p17"/>
          <p:cNvSpPr txBox="1"/>
          <p:nvPr>
            <p:ph idx="1" type="subTitle"/>
          </p:nvPr>
        </p:nvSpPr>
        <p:spPr>
          <a:xfrm>
            <a:off x="719525" y="1412550"/>
            <a:ext cx="5948400" cy="2318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050">
                <a:latin typeface="Times New Roman"/>
                <a:ea typeface="Times New Roman"/>
                <a:cs typeface="Times New Roman"/>
                <a:sym typeface="Times New Roman"/>
              </a:rPr>
              <a:t>MergeSort (Array(First..Last))</a:t>
            </a:r>
            <a:endParaRPr sz="1050">
              <a:latin typeface="Times New Roman"/>
              <a:ea typeface="Times New Roman"/>
              <a:cs typeface="Times New Roman"/>
              <a:sym typeface="Times New Roman"/>
            </a:endParaRPr>
          </a:p>
          <a:p>
            <a:pPr indent="0" lvl="0" marL="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Begin</a:t>
            </a:r>
            <a:endParaRPr sz="1050">
              <a:latin typeface="Times New Roman"/>
              <a:ea typeface="Times New Roman"/>
              <a:cs typeface="Times New Roman"/>
              <a:sym typeface="Times New Roman"/>
            </a:endParaRPr>
          </a:p>
          <a:p>
            <a:pPr indent="0" lvl="0" marL="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If Array contains only one element Then</a:t>
            </a:r>
            <a:endParaRPr sz="1050">
              <a:latin typeface="Times New Roman"/>
              <a:ea typeface="Times New Roman"/>
              <a:cs typeface="Times New Roman"/>
              <a:sym typeface="Times New Roman"/>
            </a:endParaRPr>
          </a:p>
          <a:p>
            <a:pPr indent="0" lvl="0" marL="4572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Return Array</a:t>
            </a:r>
            <a:endParaRPr sz="1050">
              <a:latin typeface="Times New Roman"/>
              <a:ea typeface="Times New Roman"/>
              <a:cs typeface="Times New Roman"/>
              <a:sym typeface="Times New Roman"/>
            </a:endParaRPr>
          </a:p>
          <a:p>
            <a:pPr indent="0" lvl="0" marL="4572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Else</a:t>
            </a:r>
            <a:endParaRPr sz="1050">
              <a:latin typeface="Times New Roman"/>
              <a:ea typeface="Times New Roman"/>
              <a:cs typeface="Times New Roman"/>
              <a:sym typeface="Times New Roman"/>
            </a:endParaRPr>
          </a:p>
          <a:p>
            <a:pPr indent="0" lvl="0" marL="4572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Middle= ((Last + First)/2) rounded down to the nearest integer</a:t>
            </a:r>
            <a:endParaRPr sz="1050">
              <a:latin typeface="Times New Roman"/>
              <a:ea typeface="Times New Roman"/>
              <a:cs typeface="Times New Roman"/>
              <a:sym typeface="Times New Roman"/>
            </a:endParaRPr>
          </a:p>
          <a:p>
            <a:pPr indent="0" lvl="0" marL="9144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LeftHalfArray = MergeSort(Array(First..Middle))</a:t>
            </a:r>
            <a:endParaRPr sz="1050">
              <a:latin typeface="Times New Roman"/>
              <a:ea typeface="Times New Roman"/>
              <a:cs typeface="Times New Roman"/>
              <a:sym typeface="Times New Roman"/>
            </a:endParaRPr>
          </a:p>
          <a:p>
            <a:pPr indent="0" lvl="0" marL="9144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RightHalfArray = MergeSort(Array(Middle+1..Last))</a:t>
            </a:r>
            <a:endParaRPr sz="1050">
              <a:latin typeface="Times New Roman"/>
              <a:ea typeface="Times New Roman"/>
              <a:cs typeface="Times New Roman"/>
              <a:sym typeface="Times New Roman"/>
            </a:endParaRPr>
          </a:p>
          <a:p>
            <a:pPr indent="0" lvl="0" marL="9144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ResultArray = Merge(LeftHalfArray, RightHalfArray)</a:t>
            </a:r>
            <a:endParaRPr sz="1050">
              <a:latin typeface="Times New Roman"/>
              <a:ea typeface="Times New Roman"/>
              <a:cs typeface="Times New Roman"/>
              <a:sym typeface="Times New Roman"/>
            </a:endParaRPr>
          </a:p>
          <a:p>
            <a:pPr indent="0" lvl="0" marL="91440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          Return ResultArray</a:t>
            </a:r>
            <a:endParaRPr sz="1050">
              <a:latin typeface="Times New Roman"/>
              <a:ea typeface="Times New Roman"/>
              <a:cs typeface="Times New Roman"/>
              <a:sym typeface="Times New Roman"/>
            </a:endParaRPr>
          </a:p>
          <a:p>
            <a:pPr indent="0" lvl="0" marL="0" rtl="0" algn="l">
              <a:spcBef>
                <a:spcPts val="0"/>
              </a:spcBef>
              <a:spcAft>
                <a:spcPts val="0"/>
              </a:spcAft>
              <a:buNone/>
            </a:pPr>
            <a:r>
              <a:t/>
            </a:r>
            <a:endParaRPr sz="700">
              <a:latin typeface="Arial"/>
              <a:ea typeface="Arial"/>
              <a:cs typeface="Arial"/>
              <a:sym typeface="Arial"/>
            </a:endParaRPr>
          </a:p>
          <a:p>
            <a:pPr indent="0" lvl="0" marL="0" marR="0" rtl="0" algn="l">
              <a:spcBef>
                <a:spcPts val="0"/>
              </a:spcBef>
              <a:spcAft>
                <a:spcPts val="0"/>
              </a:spcAft>
              <a:buNone/>
            </a:pPr>
            <a:r>
              <a:rPr lang="en" sz="1050">
                <a:latin typeface="Times New Roman"/>
                <a:ea typeface="Times New Roman"/>
                <a:cs typeface="Times New Roman"/>
                <a:sym typeface="Times New Roman"/>
              </a:rPr>
              <a:t>End</a:t>
            </a:r>
            <a:endParaRPr sz="300">
              <a:latin typeface="Arial"/>
              <a:ea typeface="Arial"/>
              <a:cs typeface="Arial"/>
              <a:sym typeface="Arial"/>
            </a:endParaRPr>
          </a:p>
          <a:p>
            <a:pPr indent="0" lvl="0" marL="0" rtl="0" algn="l">
              <a:lnSpc>
                <a:spcPct val="115000"/>
              </a:lnSpc>
              <a:spcBef>
                <a:spcPts val="0"/>
              </a:spcBef>
              <a:spcAft>
                <a:spcPts val="0"/>
              </a:spcAft>
              <a:buNone/>
            </a:pPr>
            <a:r>
              <a:t/>
            </a:r>
            <a:endParaRPr sz="700">
              <a:latin typeface="Arial"/>
              <a:ea typeface="Arial"/>
              <a:cs typeface="Arial"/>
              <a:sym typeface="Arial"/>
            </a:endParaRPr>
          </a:p>
          <a:p>
            <a:pPr indent="0" lvl="0" marL="0" rtl="0" algn="l">
              <a:spcBef>
                <a:spcPts val="0"/>
              </a:spcBef>
              <a:spcAft>
                <a:spcPts val="0"/>
              </a:spcAft>
              <a:buNone/>
            </a:pPr>
            <a:r>
              <a:t/>
            </a:r>
            <a:endParaRPr sz="1700"/>
          </a:p>
        </p:txBody>
      </p:sp>
      <p:pic>
        <p:nvPicPr>
          <p:cNvPr id="126" name="Google Shape;126;p17" title="Merge-sort-example-300px.gif"/>
          <p:cNvPicPr preferRelativeResize="0"/>
          <p:nvPr/>
        </p:nvPicPr>
        <p:blipFill>
          <a:blip r:embed="rId3">
            <a:alphaModFix/>
          </a:blip>
          <a:stretch>
            <a:fillRect/>
          </a:stretch>
        </p:blipFill>
        <p:spPr>
          <a:xfrm>
            <a:off x="5181550" y="1714500"/>
            <a:ext cx="2857500" cy="171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251725" y="59725"/>
            <a:ext cx="6675600" cy="8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Merge Sort Implementation</a:t>
            </a:r>
            <a:endParaRPr sz="3400"/>
          </a:p>
        </p:txBody>
      </p:sp>
      <p:pic>
        <p:nvPicPr>
          <p:cNvPr id="132" name="Google Shape;132;p18" title="Screenshot 2025-04-22 at 2.40.22 PM.png"/>
          <p:cNvPicPr preferRelativeResize="0"/>
          <p:nvPr/>
        </p:nvPicPr>
        <p:blipFill rotWithShape="1">
          <a:blip r:embed="rId3">
            <a:alphaModFix/>
          </a:blip>
          <a:srcRect b="17008" l="6540" r="37888" t="22008"/>
          <a:stretch/>
        </p:blipFill>
        <p:spPr>
          <a:xfrm>
            <a:off x="4719450" y="1926650"/>
            <a:ext cx="4072800" cy="2793600"/>
          </a:xfrm>
          <a:prstGeom prst="roundRect">
            <a:avLst>
              <a:gd fmla="val 11738" name="adj"/>
            </a:avLst>
          </a:prstGeom>
          <a:noFill/>
          <a:ln cap="flat" cmpd="sng" w="19050">
            <a:solidFill>
              <a:srgbClr val="000000"/>
            </a:solidFill>
            <a:prstDash val="solid"/>
            <a:round/>
            <a:headEnd len="sm" w="sm" type="none"/>
            <a:tailEnd len="sm" w="sm" type="none"/>
          </a:ln>
        </p:spPr>
      </p:pic>
      <p:pic>
        <p:nvPicPr>
          <p:cNvPr id="133" name="Google Shape;133;p18" title="Screenshot 2025-04-22 at 2.40.18 PM.png"/>
          <p:cNvPicPr preferRelativeResize="0"/>
          <p:nvPr/>
        </p:nvPicPr>
        <p:blipFill rotWithShape="1">
          <a:blip r:embed="rId4">
            <a:alphaModFix/>
          </a:blip>
          <a:srcRect b="31297" l="6808" r="44838" t="25439"/>
          <a:stretch/>
        </p:blipFill>
        <p:spPr>
          <a:xfrm>
            <a:off x="377850" y="969975"/>
            <a:ext cx="4194300" cy="2345700"/>
          </a:xfrm>
          <a:prstGeom prst="roundRect">
            <a:avLst>
              <a:gd fmla="val 11954" name="adj"/>
            </a:avLst>
          </a:prstGeom>
          <a:noFill/>
          <a:ln cap="flat" cmpd="sng" w="19050">
            <a:solidFill>
              <a:srgbClr val="000000"/>
            </a:solidFill>
            <a:prstDash val="solid"/>
            <a:round/>
            <a:headEnd len="sm" w="sm" type="none"/>
            <a:tailEnd len="sm" w="sm" type="none"/>
          </a:ln>
        </p:spPr>
      </p:pic>
      <p:sp>
        <p:nvSpPr>
          <p:cNvPr id="134" name="Google Shape;134;p18"/>
          <p:cNvSpPr txBox="1"/>
          <p:nvPr/>
        </p:nvSpPr>
        <p:spPr>
          <a:xfrm>
            <a:off x="1049225" y="3738150"/>
            <a:ext cx="24405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Worst Case Example:</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[5, 1, 7, 3, 6, 2, 8, 4]</a:t>
            </a:r>
            <a:endParaRPr sz="18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25107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Real-World Applications</a:t>
            </a:r>
            <a:endParaRPr/>
          </a:p>
        </p:txBody>
      </p:sp>
      <p:sp>
        <p:nvSpPr>
          <p:cNvPr id="140" name="Google Shape;140;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Sorting Large Datasets</a:t>
            </a:r>
            <a:endParaRPr/>
          </a:p>
          <a:p>
            <a:pPr indent="-342900" lvl="0" marL="457200" rtl="0" algn="l">
              <a:spcBef>
                <a:spcPts val="0"/>
              </a:spcBef>
              <a:spcAft>
                <a:spcPts val="0"/>
              </a:spcAft>
              <a:buSzPts val="1800"/>
              <a:buChar char="●"/>
            </a:pPr>
            <a:r>
              <a:rPr lang="en"/>
              <a:t>External Sorting</a:t>
            </a:r>
            <a:endParaRPr/>
          </a:p>
          <a:p>
            <a:pPr indent="-342900" lvl="0" marL="457200" rtl="0" algn="l">
              <a:spcBef>
                <a:spcPts val="0"/>
              </a:spcBef>
              <a:spcAft>
                <a:spcPts val="0"/>
              </a:spcAft>
              <a:buSzPts val="1800"/>
              <a:buChar char="●"/>
            </a:pPr>
            <a:r>
              <a:rPr lang="en"/>
              <a:t>Inversion Counting</a:t>
            </a:r>
            <a:endParaRPr/>
          </a:p>
          <a:p>
            <a:pPr indent="-342900" lvl="0" marL="457200" rtl="0" algn="l">
              <a:spcBef>
                <a:spcPts val="0"/>
              </a:spcBef>
              <a:spcAft>
                <a:spcPts val="0"/>
              </a:spcAft>
              <a:buSzPts val="1800"/>
              <a:buChar char="●"/>
            </a:pPr>
            <a:r>
              <a:rPr lang="en"/>
              <a:t>Sorting Linked List</a:t>
            </a:r>
            <a:endParaRPr/>
          </a:p>
          <a:p>
            <a:pPr indent="-342900" lvl="0" marL="457200" rtl="0" algn="l">
              <a:spcBef>
                <a:spcPts val="0"/>
              </a:spcBef>
              <a:spcAft>
                <a:spcPts val="0"/>
              </a:spcAft>
              <a:buSzPts val="1800"/>
              <a:buChar char="●"/>
            </a:pPr>
            <a:r>
              <a:rPr lang="en"/>
              <a:t>Programming Language libraries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Timsort</a:t>
            </a:r>
            <a:endParaRPr/>
          </a:p>
        </p:txBody>
      </p:sp>
      <p:sp>
        <p:nvSpPr>
          <p:cNvPr id="146" name="Google Shape;146;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a:t>Default built-in sorting algorithm for Python and Java.</a:t>
            </a:r>
            <a:endParaRPr/>
          </a:p>
          <a:p>
            <a:pPr indent="-342900" lvl="0" marL="457200" rtl="0" algn="l">
              <a:lnSpc>
                <a:spcPct val="130000"/>
              </a:lnSpc>
              <a:spcBef>
                <a:spcPts val="0"/>
              </a:spcBef>
              <a:spcAft>
                <a:spcPts val="0"/>
              </a:spcAft>
              <a:buSzPts val="1800"/>
              <a:buChar char="●"/>
            </a:pPr>
            <a:r>
              <a:rPr lang="en"/>
              <a:t>Hybrid, stable-sorting algorithm, derived from merge sort and insertion sort</a:t>
            </a:r>
            <a:endParaRPr/>
          </a:p>
          <a:p>
            <a:pPr indent="-342900" lvl="0" marL="457200" rtl="0" algn="l">
              <a:lnSpc>
                <a:spcPct val="130000"/>
              </a:lnSpc>
              <a:spcBef>
                <a:spcPts val="0"/>
              </a:spcBef>
              <a:spcAft>
                <a:spcPts val="0"/>
              </a:spcAft>
              <a:buSzPts val="1800"/>
              <a:buChar char="●"/>
            </a:pPr>
            <a:r>
              <a:rPr lang="en"/>
              <a:t>I</a:t>
            </a:r>
            <a:r>
              <a:rPr lang="en"/>
              <a:t>mplemented by Tim Peters in 2002 for use in the Python programming language</a:t>
            </a:r>
            <a:endParaRPr/>
          </a:p>
          <a:p>
            <a:pPr indent="-342900" lvl="0" marL="457200" rtl="0" algn="l">
              <a:lnSpc>
                <a:spcPct val="130000"/>
              </a:lnSpc>
              <a:spcBef>
                <a:spcPts val="0"/>
              </a:spcBef>
              <a:spcAft>
                <a:spcPts val="0"/>
              </a:spcAft>
              <a:buSzPts val="1800"/>
              <a:buChar char="●"/>
            </a:pPr>
            <a:r>
              <a:rPr lang="en"/>
              <a:t>Iterates over the data collecting elements into runs and simultaneously putting those runs in a stack. </a:t>
            </a:r>
            <a:endParaRPr/>
          </a:p>
          <a:p>
            <a:pPr indent="-342900" lvl="0" marL="457200" rtl="0" algn="l">
              <a:lnSpc>
                <a:spcPct val="130000"/>
              </a:lnSpc>
              <a:spcBef>
                <a:spcPts val="0"/>
              </a:spcBef>
              <a:spcAft>
                <a:spcPts val="0"/>
              </a:spcAft>
              <a:buSzPts val="1800"/>
              <a:buChar char="●"/>
            </a:pPr>
            <a:r>
              <a:rPr lang="en"/>
              <a:t>Whenever the runs on the top of the stack match a merge criterion, they are merged.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
        <p:nvSpPr>
          <p:cNvPr id="152" name="Google Shape;152;p21"/>
          <p:cNvSpPr/>
          <p:nvPr/>
        </p:nvSpPr>
        <p:spPr>
          <a:xfrm>
            <a:off x="91720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3" name="Google Shape;153;p21"/>
          <p:cNvSpPr txBox="1"/>
          <p:nvPr>
            <p:ph idx="4294967295" type="body"/>
          </p:nvPr>
        </p:nvSpPr>
        <p:spPr>
          <a:xfrm>
            <a:off x="112930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54" name="Google Shape;154;p21"/>
          <p:cNvSpPr txBox="1"/>
          <p:nvPr>
            <p:ph idx="4294967295" type="body"/>
          </p:nvPr>
        </p:nvSpPr>
        <p:spPr>
          <a:xfrm>
            <a:off x="916000" y="20706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The first challenge in merge sort is splitting the array into subproblems and sorting them </a:t>
            </a:r>
            <a:r>
              <a:rPr b="1" lang="en" sz="1600"/>
              <a:t>recursively</a:t>
            </a:r>
            <a:r>
              <a:rPr b="1" lang="en" sz="1600"/>
              <a:t>. In order to do this we split the array down the middle and recursively sort each half.</a:t>
            </a:r>
            <a:endParaRPr sz="1600"/>
          </a:p>
        </p:txBody>
      </p:sp>
      <p:sp>
        <p:nvSpPr>
          <p:cNvPr id="155" name="Google Shape;155;p21"/>
          <p:cNvSpPr/>
          <p:nvPr/>
        </p:nvSpPr>
        <p:spPr>
          <a:xfrm>
            <a:off x="5179177" y="1240288"/>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21"/>
          <p:cNvSpPr txBox="1"/>
          <p:nvPr>
            <p:ph idx="4294967295" type="body"/>
          </p:nvPr>
        </p:nvSpPr>
        <p:spPr>
          <a:xfrm>
            <a:off x="5538125" y="13870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57" name="Google Shape;157;p21"/>
          <p:cNvSpPr txBox="1"/>
          <p:nvPr>
            <p:ph idx="4294967295" type="body"/>
          </p:nvPr>
        </p:nvSpPr>
        <p:spPr>
          <a:xfrm>
            <a:off x="5323621" y="20706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After we have sorted all of the subproblems we need to merge the solutions to get our final solution. We do this by comparing both the left and right subarrays until all </a:t>
            </a:r>
            <a:r>
              <a:rPr b="1" lang="en" sz="1600"/>
              <a:t>elements</a:t>
            </a:r>
            <a:r>
              <a:rPr b="1" lang="en" sz="1600"/>
              <a:t> are inserted.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