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31"/>
  </p:notesMasterIdLst>
  <p:sldIdLst>
    <p:sldId id="256" r:id="rId3"/>
    <p:sldId id="257" r:id="rId4"/>
    <p:sldId id="258" r:id="rId5"/>
    <p:sldId id="291" r:id="rId6"/>
    <p:sldId id="259" r:id="rId7"/>
    <p:sldId id="260" r:id="rId8"/>
    <p:sldId id="261" r:id="rId9"/>
    <p:sldId id="262" r:id="rId10"/>
    <p:sldId id="287" r:id="rId11"/>
    <p:sldId id="288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5" r:id="rId28"/>
    <p:sldId id="290" r:id="rId29"/>
    <p:sldId id="286" r:id="rId30"/>
  </p:sldIdLst>
  <p:sldSz cx="9144000" cy="6858000" type="screen4x3"/>
  <p:notesSz cx="6858000" cy="9144000"/>
  <p:embeddedFontLst>
    <p:embeddedFont>
      <p:font typeface="Prompt" panose="020B0604020202020204" charset="-34"/>
      <p:regular r:id="rId32"/>
      <p:bold r:id="rId33"/>
      <p:italic r:id="rId34"/>
      <p:boldItalic r:id="rId35"/>
    </p:embeddedFont>
    <p:embeddedFont>
      <p:font typeface="Prompt Medium" panose="00000600000000000000" charset="-34"/>
      <p:regular r:id="rId36"/>
      <p:bold r:id="rId37"/>
      <p:italic r:id="rId38"/>
      <p:boldItalic r:id="rId39"/>
    </p:embeddedFont>
    <p:embeddedFont>
      <p:font typeface="Roboto" panose="020B0604020202020204" charset="0"/>
      <p:regular r:id="rId40"/>
      <p:bold r:id="rId41"/>
      <p:italic r:id="rId42"/>
      <p:boldItalic r:id="rId43"/>
    </p:embeddedFont>
    <p:embeddedFont>
      <p:font typeface="Prompt SemiBold" panose="00000700000000000000" charset="-34"/>
      <p:regular r:id="rId44"/>
      <p:bold r:id="rId45"/>
      <p:italic r:id="rId46"/>
      <p:boldItalic r:id="rId47"/>
    </p:embeddedFont>
    <p:embeddedFont>
      <p:font typeface="Kanit" panose="020B0604020202020204" charset="-34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font" Target="fonts/font19.fntdata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6.xml"/><Relationship Id="rId51" Type="http://schemas.openxmlformats.org/officeDocument/2006/relationships/font" Target="fonts/font20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8.xml"/><Relationship Id="rId41" Type="http://schemas.openxmlformats.org/officeDocument/2006/relationships/font" Target="fonts/font10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49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401464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401464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4014641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34014641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3401464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3401464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340146415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340146415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4014641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340146415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340146415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340146415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4014641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34014641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34014641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34014641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34014641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340146415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34014641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34014641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3401464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3401464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4014641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4014641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34014641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34014641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340146415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340146415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340146415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340146415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34014641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34014641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340146415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340146415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34014641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34014641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4014641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4014641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4f2bcae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34f2bcae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995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4014641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34014641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4014641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4014641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4014641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34014641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4014641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4014641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34014641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34014641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5661233"/>
            <a:ext cx="897600" cy="1196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5661167"/>
            <a:ext cx="897600" cy="11967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rot="10800000" flipH="1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rot="10800000" flipH="1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39999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694250" y="2558767"/>
            <a:ext cx="39999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rot="10800000" flipH="1">
            <a:off x="0" y="875100"/>
            <a:ext cx="9144000" cy="598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875133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rot="10800000" flipH="1">
            <a:off x="3276600" y="33"/>
            <a:ext cx="5867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-98100" y="337470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226078" y="477067"/>
            <a:ext cx="2808000" cy="127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226075" y="1954400"/>
            <a:ext cx="2808000" cy="4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490250" y="651000"/>
            <a:ext cx="6227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089325" y="3375050"/>
            <a:ext cx="68571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ubTitle" idx="1"/>
          </p:nvPr>
        </p:nvSpPr>
        <p:spPr>
          <a:xfrm>
            <a:off x="265500" y="3705956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rot="10800000" flipH="1">
            <a:off x="0" y="-100"/>
            <a:ext cx="9144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2"/>
          <p:cNvSpPr/>
          <p:nvPr/>
        </p:nvSpPr>
        <p:spPr>
          <a:xfrm rot="10800000" flipH="1">
            <a:off x="0" y="6163733"/>
            <a:ext cx="9144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57150" y="6262433"/>
            <a:ext cx="8382000" cy="5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title" hasCustomPrompt="1"/>
          </p:nvPr>
        </p:nvSpPr>
        <p:spPr>
          <a:xfrm>
            <a:off x="475500" y="1678033"/>
            <a:ext cx="82221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>
            <a:spLocks noGrp="1"/>
          </p:cNvSpPr>
          <p:nvPr>
            <p:ph type="body" idx="1"/>
          </p:nvPr>
        </p:nvSpPr>
        <p:spPr>
          <a:xfrm>
            <a:off x="475500" y="4406167"/>
            <a:ext cx="82221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jp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/>
        </p:nvSpPr>
        <p:spPr>
          <a:xfrm>
            <a:off x="0" y="0"/>
            <a:ext cx="9144000" cy="2844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3" name="Google Shape;113;p25" descr="1*r_g-_Dhnw8aa-vSU5LDGg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850" y="775838"/>
            <a:ext cx="4824282" cy="130256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 txBox="1"/>
          <p:nvPr/>
        </p:nvSpPr>
        <p:spPr>
          <a:xfrm>
            <a:off x="460950" y="2751900"/>
            <a:ext cx="8222100" cy="22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Part 3: IoT Development with NETPIE  </a:t>
            </a:r>
            <a:r>
              <a:rPr lang="th" sz="480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(IoT Activity Kit)</a:t>
            </a:r>
            <a:endParaRPr sz="4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5"/>
          <p:cNvSpPr txBox="1"/>
          <p:nvPr/>
        </p:nvSpPr>
        <p:spPr>
          <a:xfrm>
            <a:off x="460950" y="5081090"/>
            <a:ext cx="82221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by NETPIE.io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BD088-DB2B-4126-802C-CA5F1C920441}"/>
              </a:ext>
            </a:extLst>
          </p:cNvPr>
          <p:cNvSpPr txBox="1"/>
          <p:nvPr/>
        </p:nvSpPr>
        <p:spPr>
          <a:xfrm>
            <a:off x="92617" y="6451042"/>
            <a:ext cx="5128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Customized/presented by </a:t>
            </a:r>
            <a:r>
              <a:rPr lang="en-GB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Dr.Varodom</a:t>
            </a: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Toochinda</a:t>
            </a: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Nov 7, 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1522-3C54-4D28-808E-0816DD1E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01 – after browser is closed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EC1667-0834-43CD-8FA2-D639C2AC5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0" y="1033462"/>
            <a:ext cx="8613671" cy="540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3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37"/>
          <p:cNvCxnSpPr/>
          <p:nvPr/>
        </p:nvCxnSpPr>
        <p:spPr>
          <a:xfrm rot="10800000" flipH="1">
            <a:off x="4050456" y="2101884"/>
            <a:ext cx="1071600" cy="1683300"/>
          </a:xfrm>
          <a:prstGeom prst="bentConnector2">
            <a:avLst/>
          </a:prstGeom>
          <a:noFill/>
          <a:ln w="38100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37"/>
          <p:cNvCxnSpPr/>
          <p:nvPr/>
        </p:nvCxnSpPr>
        <p:spPr>
          <a:xfrm rot="-5400000">
            <a:off x="3928722" y="1828350"/>
            <a:ext cx="892800" cy="1835100"/>
          </a:xfrm>
          <a:prstGeom prst="bentConnector2">
            <a:avLst/>
          </a:prstGeom>
          <a:noFill/>
          <a:ln w="38100" cap="flat" cmpd="sng">
            <a:solidFill>
              <a:srgbClr val="38761D"/>
            </a:solidFill>
            <a:prstDash val="dash"/>
            <a:round/>
            <a:headEnd type="stealth" w="med" len="med"/>
            <a:tailEnd type="none" w="med" len="med"/>
          </a:ln>
        </p:spPr>
      </p:cxnSp>
      <p:pic>
        <p:nvPicPr>
          <p:cNvPr id="206" name="Google Shape;2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825" y="1825575"/>
            <a:ext cx="715144" cy="70565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7"/>
          <p:cNvSpPr txBox="1"/>
          <p:nvPr/>
        </p:nvSpPr>
        <p:spPr>
          <a:xfrm>
            <a:off x="4690275" y="3982800"/>
            <a:ext cx="14766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 b="1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chat</a:t>
            </a:r>
            <a:endParaRPr sz="2400" b="1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37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LAB </a:t>
            </a:r>
            <a:r>
              <a:rPr lang="th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0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1</a:t>
            </a:r>
            <a:r>
              <a:rPr lang="th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-</a:t>
            </a:r>
            <a:r>
              <a:rPr lang="en-US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KidBright</a:t>
            </a:r>
            <a:r>
              <a:rPr lang="th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NETPIE </a:t>
            </a:r>
            <a:r>
              <a:rPr lang="th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Chat</a:t>
            </a:r>
            <a:endParaRPr sz="2400" dirty="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09" name="Google Shape;209;p37"/>
          <p:cNvSpPr txBox="1"/>
          <p:nvPr/>
        </p:nvSpPr>
        <p:spPr>
          <a:xfrm>
            <a:off x="509700" y="5057225"/>
            <a:ext cx="8124600" cy="14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38761D"/>
                </a:solidFill>
                <a:latin typeface="Prompt"/>
                <a:ea typeface="Prompt"/>
                <a:cs typeface="Prompt"/>
                <a:sym typeface="Prompt"/>
              </a:rPr>
              <a:t>use</a:t>
            </a:r>
            <a:r>
              <a:rPr lang="th" sz="2400" dirty="0" smtClean="0">
                <a:solidFill>
                  <a:srgbClr val="38761D"/>
                </a:solidFill>
                <a:latin typeface="Prompt"/>
                <a:ea typeface="Prompt"/>
                <a:cs typeface="Prompt"/>
                <a:sym typeface="Prompt"/>
              </a:rPr>
              <a:t> </a:t>
            </a:r>
            <a:r>
              <a:rPr lang="th" sz="2400" dirty="0">
                <a:solidFill>
                  <a:srgbClr val="38761D"/>
                </a:solidFill>
                <a:latin typeface="Prompt"/>
                <a:ea typeface="Prompt"/>
                <a:cs typeface="Prompt"/>
                <a:sym typeface="Prompt"/>
              </a:rPr>
              <a:t>hardware device </a:t>
            </a:r>
            <a:r>
              <a:rPr lang="en-US" sz="2400" dirty="0" smtClean="0">
                <a:solidFill>
                  <a:srgbClr val="38761D"/>
                </a:solidFill>
                <a:latin typeface="Prompt"/>
                <a:ea typeface="Prompt"/>
                <a:cs typeface="Prompt"/>
                <a:sym typeface="Prompt"/>
              </a:rPr>
              <a:t>to chat with HTML using NETPIE</a:t>
            </a:r>
            <a:endParaRPr sz="2400" dirty="0">
              <a:solidFill>
                <a:srgbClr val="38761D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08819" y="3174446"/>
            <a:ext cx="2265697" cy="169736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/>
        </p:nvSpPr>
        <p:spPr>
          <a:xfrm>
            <a:off x="152400" y="1057975"/>
            <a:ext cx="8826600" cy="5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NETPIE_L01_</a:t>
            </a:r>
            <a:r>
              <a:rPr lang="th" sz="1600" b="1" u="sng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Basic.ino</a:t>
            </a:r>
            <a:endParaRPr sz="1600" b="1" u="sng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dirty="0" smtClean="0">
                <a:latin typeface="Prompt Medium"/>
                <a:ea typeface="Prompt Medium"/>
                <a:cs typeface="Prompt Medium"/>
                <a:sym typeface="Prompt Medium"/>
              </a:rPr>
              <a:t> 1</a:t>
            </a:r>
            <a:r>
              <a:rPr lang="en-US" sz="1600" dirty="0" smtClean="0"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lang="th" sz="1600" dirty="0" smtClean="0"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lang="th" sz="1600" dirty="0">
                <a:latin typeface="Prompt Medium"/>
                <a:ea typeface="Prompt Medium"/>
                <a:cs typeface="Prompt Medium"/>
                <a:sym typeface="Prompt Medium"/>
              </a:rPr>
              <a:t>include library </a:t>
            </a:r>
            <a:r>
              <a:rPr lang="en-US" sz="1600" dirty="0" smtClean="0">
                <a:latin typeface="Prompt Medium"/>
                <a:ea typeface="Prompt Medium"/>
                <a:cs typeface="Prompt Medium"/>
                <a:sym typeface="Prompt Medium"/>
              </a:rPr>
              <a:t>and variable declare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b="1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th" sz="1600" b="1" dirty="0" smtClean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th" sz="1600" b="1" dirty="0" smtClean="0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WiFi.h</a:t>
            </a:r>
            <a:r>
              <a:rPr lang="th" sz="16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th" sz="16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th" sz="1600" b="1" dirty="0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MicroGear.h</a:t>
            </a:r>
            <a:r>
              <a:rPr lang="th" sz="16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// ----- </a:t>
            </a:r>
            <a:r>
              <a:rPr lang="en-US" sz="1600" b="1" dirty="0" smtClean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change </a:t>
            </a:r>
            <a:r>
              <a:rPr lang="th" sz="1600" b="1" dirty="0" smtClean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config  </a:t>
            </a:r>
            <a:r>
              <a:rPr lang="th" sz="1600" b="1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</a:t>
            </a:r>
            <a:br>
              <a:rPr lang="th" sz="1600" b="1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const char* ssid     = "YOUR_WIFI_SSID";       // ชื่อ ssid</a:t>
            </a:r>
            <a:endParaRPr sz="1600" b="1" dirty="0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b="1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const char* password = "YOUR_WIFI_PASSWORD";   // รหัสผ่าน wifi</a:t>
            </a:r>
            <a:endParaRPr sz="1600" b="1" dirty="0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b="1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#define APPID   "APPID"              // ให้แทนที่ด้วย AppID รวม</a:t>
            </a:r>
            <a:endParaRPr sz="1600" b="1" dirty="0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b="1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#define KEY     "KEY"                // ให้แทนที่ด้วย Key รวม</a:t>
            </a:r>
            <a:endParaRPr sz="1600" b="1" dirty="0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b="1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#define SECRET  "SECRET"             // ให้แทนที่ด้วย Secret รวม</a:t>
            </a:r>
            <a:endParaRPr sz="1600" b="1" dirty="0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b="1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#define ALIAS   "YOUR_UNIQUE_ALIAS"  // แทนที่ด้วยหมายเลขของท่าน เช่น "A01"</a:t>
            </a:r>
            <a:endParaRPr sz="1600" b="1" dirty="0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b="1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// -------------------------------------------------------------------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WiFiClient client</a:t>
            </a:r>
            <a:r>
              <a:rPr lang="th" sz="16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dirty="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MicroGear microgear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th" sz="16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dirty="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38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LAB </a:t>
            </a:r>
            <a:r>
              <a:rPr lang="th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0</a:t>
            </a:r>
            <a:r>
              <a:rPr lang="en-US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1</a:t>
            </a:r>
            <a:r>
              <a:rPr lang="th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– </a:t>
            </a:r>
            <a:r>
              <a:rPr lang="en-US" sz="2400" dirty="0" err="1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KidBright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NETPIE 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Chat</a:t>
            </a:r>
            <a:endParaRPr sz="2400" dirty="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" sz="2400" dirty="0">
                <a:latin typeface="Kanit"/>
                <a:ea typeface="Kanit"/>
                <a:cs typeface="Kanit"/>
                <a:sym typeface="Kanit"/>
              </a:rPr>
              <a:t>LAB </a:t>
            </a:r>
            <a:r>
              <a:rPr lang="th" sz="2400" dirty="0" smtClean="0">
                <a:latin typeface="Kanit"/>
                <a:ea typeface="Kanit"/>
                <a:cs typeface="Kanit"/>
                <a:sym typeface="Kanit"/>
              </a:rPr>
              <a:t>0</a:t>
            </a:r>
            <a:r>
              <a:rPr lang="en-US" sz="2400" dirty="0" smtClean="0">
                <a:latin typeface="Kanit"/>
                <a:ea typeface="Kanit"/>
                <a:cs typeface="Kanit"/>
                <a:sym typeface="Kanit"/>
              </a:rPr>
              <a:t>1</a:t>
            </a:r>
            <a:r>
              <a:rPr lang="th" sz="2400" dirty="0" smtClean="0">
                <a:latin typeface="Kanit"/>
                <a:ea typeface="Kanit"/>
                <a:cs typeface="Kanit"/>
                <a:sym typeface="Kanit"/>
              </a:rPr>
              <a:t> -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KidBright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NETPIE 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Chat</a:t>
            </a:r>
            <a:endParaRPr sz="2400" dirty="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21" name="Google Shape;221;p39"/>
          <p:cNvSpPr txBox="1"/>
          <p:nvPr/>
        </p:nvSpPr>
        <p:spPr>
          <a:xfrm>
            <a:off x="31350" y="1071450"/>
            <a:ext cx="9081300" cy="5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700" dirty="0" smtClean="0">
                <a:latin typeface="Prompt Medium"/>
                <a:ea typeface="Prompt Medium"/>
                <a:cs typeface="Prompt Medium"/>
                <a:sym typeface="Prompt Medium"/>
              </a:rPr>
              <a:t>2 event</a:t>
            </a:r>
            <a:r>
              <a:rPr lang="en-US" sz="1700" dirty="0" smtClean="0">
                <a:latin typeface="Prompt Medium"/>
                <a:ea typeface="Prompt Medium"/>
                <a:cs typeface="Prompt Medium"/>
                <a:sym typeface="Prompt Medium"/>
              </a:rPr>
              <a:t> function</a:t>
            </a:r>
            <a:r>
              <a:rPr lang="th" sz="1700" dirty="0" smtClean="0"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endParaRPr sz="1700" dirty="0">
              <a:latin typeface="Prompt Medium"/>
              <a:ea typeface="Prompt Medium"/>
              <a:cs typeface="Prompt Medium"/>
              <a:sym typeface="Promp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Prompt Medium"/>
              <a:ea typeface="Prompt Medium"/>
              <a:cs typeface="Prompt Medium"/>
              <a:sym typeface="Promp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Prompt Medium"/>
              <a:ea typeface="Prompt Medium"/>
              <a:cs typeface="Prompt Medium"/>
              <a:sym typeface="Promp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700" dirty="0">
                <a:latin typeface="Prompt Medium"/>
                <a:ea typeface="Prompt Medium"/>
                <a:cs typeface="Prompt Medium"/>
                <a:sym typeface="Prompt Medium"/>
              </a:rPr>
              <a:t>2.1 </a:t>
            </a:r>
            <a:r>
              <a:rPr lang="th" sz="1700" dirty="0" smtClean="0">
                <a:latin typeface="Prompt Medium"/>
                <a:ea typeface="Prompt Medium"/>
                <a:cs typeface="Prompt Medium"/>
                <a:sym typeface="Prompt Medium"/>
              </a:rPr>
              <a:t>onMsghandler</a:t>
            </a:r>
            <a:r>
              <a:rPr lang="en-US" sz="1700" dirty="0" smtClean="0">
                <a:latin typeface="Prompt Medium"/>
                <a:ea typeface="Prompt Medium"/>
                <a:cs typeface="Prompt Medium"/>
                <a:sym typeface="Prompt Medium"/>
              </a:rPr>
              <a:t> function</a:t>
            </a:r>
            <a:r>
              <a:rPr lang="th" sz="1700" dirty="0" smtClean="0"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lang="en-US" sz="1700" dirty="0" smtClean="0">
                <a:latin typeface="Prompt Medium"/>
                <a:ea typeface="Prompt Medium"/>
                <a:cs typeface="Prompt Medium"/>
                <a:sym typeface="Prompt Medium"/>
              </a:rPr>
              <a:t>use for received message processing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7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7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onMsghandler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17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topic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 uint8_t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 msg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7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7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 msglen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7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    Serial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17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7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Incoming message --&gt; </a:t>
            </a:r>
            <a:r>
              <a:rPr lang="th" sz="17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th" sz="17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    msg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msglen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7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'\0'</a:t>
            </a:r>
            <a:r>
              <a:rPr lang="th" sz="17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    Serial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th" sz="17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th" sz="17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7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</a:br>
            <a:endParaRPr sz="17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700" dirty="0">
                <a:latin typeface="Prompt Medium"/>
                <a:ea typeface="Prompt Medium"/>
                <a:cs typeface="Prompt Medium"/>
                <a:sym typeface="Prompt Medium"/>
              </a:rPr>
              <a:t>2.2 </a:t>
            </a:r>
            <a:r>
              <a:rPr lang="th" sz="1700" dirty="0" smtClean="0">
                <a:latin typeface="Prompt Medium"/>
                <a:ea typeface="Prompt Medium"/>
                <a:cs typeface="Prompt Medium"/>
                <a:sym typeface="Prompt Medium"/>
              </a:rPr>
              <a:t>onConnected</a:t>
            </a:r>
            <a:r>
              <a:rPr lang="en-US" sz="1700" dirty="0" smtClean="0">
                <a:latin typeface="Prompt Medium"/>
                <a:ea typeface="Prompt Medium"/>
                <a:cs typeface="Prompt Medium"/>
                <a:sym typeface="Prompt Medium"/>
              </a:rPr>
              <a:t> function</a:t>
            </a:r>
            <a:r>
              <a:rPr lang="th" sz="1700" dirty="0" smtClean="0"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endParaRPr lang="en-US" sz="1700" dirty="0" smtClean="0">
              <a:latin typeface="Prompt Medium"/>
              <a:ea typeface="Prompt Medium"/>
              <a:cs typeface="Prompt Medium"/>
              <a:sym typeface="Promp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b="1" dirty="0">
              <a:solidFill>
                <a:srgbClr val="800000"/>
              </a:solidFill>
              <a:latin typeface="Prompt Medium"/>
              <a:ea typeface="Courier New"/>
              <a:cs typeface="Prompt Medium"/>
              <a:sym typeface="Promp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700" b="1" dirty="0" smtClean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th" sz="1700" b="1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7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onConnected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17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attribute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 uint8_t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 msg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7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7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 msglen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7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    Serial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17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7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Connected to NETPIE...</a:t>
            </a:r>
            <a:r>
              <a:rPr lang="th" sz="17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th" sz="17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    microgear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setAlias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>ALIAS</a:t>
            </a:r>
            <a:r>
              <a:rPr lang="th" sz="17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th" sz="17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7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700" b="1" dirty="0">
                <a:latin typeface="Courier New"/>
                <a:ea typeface="Courier New"/>
                <a:cs typeface="Courier New"/>
                <a:sym typeface="Courier New"/>
              </a:rPr>
            </a:br>
            <a:endParaRPr sz="1700" b="1" dirty="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u="sng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/>
        </p:nvSpPr>
        <p:spPr>
          <a:xfrm>
            <a:off x="152400" y="1057975"/>
            <a:ext cx="8826600" cy="5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00FF"/>
                </a:solidFill>
                <a:latin typeface="Prompt Medium"/>
                <a:ea typeface="Prompt Medium"/>
                <a:cs typeface="Prompt Medium"/>
                <a:sym typeface="Prompt Medium"/>
              </a:rPr>
              <a:t>S</a:t>
            </a:r>
            <a:r>
              <a:rPr lang="th" sz="1800" dirty="0" smtClean="0">
                <a:solidFill>
                  <a:srgbClr val="0000FF"/>
                </a:solidFill>
                <a:latin typeface="Prompt Medium"/>
                <a:ea typeface="Prompt Medium"/>
                <a:cs typeface="Prompt Medium"/>
                <a:sym typeface="Prompt Medium"/>
              </a:rPr>
              <a:t>etup</a:t>
            </a:r>
            <a:r>
              <a:rPr lang="en-US" sz="1800" dirty="0" smtClean="0">
                <a:solidFill>
                  <a:srgbClr val="0000FF"/>
                </a:solidFill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lang="th" sz="1800" dirty="0" smtClean="0">
                <a:latin typeface="Prompt Medium"/>
                <a:ea typeface="Prompt Medium"/>
                <a:cs typeface="Prompt Medium"/>
                <a:sym typeface="Prompt Medium"/>
              </a:rPr>
              <a:t>() </a:t>
            </a:r>
            <a:r>
              <a:rPr lang="en-US" sz="1800" dirty="0" smtClean="0">
                <a:latin typeface="Prompt Medium"/>
                <a:ea typeface="Prompt Medium"/>
                <a:cs typeface="Prompt Medium"/>
                <a:sym typeface="Prompt Medium"/>
              </a:rPr>
              <a:t>device initialize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- microgear.on </a:t>
            </a:r>
            <a:r>
              <a:rPr lang="en-US" sz="1800" b="1" dirty="0" smtClean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th" sz="1800" b="1" dirty="0" smtClean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800" b="1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callback function </a:t>
            </a:r>
            <a:r>
              <a:rPr lang="en-US" sz="1800" b="1" dirty="0" smtClean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to send</a:t>
            </a:r>
            <a:r>
              <a:rPr lang="th" sz="1800" b="1" dirty="0" smtClean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800" b="1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endParaRPr sz="1800" b="1" dirty="0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	Event:</a:t>
            </a:r>
            <a:endParaRPr sz="1800" b="1" dirty="0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		MESSAGE	</a:t>
            </a:r>
            <a:r>
              <a:rPr lang="en-US" sz="1800" b="1" dirty="0" smtClean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work after message receive</a:t>
            </a:r>
            <a:endParaRPr sz="1800" b="1" dirty="0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		CONNECTED	</a:t>
            </a:r>
            <a:r>
              <a:rPr lang="en-US" sz="1800" b="1" dirty="0" smtClean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work after NETPIE connect</a:t>
            </a:r>
            <a:endParaRPr sz="1800" b="1" dirty="0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		PRESENT       </a:t>
            </a:r>
            <a:r>
              <a:rPr lang="en-US" sz="1800" b="1" dirty="0" smtClean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work to check</a:t>
            </a:r>
            <a:r>
              <a:rPr lang="th" sz="1800" b="1" dirty="0" smtClean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 Online/Offline</a:t>
            </a:r>
            <a:r>
              <a:rPr lang="en-US" sz="1800" b="1" dirty="0" smtClean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 device</a:t>
            </a:r>
            <a:endParaRPr sz="1800" b="1" dirty="0" smtClean="0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 smtClean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		ERROR			 Error</a:t>
            </a:r>
            <a:r>
              <a:rPr lang="en-US" sz="1800" b="1" dirty="0" smtClean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 event</a:t>
            </a:r>
            <a:endParaRPr sz="1800" b="1" dirty="0" smtClean="0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th" sz="1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microgear.init </a:t>
            </a:r>
            <a:r>
              <a:rPr lang="en-US" sz="18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     NETPIE </a:t>
            </a:r>
            <a:r>
              <a:rPr lang="th" sz="18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initiate</a:t>
            </a:r>
            <a:r>
              <a:rPr lang="en-US" sz="18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variable</a:t>
            </a:r>
            <a:r>
              <a:rPr lang="th" sz="18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microgear</a:t>
            </a:r>
            <a:endParaRPr sz="1800" b="1" dirty="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- microgear.connect() </a:t>
            </a:r>
            <a:r>
              <a:rPr lang="en-US" sz="1800" b="1" dirty="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800" b="1" dirty="0" smtClean="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800" b="1" dirty="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microgear </a:t>
            </a:r>
            <a:r>
              <a:rPr lang="en-US" sz="1800" b="1" dirty="0" smtClean="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connect with</a:t>
            </a:r>
            <a:r>
              <a:rPr lang="th" sz="1800" b="1" dirty="0" smtClean="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800" b="1" dirty="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NETPIE</a:t>
            </a:r>
            <a:endParaRPr b="1" dirty="0"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lang="th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 microgear</a:t>
            </a:r>
            <a:r>
              <a:rPr lang="th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th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th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onMsghandler</a:t>
            </a:r>
            <a:r>
              <a:rPr lang="th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th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 microgear</a:t>
            </a:r>
            <a:r>
              <a:rPr lang="th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th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CONNECTED</a:t>
            </a:r>
            <a:r>
              <a:rPr lang="th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onConnected</a:t>
            </a:r>
            <a:r>
              <a:rPr lang="th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th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 microgear</a:t>
            </a:r>
            <a:r>
              <a:rPr lang="th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th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th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SECRET</a:t>
            </a:r>
            <a:r>
              <a:rPr lang="th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ALIAS</a:t>
            </a:r>
            <a:r>
              <a:rPr lang="th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th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 microgear</a:t>
            </a:r>
            <a:r>
              <a:rPr lang="th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th" sz="1800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th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APPID</a:t>
            </a:r>
            <a:r>
              <a:rPr lang="th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th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 dirty="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40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" sz="2400" dirty="0">
                <a:latin typeface="Kanit"/>
                <a:ea typeface="Kanit"/>
                <a:cs typeface="Kanit"/>
                <a:sym typeface="Kanit"/>
              </a:rPr>
              <a:t>LAB 03 - </a:t>
            </a:r>
            <a:r>
              <a:rPr lang="en-US" sz="2400" dirty="0" err="1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KidBright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NETPIE 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Chat</a:t>
            </a:r>
            <a:endParaRPr sz="2400" dirty="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/>
        </p:nvSpPr>
        <p:spPr>
          <a:xfrm>
            <a:off x="152400" y="672975"/>
            <a:ext cx="8826600" cy="6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dirty="0" smtClean="0">
                <a:latin typeface="Prompt Medium"/>
                <a:ea typeface="Prompt Medium"/>
                <a:cs typeface="Prompt Medium"/>
                <a:sym typeface="Prompt Medium"/>
              </a:rPr>
              <a:t>4 </a:t>
            </a:r>
            <a:r>
              <a:rPr lang="th" sz="1800" dirty="0">
                <a:latin typeface="Prompt Medium"/>
                <a:ea typeface="Prompt Medium"/>
                <a:cs typeface="Prompt Medium"/>
                <a:sym typeface="Prompt Medium"/>
              </a:rPr>
              <a:t>loop() </a:t>
            </a:r>
            <a:r>
              <a:rPr lang="en-US" sz="1800" dirty="0" smtClean="0">
                <a:latin typeface="Prompt Medium"/>
                <a:ea typeface="Prompt Medium"/>
                <a:cs typeface="Prompt Medium"/>
                <a:sym typeface="Prompt Medium"/>
              </a:rPr>
              <a:t>in</a:t>
            </a:r>
            <a:r>
              <a:rPr lang="th" sz="1800" dirty="0" smtClean="0"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lang="th" sz="1800" dirty="0">
                <a:latin typeface="Prompt Medium"/>
                <a:ea typeface="Prompt Medium"/>
                <a:cs typeface="Prompt Medium"/>
                <a:sym typeface="Prompt Medium"/>
              </a:rPr>
              <a:t>loop </a:t>
            </a:r>
            <a:r>
              <a:rPr lang="en-US" sz="1800" dirty="0" smtClean="0">
                <a:latin typeface="Prompt Medium"/>
                <a:ea typeface="Prompt Medium"/>
                <a:cs typeface="Prompt Medium"/>
                <a:sym typeface="Prompt Medium"/>
              </a:rPr>
              <a:t>Message is </a:t>
            </a:r>
            <a:r>
              <a:rPr lang="en-US" sz="1800" dirty="0" err="1" smtClean="0">
                <a:latin typeface="Prompt Medium"/>
                <a:ea typeface="Prompt Medium"/>
                <a:cs typeface="Prompt Medium"/>
                <a:sym typeface="Prompt Medium"/>
              </a:rPr>
              <a:t>sendt</a:t>
            </a:r>
            <a:r>
              <a:rPr lang="en-US" sz="1800" dirty="0" smtClean="0">
                <a:latin typeface="Prompt Medium"/>
                <a:ea typeface="Prompt Medium"/>
                <a:cs typeface="Prompt Medium"/>
                <a:sym typeface="Prompt Medium"/>
              </a:rPr>
              <a:t> every minute using</a:t>
            </a:r>
            <a:r>
              <a:rPr lang="th" sz="1800" dirty="0" smtClean="0"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lang="th" sz="1800" dirty="0">
                <a:latin typeface="Prompt Medium"/>
                <a:ea typeface="Prompt Medium"/>
                <a:cs typeface="Prompt Medium"/>
                <a:sym typeface="Prompt Medium"/>
              </a:rPr>
              <a:t>microgear.chat() </a:t>
            </a:r>
            <a:r>
              <a:rPr lang="en-US" sz="1800" dirty="0" smtClean="0">
                <a:latin typeface="Prompt Medium"/>
                <a:ea typeface="Prompt Medium"/>
                <a:cs typeface="Prompt Medium"/>
                <a:sym typeface="Prompt Medium"/>
              </a:rPr>
              <a:t>to</a:t>
            </a:r>
            <a:r>
              <a:rPr lang="th" sz="1800" dirty="0" smtClean="0">
                <a:latin typeface="Prompt Medium"/>
                <a:ea typeface="Prompt Medium"/>
                <a:cs typeface="Prompt Medium"/>
                <a:sym typeface="Prompt Medium"/>
              </a:rPr>
              <a:t>ตัวALIAS</a:t>
            </a:r>
            <a:endParaRPr sz="1800" dirty="0">
              <a:latin typeface="Prompt Medium"/>
              <a:ea typeface="Prompt Medium"/>
              <a:cs typeface="Prompt Medium"/>
              <a:sym typeface="Promp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th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 if (microgear.connected()) {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</a:t>
            </a:r>
            <a:r>
              <a:rPr lang="en-US" sz="1800" b="1" dirty="0" smtClean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call </a:t>
            </a:r>
            <a:r>
              <a:rPr lang="th" sz="1800" b="1" dirty="0" smtClean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-US" sz="1800" b="1" dirty="0" smtClean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to repeat</a:t>
            </a:r>
            <a:r>
              <a:rPr lang="th" sz="1800" b="1" dirty="0" smtClean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80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connection </a:t>
            </a:r>
            <a:endParaRPr lang="en-US" sz="1800" b="1" dirty="0" smtClean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 smtClean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microgear.loop();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     if (millis() - last_chat_time &gt;= 1000) {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         Serial.println("Send chat message &gt;&gt;&gt;");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th" sz="180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th" sz="1800" b="1" dirty="0" smtClean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chat</a:t>
            </a:r>
            <a:r>
              <a:rPr lang="en-US" sz="1800" b="1" dirty="0" smtClean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800" b="1" dirty="0" smtClean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device </a:t>
            </a:r>
            <a:r>
              <a:rPr lang="en-US" sz="1800" b="1" dirty="0" smtClean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th" sz="1800" b="1" dirty="0" smtClean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80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ALIAS </a:t>
            </a:r>
            <a:endParaRPr sz="1800" b="1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th" sz="1800" b="1" dirty="0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microgear.chat(ALIAS,"Hello..");</a:t>
            </a:r>
            <a:endParaRPr sz="1800" b="1" dirty="0"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         last_chat_time = millis();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     } 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 else {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     Serial.println("connection lost, reconnect...");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     microgear.connect(APPID);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 dirty="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" name="Google Shape;233;p41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LAB 0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2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– </a:t>
            </a:r>
            <a:r>
              <a:rPr lang="en-US" sz="2400" dirty="0" err="1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KidBright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Switch</a:t>
            </a:r>
            <a:endParaRPr sz="2400" dirty="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863" y="2474887"/>
            <a:ext cx="715144" cy="705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6900" y="2154800"/>
            <a:ext cx="1185768" cy="1185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1325" y="2154800"/>
            <a:ext cx="1185768" cy="1185768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2"/>
          <p:cNvSpPr txBox="1"/>
          <p:nvPr/>
        </p:nvSpPr>
        <p:spPr>
          <a:xfrm>
            <a:off x="3367950" y="2263450"/>
            <a:ext cx="14766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 b="1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chat</a:t>
            </a:r>
            <a:endParaRPr sz="2400" b="1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42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LAB </a:t>
            </a:r>
            <a:r>
              <a:rPr lang="th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0</a:t>
            </a:r>
            <a:r>
              <a:rPr lang="en-US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2</a:t>
            </a:r>
            <a:r>
              <a:rPr lang="th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– </a:t>
            </a:r>
            <a:r>
              <a:rPr lang="en-US" sz="2400" dirty="0" err="1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Kidbright</a:t>
            </a:r>
            <a:r>
              <a:rPr lang="en-US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NETPIE</a:t>
            </a:r>
            <a:r>
              <a:rPr lang="th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Switch</a:t>
            </a:r>
            <a:endParaRPr sz="2400" dirty="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44" name="Google Shape;244;p42"/>
          <p:cNvSpPr txBox="1"/>
          <p:nvPr/>
        </p:nvSpPr>
        <p:spPr>
          <a:xfrm>
            <a:off x="354750" y="4308600"/>
            <a:ext cx="8434500" cy="13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38761D"/>
                </a:solidFill>
                <a:latin typeface="Prompt"/>
                <a:ea typeface="Prompt"/>
                <a:cs typeface="Prompt"/>
                <a:sym typeface="Prompt"/>
              </a:rPr>
              <a:t>Use </a:t>
            </a:r>
            <a:r>
              <a:rPr lang="th" sz="2400" dirty="0" smtClean="0">
                <a:solidFill>
                  <a:srgbClr val="38761D"/>
                </a:solidFill>
                <a:latin typeface="Prompt"/>
                <a:ea typeface="Prompt"/>
                <a:cs typeface="Prompt"/>
                <a:sym typeface="Prompt"/>
              </a:rPr>
              <a:t>switch</a:t>
            </a:r>
            <a:r>
              <a:rPr lang="en-US" sz="2400" dirty="0" smtClean="0">
                <a:solidFill>
                  <a:srgbClr val="38761D"/>
                </a:solidFill>
                <a:latin typeface="Prompt"/>
                <a:ea typeface="Prompt"/>
                <a:cs typeface="Prompt"/>
                <a:sym typeface="Prompt"/>
              </a:rPr>
              <a:t> to turn on/off LED</a:t>
            </a:r>
            <a:endParaRPr sz="2400" dirty="0">
              <a:solidFill>
                <a:srgbClr val="38761D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65237" y="1991942"/>
            <a:ext cx="2231231" cy="16715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99856" y="1911911"/>
            <a:ext cx="2231231" cy="167154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21780" y="3852158"/>
            <a:ext cx="1116011" cy="3320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dirty="0" smtClean="0">
                <a:solidFill>
                  <a:srgbClr val="38761D"/>
                </a:solidFill>
                <a:latin typeface="Prompt"/>
                <a:ea typeface="Prompt"/>
                <a:cs typeface="Prompt"/>
                <a:sym typeface="Prompt"/>
              </a:rPr>
              <a:t>ALIAS: A01</a:t>
            </a:r>
            <a:endParaRPr lang="en-US" dirty="0">
              <a:solidFill>
                <a:srgbClr val="38761D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46608" y="3914372"/>
            <a:ext cx="1154483" cy="3400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dirty="0" smtClean="0">
                <a:solidFill>
                  <a:srgbClr val="38761D"/>
                </a:solidFill>
                <a:latin typeface="Prompt"/>
                <a:ea typeface="Prompt"/>
                <a:cs typeface="Prompt"/>
                <a:sym typeface="Prompt"/>
              </a:rPr>
              <a:t>ALIAS: A02</a:t>
            </a:r>
            <a:endParaRPr lang="en-US" dirty="0">
              <a:solidFill>
                <a:srgbClr val="38761D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cxnSp>
        <p:nvCxnSpPr>
          <p:cNvPr id="238" name="Google Shape;238;p42"/>
          <p:cNvCxnSpPr/>
          <p:nvPr/>
        </p:nvCxnSpPr>
        <p:spPr>
          <a:xfrm>
            <a:off x="3367962" y="2945325"/>
            <a:ext cx="2660400" cy="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dash"/>
            <a:round/>
            <a:headEnd type="stealth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LAB </a:t>
            </a:r>
            <a:r>
              <a:rPr lang="th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0</a:t>
            </a:r>
            <a:r>
              <a:rPr lang="en-US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2</a:t>
            </a:r>
            <a:r>
              <a:rPr lang="th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– </a:t>
            </a:r>
            <a:r>
              <a:rPr lang="en-US" sz="2400" dirty="0" err="1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KidBright</a:t>
            </a:r>
            <a:r>
              <a:rPr lang="en-US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NETPIE </a:t>
            </a:r>
            <a:r>
              <a:rPr lang="th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Switch</a:t>
            </a:r>
            <a:endParaRPr sz="2400" dirty="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50" name="Google Shape;250;p43"/>
          <p:cNvSpPr txBox="1"/>
          <p:nvPr/>
        </p:nvSpPr>
        <p:spPr>
          <a:xfrm>
            <a:off x="98250" y="1057975"/>
            <a:ext cx="8826600" cy="5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rgbClr val="80008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625675" y="1372508"/>
            <a:ext cx="6004157" cy="4498063"/>
          </a:xfrm>
          <a:prstGeom prst="rect">
            <a:avLst/>
          </a:prstGeom>
        </p:spPr>
      </p:pic>
      <p:sp>
        <p:nvSpPr>
          <p:cNvPr id="8" name="Up Arrow Callout 7"/>
          <p:cNvSpPr/>
          <p:nvPr/>
        </p:nvSpPr>
        <p:spPr>
          <a:xfrm>
            <a:off x="3262173" y="4412388"/>
            <a:ext cx="993913" cy="1202399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9" name="Up Arrow Callout 8"/>
          <p:cNvSpPr/>
          <p:nvPr/>
        </p:nvSpPr>
        <p:spPr>
          <a:xfrm rot="5400000">
            <a:off x="1944795" y="2873641"/>
            <a:ext cx="993913" cy="1202399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IOT LED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LAB 0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2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– </a:t>
            </a:r>
            <a:r>
              <a:rPr lang="en-US" sz="2400" dirty="0" err="1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KidBright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NETPIE </a:t>
            </a:r>
            <a:r>
              <a:rPr lang="th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Switch</a:t>
            </a:r>
            <a:endParaRPr sz="2400" dirty="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57" name="Google Shape;257;p44"/>
          <p:cNvSpPr txBox="1"/>
          <p:nvPr/>
        </p:nvSpPr>
        <p:spPr>
          <a:xfrm>
            <a:off x="152400" y="1057975"/>
            <a:ext cx="9144000" cy="5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u="sng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NETPIE_L02_</a:t>
            </a:r>
            <a:r>
              <a:rPr lang="th" sz="1500" b="1" u="sng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Switch.ino</a:t>
            </a:r>
            <a:endParaRPr sz="1500" b="1" u="sng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>
                <a:latin typeface="Prompt Medium"/>
                <a:ea typeface="Prompt Medium"/>
                <a:cs typeface="Prompt Medium"/>
                <a:sym typeface="Prompt Medium"/>
              </a:rPr>
              <a:t>1 modify </a:t>
            </a:r>
            <a:r>
              <a:rPr lang="en-US" sz="1500" dirty="0" err="1" smtClean="0">
                <a:latin typeface="Prompt Medium"/>
                <a:ea typeface="Prompt Medium"/>
                <a:cs typeface="Prompt Medium"/>
                <a:sym typeface="Prompt Medium"/>
              </a:rPr>
              <a:t>config</a:t>
            </a:r>
            <a:r>
              <a:rPr lang="en-US" sz="1500" dirty="0" smtClean="0"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endParaRPr sz="1500" dirty="0">
              <a:latin typeface="Prompt Medium"/>
              <a:ea typeface="Prompt Medium"/>
              <a:cs typeface="Prompt Medium"/>
              <a:sym typeface="Promp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5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 dirty="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th" sz="1500" b="1" dirty="0" smtClean="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-----</a:t>
            </a:r>
            <a:r>
              <a:rPr lang="en-US" sz="1500" b="1" dirty="0" smtClean="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r>
              <a:rPr lang="th" sz="1500" b="1" dirty="0" smtClean="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500" b="1" dirty="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config 7 </a:t>
            </a:r>
            <a:r>
              <a:rPr lang="en-US" sz="1500" b="1" dirty="0" smtClean="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as following </a:t>
            </a:r>
            <a:r>
              <a:rPr lang="th" sz="1500" b="1" dirty="0" smtClean="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</a:t>
            </a:r>
            <a:endParaRPr sz="1500" b="1" dirty="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const char* ssid     = "YOUR_WIFI_SSID";      // ชื่อ ssid</a:t>
            </a:r>
            <a:endParaRPr sz="1500" b="1" dirty="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const char* password = "YOUR_WIFI_PASSWORD";  // รหัสผ่าน wifi</a:t>
            </a:r>
            <a:endParaRPr sz="1500" b="1" dirty="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#define APPID   "APPID"                       // ให้แทนที่ด้วย AppID รวม</a:t>
            </a:r>
            <a:endParaRPr sz="1500" b="1" dirty="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#define KEY     "KEY"                         // ให้แทนที่ด้วย Key รวม</a:t>
            </a:r>
            <a:endParaRPr sz="1500" b="1" dirty="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#define SECRET  "SECRET"                      // ให้แทนที่ด้วย Secret รวม</a:t>
            </a:r>
            <a:endParaRPr sz="1500" b="1" dirty="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#define ALIAS   "YOUR_UNIQUE_ALIAS"           // แทนที่ด้วยหมายเลขของท่าน เช่น "A01"</a:t>
            </a:r>
            <a:endParaRPr sz="1500" b="1" dirty="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#define NEIGHBOR "NEIGHBOR_ALIAS"             // ชื่ออุปกรณ์ของเพื่อน เช่น "A02"</a:t>
            </a:r>
            <a:endParaRPr sz="1500" b="1" dirty="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// -----------------------------------------------------------------------</a:t>
            </a:r>
            <a:endParaRPr sz="1500" b="1" dirty="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004A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#define </a:t>
            </a:r>
            <a:r>
              <a:rPr lang="th" sz="1500" b="1" dirty="0" smtClean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BUTTONPIN</a:t>
            </a:r>
            <a:r>
              <a:rPr lang="en-US" sz="1500" b="1" dirty="0" smtClean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th" sz="1500" b="1" dirty="0" smtClean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500" b="1" dirty="0" smtClean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th" sz="1500" b="1" dirty="0" smtClean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th" sz="1500" b="1" dirty="0" smtClean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th" sz="150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pin ที่ต่อกับปุ่ม </a:t>
            </a:r>
            <a:r>
              <a:rPr lang="th" sz="1500" b="1" dirty="0" smtClean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Flash</a:t>
            </a:r>
            <a:endParaRPr sz="1500" b="1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#define LEDPIN     </a:t>
            </a:r>
            <a:r>
              <a:rPr lang="en-US" sz="1500" b="1" dirty="0" smtClean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th" sz="1500" b="1" dirty="0" smtClean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th" sz="150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// pin ที่ต่อกับไฟ </a:t>
            </a:r>
            <a:r>
              <a:rPr lang="th" sz="1500" b="1" dirty="0" smtClean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LED</a:t>
            </a:r>
            <a:r>
              <a:rPr lang="th" sz="15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500" b="1" dirty="0">
                <a:latin typeface="Courier New"/>
                <a:ea typeface="Courier New"/>
                <a:cs typeface="Courier New"/>
                <a:sym typeface="Courier New"/>
              </a:rPr>
            </a:br>
            <a:endParaRPr sz="1500" b="1" dirty="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/>
          <p:nvPr/>
        </p:nvSpPr>
        <p:spPr>
          <a:xfrm>
            <a:off x="152400" y="1057975"/>
            <a:ext cx="8826600" cy="5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Prompt Medium"/>
                <a:ea typeface="Prompt Medium"/>
                <a:cs typeface="Prompt Medium"/>
                <a:sym typeface="Prompt Medium"/>
              </a:rPr>
              <a:t>2 </a:t>
            </a:r>
            <a:r>
              <a:rPr lang="th" sz="1800" dirty="0" smtClean="0">
                <a:latin typeface="Prompt Medium"/>
                <a:ea typeface="Prompt Medium"/>
                <a:cs typeface="Prompt Medium"/>
                <a:sym typeface="Prompt Medium"/>
              </a:rPr>
              <a:t>updateLED(int </a:t>
            </a:r>
            <a:r>
              <a:rPr lang="th" sz="1800" dirty="0">
                <a:latin typeface="Prompt Medium"/>
                <a:ea typeface="Prompt Medium"/>
                <a:cs typeface="Prompt Medium"/>
                <a:sym typeface="Prompt Medium"/>
              </a:rPr>
              <a:t>state</a:t>
            </a:r>
            <a:r>
              <a:rPr lang="th" sz="1800" dirty="0" smtClean="0">
                <a:latin typeface="Prompt Medium"/>
                <a:ea typeface="Prompt Medium"/>
                <a:cs typeface="Prompt Medium"/>
                <a:sym typeface="Prompt Medium"/>
              </a:rPr>
              <a:t>)</a:t>
            </a:r>
            <a:r>
              <a:rPr lang="en-US" sz="1800" dirty="0" smtClean="0">
                <a:latin typeface="Prompt Medium"/>
                <a:ea typeface="Prompt Medium"/>
                <a:cs typeface="Prompt Medium"/>
                <a:sym typeface="Prompt Medium"/>
              </a:rPr>
              <a:t> function</a:t>
            </a:r>
            <a:endParaRPr sz="1800" dirty="0">
              <a:latin typeface="Prompt Medium"/>
              <a:ea typeface="Prompt Medium"/>
              <a:cs typeface="Prompt Medium"/>
              <a:sym typeface="Promp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th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updateLED</a:t>
            </a: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(int state) {</a:t>
            </a:r>
            <a:endParaRPr sz="18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th" sz="180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800" b="1" dirty="0" smtClean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if(state==1 &amp;&amp; currentLEDState == 0){</a:t>
            </a:r>
            <a:endParaRPr sz="18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currentLEDState = 1;</a:t>
            </a:r>
            <a:endParaRPr sz="18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digitalWrite(LEDPIN, LOW);    </a:t>
            </a:r>
            <a:r>
              <a:rPr lang="th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//LED ON</a:t>
            </a:r>
            <a:endParaRPr sz="1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8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else if (state==0 &amp;&amp; currentLEDState == 1) {</a:t>
            </a:r>
            <a:endParaRPr sz="18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currentLEDState = 0;</a:t>
            </a:r>
            <a:endParaRPr sz="18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digitalWrite(LEDPIN, HIGH);  </a:t>
            </a:r>
            <a:r>
              <a:rPr lang="th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//LED OFF</a:t>
            </a:r>
            <a:endParaRPr sz="1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8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4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LAB 0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2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– </a:t>
            </a:r>
            <a:r>
              <a:rPr lang="en-US" sz="2400" dirty="0" err="1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KidBright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NETPIE </a:t>
            </a:r>
            <a:r>
              <a:rPr lang="th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Switch</a:t>
            </a:r>
            <a:endParaRPr sz="2400" dirty="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 dirty="0" smtClean="0">
                <a:latin typeface="Prompt"/>
                <a:ea typeface="Prompt"/>
                <a:cs typeface="Prompt"/>
                <a:sym typeface="Prompt"/>
              </a:rPr>
              <a:t> </a:t>
            </a:r>
            <a:r>
              <a:rPr lang="th" sz="2400" dirty="0">
                <a:latin typeface="Prompt"/>
                <a:ea typeface="Prompt"/>
                <a:cs typeface="Prompt"/>
                <a:sym typeface="Prompt"/>
              </a:rPr>
              <a:t>Code Lab</a:t>
            </a:r>
            <a:endParaRPr sz="2400" dirty="0"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21" name="Google Shape;121;p26"/>
          <p:cNvSpPr txBox="1"/>
          <p:nvPr/>
        </p:nvSpPr>
        <p:spPr>
          <a:xfrm>
            <a:off x="248550" y="949250"/>
            <a:ext cx="8646900" cy="56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0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LAB01 : </a:t>
            </a:r>
            <a:r>
              <a:rPr lang="en-US" sz="20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NETPIE-</a:t>
            </a:r>
            <a:r>
              <a:rPr lang="en-US" sz="2000" b="1" dirty="0" err="1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KidBright</a:t>
            </a:r>
            <a:r>
              <a:rPr lang="en-US" sz="20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th" sz="20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HTML </a:t>
            </a:r>
            <a:r>
              <a:rPr lang="th" sz="20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Chat</a:t>
            </a:r>
            <a:r>
              <a:rPr lang="th" sz="22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22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 b="1" dirty="0" smtClean="0">
                <a:latin typeface="Courier New"/>
                <a:ea typeface="Courier New"/>
                <a:cs typeface="Courier New"/>
                <a:sym typeface="Courier New"/>
              </a:rPr>
              <a:t>Device Key : </a:t>
            </a:r>
            <a:r>
              <a:rPr lang="th" sz="1800" dirty="0" smtClean="0">
                <a:solidFill>
                  <a:srgbClr val="3D85C6"/>
                </a:solidFill>
                <a:latin typeface="Prompt"/>
                <a:ea typeface="Prompt"/>
                <a:cs typeface="Prompt"/>
                <a:sym typeface="Prompt"/>
              </a:rPr>
              <a:t>netpie </a:t>
            </a:r>
            <a:r>
              <a:rPr lang="th" sz="1800" dirty="0">
                <a:solidFill>
                  <a:srgbClr val="3D85C6"/>
                </a:solidFill>
                <a:latin typeface="Prompt"/>
                <a:ea typeface="Prompt"/>
                <a:cs typeface="Prompt"/>
                <a:sym typeface="Prompt"/>
              </a:rPr>
              <a:t>device </a:t>
            </a:r>
            <a:r>
              <a:rPr lang="en-US" sz="1800" dirty="0" smtClean="0">
                <a:solidFill>
                  <a:srgbClr val="3D85C6"/>
                </a:solidFill>
                <a:latin typeface="Prompt"/>
                <a:ea typeface="Prompt"/>
                <a:cs typeface="Prompt"/>
                <a:sym typeface="Prompt"/>
              </a:rPr>
              <a:t>send message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3D85C6"/>
                </a:solidFill>
                <a:latin typeface="Prompt"/>
                <a:ea typeface="Courier New"/>
                <a:cs typeface="Prompt"/>
                <a:sym typeface="Prompt"/>
              </a:rPr>
              <a:t>Session Key : HTML send message using NETPIE</a:t>
            </a:r>
            <a:r>
              <a:rPr lang="th" sz="1800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800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2000" dirty="0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0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LAB0</a:t>
            </a:r>
            <a:r>
              <a:rPr lang="en-US" sz="20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th" sz="20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20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0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NETPIE-</a:t>
            </a:r>
            <a:r>
              <a:rPr lang="en-US" sz="2000" b="1" dirty="0" err="1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KidBright</a:t>
            </a:r>
            <a:r>
              <a:rPr lang="th" sz="20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20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th" sz="22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22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800" dirty="0" smtClean="0">
                <a:solidFill>
                  <a:srgbClr val="3D85C6"/>
                </a:solidFill>
                <a:latin typeface="Prompt"/>
                <a:ea typeface="Prompt"/>
                <a:cs typeface="Prompt"/>
                <a:sym typeface="Prompt"/>
              </a:rPr>
              <a:t>switch</a:t>
            </a:r>
            <a:r>
              <a:rPr lang="en-US" sz="1800" dirty="0" smtClean="0">
                <a:solidFill>
                  <a:srgbClr val="3D85C6"/>
                </a:solidFill>
                <a:latin typeface="Prompt"/>
                <a:ea typeface="Prompt"/>
                <a:cs typeface="Prompt"/>
                <a:sym typeface="Prompt"/>
              </a:rPr>
              <a:t> ON-OFF LED of </a:t>
            </a:r>
            <a:r>
              <a:rPr lang="en-US" sz="1800" dirty="0" err="1" smtClean="0">
                <a:solidFill>
                  <a:srgbClr val="3D85C6"/>
                </a:solidFill>
                <a:latin typeface="Prompt"/>
                <a:ea typeface="Prompt"/>
                <a:cs typeface="Prompt"/>
                <a:sym typeface="Prompt"/>
              </a:rPr>
              <a:t>netpie</a:t>
            </a:r>
            <a:r>
              <a:rPr lang="en-US" sz="1800" dirty="0" smtClean="0">
                <a:solidFill>
                  <a:srgbClr val="3D85C6"/>
                </a:solidFill>
                <a:latin typeface="Prompt"/>
                <a:ea typeface="Prompt"/>
                <a:cs typeface="Prompt"/>
                <a:sym typeface="Prompt"/>
              </a:rPr>
              <a:t> Device </a:t>
            </a:r>
            <a:endParaRPr sz="1800" b="1" dirty="0">
              <a:solidFill>
                <a:srgbClr val="3D85C6"/>
              </a:solidFill>
              <a:latin typeface="Prompt"/>
              <a:ea typeface="Prompt"/>
              <a:cs typeface="Prompt"/>
              <a:sym typeface="Promp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0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20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20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th" sz="20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LAB0</a:t>
            </a:r>
            <a:r>
              <a:rPr lang="en-US" sz="20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th" sz="20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20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0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NETPIE-</a:t>
            </a:r>
            <a:r>
              <a:rPr lang="en-US" sz="2000" b="1" dirty="0" err="1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KidBright</a:t>
            </a:r>
            <a:r>
              <a:rPr lang="th" sz="20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20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DHT</a:t>
            </a:r>
            <a:r>
              <a:rPr lang="th" sz="22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22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 smtClean="0">
                <a:solidFill>
                  <a:srgbClr val="3D85C6"/>
                </a:solidFill>
                <a:latin typeface="Prompt"/>
                <a:ea typeface="Courier New"/>
                <a:cs typeface="Prompt"/>
                <a:sym typeface="Prompt"/>
              </a:rPr>
              <a:t>connect </a:t>
            </a:r>
            <a:r>
              <a:rPr lang="en-US" sz="1800" dirty="0" err="1" smtClean="0">
                <a:solidFill>
                  <a:srgbClr val="3D85C6"/>
                </a:solidFill>
                <a:latin typeface="Prompt"/>
                <a:ea typeface="Courier New"/>
                <a:cs typeface="Prompt"/>
                <a:sym typeface="Prompt"/>
              </a:rPr>
              <a:t>Temp&amp;Humid</a:t>
            </a:r>
            <a:r>
              <a:rPr lang="th" sz="1800" dirty="0" smtClean="0">
                <a:solidFill>
                  <a:srgbClr val="3D85C6"/>
                </a:solidFill>
                <a:latin typeface="Prompt"/>
                <a:ea typeface="Prompt"/>
                <a:cs typeface="Prompt"/>
                <a:sym typeface="Prompt"/>
              </a:rPr>
              <a:t> </a:t>
            </a:r>
            <a:r>
              <a:rPr lang="th" sz="1800" dirty="0">
                <a:solidFill>
                  <a:srgbClr val="3D85C6"/>
                </a:solidFill>
                <a:latin typeface="Prompt"/>
                <a:ea typeface="Prompt"/>
                <a:cs typeface="Prompt"/>
                <a:sym typeface="Prompt"/>
              </a:rPr>
              <a:t>sensor </a:t>
            </a:r>
            <a:r>
              <a:rPr lang="en-US" sz="1800" dirty="0" smtClean="0">
                <a:solidFill>
                  <a:srgbClr val="3D85C6"/>
                </a:solidFill>
                <a:latin typeface="Prompt"/>
                <a:ea typeface="Prompt"/>
                <a:cs typeface="Prompt"/>
                <a:sym typeface="Prompt"/>
              </a:rPr>
              <a:t>and publish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3D85C6"/>
              </a:solidFill>
              <a:latin typeface="Prompt"/>
              <a:ea typeface="Prompt"/>
              <a:cs typeface="Prompt"/>
              <a:sym typeface="Prompt"/>
            </a:endParaRPr>
          </a:p>
          <a:p>
            <a:pPr>
              <a:lnSpc>
                <a:spcPct val="115000"/>
              </a:lnSpc>
            </a:pPr>
            <a:r>
              <a:rPr lang="th" sz="20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th" sz="20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LAB0</a:t>
            </a:r>
            <a:r>
              <a:rPr lang="en-US" sz="20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th" sz="20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20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0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NETPIE-</a:t>
            </a:r>
            <a:r>
              <a:rPr lang="en-US" sz="2000" b="1" dirty="0" err="1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KidBright</a:t>
            </a:r>
            <a:r>
              <a:rPr lang="en-US" sz="20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FEED</a:t>
            </a:r>
            <a:r>
              <a:rPr lang="th" sz="22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22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3D85C6"/>
                </a:solidFill>
                <a:latin typeface="Prompt"/>
                <a:ea typeface="Courier New"/>
                <a:cs typeface="Prompt"/>
                <a:sym typeface="Prompt"/>
              </a:rPr>
              <a:t>connect </a:t>
            </a:r>
            <a:r>
              <a:rPr lang="en-US" sz="1800" dirty="0" err="1">
                <a:solidFill>
                  <a:srgbClr val="3D85C6"/>
                </a:solidFill>
                <a:latin typeface="Prompt"/>
                <a:ea typeface="Courier New"/>
                <a:cs typeface="Prompt"/>
                <a:sym typeface="Prompt"/>
              </a:rPr>
              <a:t>Temp&amp;Humid</a:t>
            </a:r>
            <a:r>
              <a:rPr lang="th" sz="1800" dirty="0">
                <a:solidFill>
                  <a:srgbClr val="3D85C6"/>
                </a:solidFill>
                <a:latin typeface="Prompt"/>
                <a:ea typeface="Prompt"/>
                <a:cs typeface="Prompt"/>
                <a:sym typeface="Prompt"/>
              </a:rPr>
              <a:t> sensor </a:t>
            </a:r>
            <a:r>
              <a:rPr lang="en-US" sz="1800" dirty="0">
                <a:solidFill>
                  <a:srgbClr val="3D85C6"/>
                </a:solidFill>
                <a:latin typeface="Prompt"/>
                <a:ea typeface="Prompt"/>
                <a:cs typeface="Prompt"/>
                <a:sym typeface="Prompt"/>
              </a:rPr>
              <a:t>and </a:t>
            </a:r>
            <a:r>
              <a:rPr lang="en-US" sz="1800" dirty="0" smtClean="0">
                <a:solidFill>
                  <a:srgbClr val="3D85C6"/>
                </a:solidFill>
                <a:latin typeface="Prompt"/>
                <a:ea typeface="Prompt"/>
                <a:cs typeface="Prompt"/>
                <a:sym typeface="Prompt"/>
              </a:rPr>
              <a:t>publish and save in FEED</a:t>
            </a:r>
          </a:p>
          <a:p>
            <a:pPr>
              <a:lnSpc>
                <a:spcPct val="115000"/>
              </a:lnSpc>
            </a:pPr>
            <a:endParaRPr lang="en-US" sz="1800" dirty="0">
              <a:solidFill>
                <a:srgbClr val="3D85C6"/>
              </a:solidFill>
              <a:latin typeface="Prompt"/>
              <a:ea typeface="Prompt"/>
              <a:cs typeface="Prompt"/>
              <a:sym typeface="Prompt"/>
            </a:endParaRPr>
          </a:p>
          <a:p>
            <a:pPr>
              <a:lnSpc>
                <a:spcPct val="115000"/>
              </a:lnSpc>
            </a:pPr>
            <a:r>
              <a:rPr lang="th" sz="20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th" sz="20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LAB0</a:t>
            </a:r>
            <a:r>
              <a:rPr lang="en-US" sz="20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th" sz="20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20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0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NETPIE-</a:t>
            </a:r>
            <a:r>
              <a:rPr lang="en-US" sz="2000" b="1" dirty="0" err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KidBright</a:t>
            </a:r>
            <a:r>
              <a:rPr lang="en-US" sz="20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SmartFarm</a:t>
            </a:r>
            <a:endParaRPr lang="en-US" sz="2000" b="1" dirty="0" smtClean="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solidFill>
                  <a:srgbClr val="3D85C6"/>
                </a:solidFill>
                <a:latin typeface="Prompt"/>
                <a:ea typeface="Courier New"/>
                <a:cs typeface="Prompt"/>
                <a:sym typeface="Prompt"/>
              </a:rPr>
              <a:t>connect </a:t>
            </a:r>
            <a:r>
              <a:rPr lang="en-US" sz="1800" dirty="0" smtClean="0">
                <a:solidFill>
                  <a:srgbClr val="3D85C6"/>
                </a:solidFill>
                <a:latin typeface="Prompt"/>
                <a:ea typeface="Courier New"/>
                <a:cs typeface="Prompt"/>
                <a:sym typeface="Prompt"/>
              </a:rPr>
              <a:t>sensor and use for irrigation management with FREEBOARD</a:t>
            </a:r>
            <a:endParaRPr lang="en-US" sz="1800" dirty="0">
              <a:solidFill>
                <a:srgbClr val="3D85C6"/>
              </a:solidFill>
              <a:latin typeface="Prompt"/>
              <a:ea typeface="Prompt"/>
              <a:cs typeface="Prompt"/>
              <a:sym typeface="Prompt"/>
            </a:endParaRPr>
          </a:p>
          <a:p>
            <a:pPr>
              <a:lnSpc>
                <a:spcPct val="115000"/>
              </a:lnSpc>
            </a:pPr>
            <a:r>
              <a:rPr lang="th" sz="22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22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800" dirty="0">
              <a:solidFill>
                <a:srgbClr val="3D85C6"/>
              </a:solidFill>
              <a:latin typeface="Prompt"/>
              <a:ea typeface="Prompt"/>
              <a:cs typeface="Prompt"/>
              <a:sym typeface="Prompt"/>
            </a:endParaRPr>
          </a:p>
          <a:p>
            <a:pPr>
              <a:lnSpc>
                <a:spcPct val="115000"/>
              </a:lnSpc>
            </a:pPr>
            <a:endParaRPr lang="en-US" sz="1800" dirty="0" smtClean="0">
              <a:solidFill>
                <a:srgbClr val="3D85C6"/>
              </a:solidFill>
              <a:latin typeface="Prompt"/>
              <a:ea typeface="Prompt"/>
              <a:cs typeface="Prompt"/>
              <a:sym typeface="Prompt"/>
            </a:endParaRPr>
          </a:p>
          <a:p>
            <a:pPr>
              <a:lnSpc>
                <a:spcPct val="115000"/>
              </a:lnSpc>
            </a:pPr>
            <a:r>
              <a:rPr lang="en-US" sz="1800" dirty="0" smtClean="0">
                <a:solidFill>
                  <a:srgbClr val="3D85C6"/>
                </a:solidFill>
                <a:latin typeface="Prompt"/>
                <a:ea typeface="Prompt"/>
                <a:cs typeface="Prompt"/>
                <a:sym typeface="Prompt"/>
              </a:rPr>
              <a:t> </a:t>
            </a:r>
            <a:endParaRPr lang="en-US" sz="1800" dirty="0">
              <a:solidFill>
                <a:srgbClr val="3D85C6"/>
              </a:solidFill>
              <a:latin typeface="Prompt"/>
              <a:ea typeface="Prompt"/>
              <a:cs typeface="Prompt"/>
              <a:sym typeface="Promp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rgbClr val="3D85C6"/>
              </a:solidFill>
              <a:latin typeface="Prompt"/>
              <a:ea typeface="Prompt"/>
              <a:cs typeface="Prompt"/>
              <a:sym typeface="Promp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D85C6"/>
              </a:solidFill>
              <a:latin typeface="Prompt"/>
              <a:ea typeface="Prompt"/>
              <a:cs typeface="Prompt"/>
              <a:sym typeface="Promp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6"/>
          <p:cNvSpPr txBox="1"/>
          <p:nvPr/>
        </p:nvSpPr>
        <p:spPr>
          <a:xfrm>
            <a:off x="152400" y="1057975"/>
            <a:ext cx="8826600" cy="5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dirty="0" smtClean="0">
                <a:latin typeface="Prompt Medium"/>
                <a:ea typeface="Prompt Medium"/>
                <a:cs typeface="Prompt Medium"/>
                <a:sym typeface="Prompt Medium"/>
              </a:rPr>
              <a:t>3 </a:t>
            </a:r>
            <a:r>
              <a:rPr lang="en-US" sz="1800" dirty="0" smtClean="0">
                <a:latin typeface="Prompt Medium"/>
                <a:ea typeface="Prompt Medium"/>
                <a:cs typeface="Prompt Medium"/>
                <a:sym typeface="Prompt Medium"/>
              </a:rPr>
              <a:t>set condition to on/off LED 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th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onMsghandler</a:t>
            </a: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(char *topic, uint8_t* msg, unsigned int msglen) {</a:t>
            </a:r>
            <a:endParaRPr sz="18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Serial.print("Incoming message --&gt; ");</a:t>
            </a:r>
            <a:endParaRPr sz="18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msg[msglen] = '\0';</a:t>
            </a:r>
            <a:endParaRPr sz="18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Serial.println((char *)msg);</a:t>
            </a:r>
            <a:endParaRPr sz="18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00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if (*(char *)msg == '0') updateLED(0);</a:t>
            </a:r>
            <a:endParaRPr sz="1800" b="1" dirty="0">
              <a:solidFill>
                <a:srgbClr val="800000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00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else if (*(char *)msg == '1') updateLED(1);</a:t>
            </a:r>
            <a:endParaRPr sz="1800" b="1" dirty="0">
              <a:solidFill>
                <a:srgbClr val="800000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4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LAB 0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2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– </a:t>
            </a:r>
            <a:r>
              <a:rPr lang="en-US" sz="2400" dirty="0" err="1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KidBright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NETPIE </a:t>
            </a:r>
            <a:r>
              <a:rPr lang="th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Switch</a:t>
            </a:r>
            <a:endParaRPr sz="2400" dirty="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/>
          <p:nvPr/>
        </p:nvSpPr>
        <p:spPr>
          <a:xfrm>
            <a:off x="152400" y="977900"/>
            <a:ext cx="8826600" cy="58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Prompt Medium"/>
                <a:ea typeface="Prompt Medium"/>
                <a:cs typeface="Prompt Medium"/>
                <a:sym typeface="Prompt Medium"/>
              </a:rPr>
              <a:t>4 set </a:t>
            </a:r>
            <a:r>
              <a:rPr lang="th" sz="1800" dirty="0" smtClean="0">
                <a:latin typeface="Prompt Medium"/>
                <a:ea typeface="Prompt Medium"/>
                <a:cs typeface="Prompt Medium"/>
                <a:sym typeface="Prompt Medium"/>
              </a:rPr>
              <a:t>Pin </a:t>
            </a:r>
            <a:r>
              <a:rPr lang="th" sz="1800" dirty="0">
                <a:latin typeface="Prompt Medium"/>
                <a:ea typeface="Prompt Medium"/>
                <a:cs typeface="Prompt Medium"/>
                <a:sym typeface="Prompt Medium"/>
              </a:rPr>
              <a:t>Mode </a:t>
            </a:r>
            <a:r>
              <a:rPr lang="en-US" sz="1800" dirty="0" smtClean="0">
                <a:latin typeface="Prompt Medium"/>
                <a:ea typeface="Prompt Medium"/>
                <a:cs typeface="Prompt Medium"/>
                <a:sym typeface="Prompt Medium"/>
              </a:rPr>
              <a:t>in</a:t>
            </a:r>
            <a:r>
              <a:rPr lang="th" sz="1800" dirty="0" smtClean="0"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lang="th" sz="1800" dirty="0">
                <a:latin typeface="Prompt Medium"/>
                <a:ea typeface="Prompt Medium"/>
                <a:cs typeface="Prompt Medium"/>
                <a:sym typeface="Prompt Medium"/>
              </a:rPr>
              <a:t>void setup()</a:t>
            </a: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lang="th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pinMode(LEDPIN, OUTPUT);    </a:t>
            </a:r>
            <a:r>
              <a:rPr lang="th" sz="180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// ตั้ง LEDPIN เป็น OUTPUT mode</a:t>
            </a:r>
            <a:endParaRPr sz="1800" b="1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	pinMode(BUTTONPIN, INPUT);  </a:t>
            </a:r>
            <a:r>
              <a:rPr lang="th" sz="180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// ตั้ง BUTTONPIN เป็น INPUT mode</a:t>
            </a:r>
            <a:endParaRPr sz="1800" b="1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updateLED(currentLEDState);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th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800" b="1" dirty="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800" dirty="0" smtClean="0">
                <a:latin typeface="Prompt Medium"/>
                <a:ea typeface="Prompt Medium"/>
                <a:cs typeface="Prompt Medium"/>
                <a:sym typeface="Prompt Medium"/>
              </a:rPr>
              <a:t>5 </a:t>
            </a:r>
            <a:r>
              <a:rPr lang="en-US" sz="1800" dirty="0" smtClean="0">
                <a:latin typeface="Prompt Medium"/>
                <a:ea typeface="Prompt Medium"/>
                <a:cs typeface="Prompt Medium"/>
                <a:sym typeface="Prompt Medium"/>
              </a:rPr>
              <a:t>check Switch-status</a:t>
            </a:r>
            <a:r>
              <a:rPr lang="th" sz="1800" dirty="0" smtClean="0"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lang="en-US" sz="1800" dirty="0" smtClean="0">
                <a:latin typeface="Prompt Medium"/>
                <a:ea typeface="Prompt Medium"/>
                <a:cs typeface="Prompt Medium"/>
                <a:sym typeface="Prompt Medium"/>
              </a:rPr>
              <a:t>and send message to turn</a:t>
            </a:r>
            <a:r>
              <a:rPr lang="th" sz="1800" dirty="0" smtClean="0">
                <a:latin typeface="Prompt Medium"/>
                <a:ea typeface="Prompt Medium"/>
                <a:cs typeface="Prompt Medium"/>
                <a:sym typeface="Prompt Medium"/>
              </a:rPr>
              <a:t> LED</a:t>
            </a:r>
            <a:r>
              <a:rPr lang="en-US" sz="1800" dirty="0" smtClean="0">
                <a:latin typeface="Prompt Medium"/>
                <a:ea typeface="Prompt Medium"/>
                <a:cs typeface="Prompt Medium"/>
                <a:sym typeface="Prompt Medium"/>
              </a:rPr>
              <a:t> of </a:t>
            </a:r>
            <a:r>
              <a:rPr lang="en-US" sz="1800" dirty="0" err="1" smtClean="0">
                <a:latin typeface="Prompt Medium"/>
                <a:ea typeface="Prompt Medium"/>
                <a:cs typeface="Prompt Medium"/>
                <a:sym typeface="Prompt Medium"/>
              </a:rPr>
              <a:t>connecet</a:t>
            </a:r>
            <a:r>
              <a:rPr lang="en-US" sz="1800" dirty="0" smtClean="0">
                <a:latin typeface="Prompt Medium"/>
                <a:ea typeface="Prompt Medium"/>
                <a:cs typeface="Prompt Medium"/>
                <a:sym typeface="Prompt Medium"/>
              </a:rPr>
              <a:t> device on/off</a:t>
            </a:r>
            <a:r>
              <a:rPr lang="th" sz="1800" dirty="0" smtClean="0"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endParaRPr sz="1800" dirty="0">
              <a:latin typeface="Prompt Medium"/>
              <a:ea typeface="Prompt Medium"/>
              <a:cs typeface="Prompt Medium"/>
              <a:sym typeface="Promp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th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</a:b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if (digitalRead(BUTTONPIN)==HIGH) currentButtonState = 0;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else currentButtonState = 1;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if(currentButtonState != lastButtonState){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	    </a:t>
            </a:r>
            <a:r>
              <a:rPr lang="th" sz="1800" b="1" dirty="0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microgear.chat(NEIGHBOR, currentButtonState);</a:t>
            </a:r>
            <a:endParaRPr sz="1800" b="1" dirty="0"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    lastButtonState = currentButtonState;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47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LAB 0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2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– </a:t>
            </a:r>
            <a:r>
              <a:rPr lang="en-US" sz="2400" dirty="0" err="1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KidBright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NETPIE </a:t>
            </a:r>
            <a:r>
              <a:rPr lang="th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Switch</a:t>
            </a:r>
            <a:endParaRPr sz="2400" dirty="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763" y="1381025"/>
            <a:ext cx="1014638" cy="101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4038" y="3601715"/>
            <a:ext cx="574650" cy="5670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49"/>
          <p:cNvCxnSpPr/>
          <p:nvPr/>
        </p:nvCxnSpPr>
        <p:spPr>
          <a:xfrm rot="10800000" flipH="1">
            <a:off x="1734441" y="4103350"/>
            <a:ext cx="2154300" cy="8889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16" name="Google Shape;316;p49"/>
          <p:cNvCxnSpPr/>
          <p:nvPr/>
        </p:nvCxnSpPr>
        <p:spPr>
          <a:xfrm flipH="1" flipV="1">
            <a:off x="4732566" y="4371550"/>
            <a:ext cx="76122" cy="615888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17" name="Google Shape;317;p49"/>
          <p:cNvCxnSpPr/>
          <p:nvPr/>
        </p:nvCxnSpPr>
        <p:spPr>
          <a:xfrm rot="10800000">
            <a:off x="5193138" y="4063137"/>
            <a:ext cx="1794900" cy="9243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318" name="Google Shape;318;p49"/>
          <p:cNvCxnSpPr/>
          <p:nvPr/>
        </p:nvCxnSpPr>
        <p:spPr>
          <a:xfrm rot="10800000" flipH="1">
            <a:off x="4659238" y="2733875"/>
            <a:ext cx="4800" cy="6597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19" name="Google Shape;319;p49"/>
          <p:cNvSpPr txBox="1"/>
          <p:nvPr/>
        </p:nvSpPr>
        <p:spPr>
          <a:xfrm>
            <a:off x="6173563" y="3923200"/>
            <a:ext cx="14766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 b="1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publish</a:t>
            </a:r>
            <a:endParaRPr sz="2400" b="1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49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LAB </a:t>
            </a:r>
            <a:r>
              <a:rPr lang="th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0</a:t>
            </a:r>
            <a:r>
              <a:rPr lang="en-US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3</a:t>
            </a:r>
            <a:r>
              <a:rPr lang="th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-</a:t>
            </a:r>
            <a:r>
              <a:rPr lang="en-US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KidBright</a:t>
            </a:r>
            <a:r>
              <a:rPr lang="th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NETPIE </a:t>
            </a:r>
            <a:r>
              <a:rPr lang="th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DHT</a:t>
            </a:r>
            <a:endParaRPr sz="2400" dirty="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47471" y="4694147"/>
            <a:ext cx="2265697" cy="16973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752113" y="4987438"/>
            <a:ext cx="2265697" cy="169736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658161" y="4871812"/>
            <a:ext cx="2265697" cy="169736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LAB 0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3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-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KidBright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NETPIE </a:t>
            </a:r>
            <a:r>
              <a:rPr lang="th" sz="2400" dirty="0" smtClean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DHT</a:t>
            </a:r>
            <a:endParaRPr sz="2400" dirty="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561116" y="1298667"/>
            <a:ext cx="4949687" cy="3708099"/>
          </a:xfrm>
          <a:prstGeom prst="rect">
            <a:avLst/>
          </a:prstGeom>
        </p:spPr>
      </p:pic>
      <p:sp>
        <p:nvSpPr>
          <p:cNvPr id="7" name="Donut 6"/>
          <p:cNvSpPr/>
          <p:nvPr/>
        </p:nvSpPr>
        <p:spPr>
          <a:xfrm>
            <a:off x="5613751" y="1932502"/>
            <a:ext cx="744462" cy="551305"/>
          </a:xfrm>
          <a:prstGeom prst="donut">
            <a:avLst>
              <a:gd name="adj" fmla="val 113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4442688" y="1852193"/>
            <a:ext cx="655983" cy="525262"/>
          </a:xfrm>
          <a:prstGeom prst="donut">
            <a:avLst>
              <a:gd name="adj" fmla="val 12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Up Arrow Callout 8"/>
          <p:cNvSpPr/>
          <p:nvPr/>
        </p:nvSpPr>
        <p:spPr>
          <a:xfrm>
            <a:off x="4237572" y="2273034"/>
            <a:ext cx="993913" cy="88648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 Sensor</a:t>
            </a:r>
            <a:endParaRPr lang="en-US" dirty="0"/>
          </a:p>
        </p:txBody>
      </p:sp>
      <p:sp>
        <p:nvSpPr>
          <p:cNvPr id="10" name="Up Arrow Callout 9"/>
          <p:cNvSpPr/>
          <p:nvPr/>
        </p:nvSpPr>
        <p:spPr>
          <a:xfrm>
            <a:off x="5489025" y="2377454"/>
            <a:ext cx="993913" cy="1202399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LDR light Sensor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52181" y="3152716"/>
            <a:ext cx="22012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Vcc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5 V</a:t>
            </a:r>
          </a:p>
          <a:p>
            <a:pPr algn="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: GPIO19</a:t>
            </a:r>
          </a:p>
          <a:p>
            <a:pPr algn="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GND  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561116" y="3271024"/>
            <a:ext cx="1085225" cy="185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261084">
            <a:off x="3614627" y="3685320"/>
            <a:ext cx="1149107" cy="20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1418529">
            <a:off x="3149842" y="4001367"/>
            <a:ext cx="1614495" cy="198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à¸à¸¥à¸à¸²à¸£à¸à¹à¸à¸«à¸²à¸£à¸¹à¸à¸ à¸²à¸à¸ªà¸³à¸«à¸£à¸±à¸ dht11 pin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70" y="4738117"/>
            <a:ext cx="2651180" cy="194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1"/>
          <p:cNvSpPr txBox="1"/>
          <p:nvPr/>
        </p:nvSpPr>
        <p:spPr>
          <a:xfrm>
            <a:off x="152400" y="1057975"/>
            <a:ext cx="8901900" cy="5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u="sng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NETPIE_L03_DHT.</a:t>
            </a:r>
            <a:r>
              <a:rPr lang="th" sz="1500" b="1" u="sng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ino</a:t>
            </a:r>
            <a:endParaRPr sz="1500" b="1" u="sng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>
                <a:latin typeface="Prompt Medium"/>
                <a:ea typeface="Prompt Medium"/>
                <a:cs typeface="Prompt Medium"/>
                <a:sym typeface="Prompt Medium"/>
              </a:rPr>
              <a:t>1 variable declaration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 smtClean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th" sz="1500" b="1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include </a:t>
            </a:r>
            <a:r>
              <a:rPr lang="th" sz="1500" b="1" dirty="0" smtClean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&lt;WiFi.h</a:t>
            </a:r>
            <a:r>
              <a:rPr lang="th" sz="1500" b="1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b="1" dirty="0">
              <a:solidFill>
                <a:srgbClr val="004A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&lt;MicroGear.h&gt;</a:t>
            </a:r>
            <a:endParaRPr sz="1500" b="1" dirty="0">
              <a:solidFill>
                <a:srgbClr val="004A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"DHT.h"</a:t>
            </a:r>
            <a:endParaRPr sz="1500" b="1" dirty="0">
              <a:solidFill>
                <a:srgbClr val="004A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// ----- </a:t>
            </a:r>
            <a:r>
              <a:rPr lang="en-US" sz="15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change </a:t>
            </a:r>
            <a:r>
              <a:rPr lang="en-US" sz="1500" b="1" dirty="0" err="1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en-US" sz="15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5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</a:t>
            </a:r>
            <a:endParaRPr sz="15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const char* ssid     = "YOUR_WIFI_SSID";    // ชื่อ ssid</a:t>
            </a:r>
            <a:endParaRPr sz="15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const char* password = "YOUR_WIFI_PASSWORD";// รหัสผ่าน wifi</a:t>
            </a:r>
            <a:endParaRPr sz="15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th" sz="15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define APPID   "APPID"                     // ให้แทนที่ด้วย AppID รวม</a:t>
            </a:r>
            <a:endParaRPr sz="15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#define KEY     "KEY"                       // ให้แทนที่ด้วย Key รวม</a:t>
            </a:r>
            <a:endParaRPr sz="15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#define SECRET  "SECRET"                    // ให้แทนที่ด้วย Secret รวม</a:t>
            </a:r>
            <a:endParaRPr sz="15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th" sz="15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define ALIAS   </a:t>
            </a:r>
            <a:r>
              <a:rPr lang="th" sz="15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US" sz="15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A01</a:t>
            </a:r>
            <a:r>
              <a:rPr lang="th" sz="15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         </a:t>
            </a:r>
            <a:r>
              <a:rPr lang="th" sz="15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// แทนที่ด้วย alias ของท่านเช่น "A01"</a:t>
            </a:r>
            <a:endParaRPr sz="15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#define NEIGHBOR </a:t>
            </a:r>
            <a:r>
              <a:rPr lang="th" sz="15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US" sz="15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A02</a:t>
            </a:r>
            <a:r>
              <a:rPr lang="th" sz="15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US" sz="15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5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th" sz="15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// ชื่ออุปกรณ์ของเพื่อน เช่น "A02"</a:t>
            </a:r>
            <a:endParaRPr sz="15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// ------------------------------------------------------------------------</a:t>
            </a:r>
            <a:endParaRPr sz="15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 smtClean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th" sz="1500" b="1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define LEDSTATETOPIC "/ledstate/" ALIAS  </a:t>
            </a:r>
            <a:r>
              <a:rPr lang="th" sz="150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// topic สำหรับ publish สถานะ led</a:t>
            </a:r>
            <a:r>
              <a:rPr lang="th" sz="1500" b="1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 b="1" dirty="0">
              <a:solidFill>
                <a:srgbClr val="004A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#define DHTDATATOPIC "/dht/" ALIAS        </a:t>
            </a:r>
            <a:r>
              <a:rPr lang="th" sz="150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// topic สำหรับ publish ส่งข้อมูล dht</a:t>
            </a:r>
            <a:r>
              <a:rPr lang="th" sz="1500" b="1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 b="1" dirty="0">
              <a:solidFill>
                <a:srgbClr val="004A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#define DHTPIN    </a:t>
            </a:r>
            <a:r>
              <a:rPr lang="en-US" sz="1500" b="1" dirty="0" smtClean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th" sz="1500" b="1" dirty="0" smtClean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th" sz="150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// GPIO2 ขาที่ต่อเข้ากับขา DATA (บางโมดูลใช้คำว่า OUT)</a:t>
            </a:r>
            <a:r>
              <a:rPr lang="th" sz="1500" b="1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 b="1" dirty="0">
              <a:solidFill>
                <a:srgbClr val="004A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#define DHTTYPE   </a:t>
            </a:r>
            <a:r>
              <a:rPr lang="th" sz="1500" b="1" dirty="0" smtClean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DHT</a:t>
            </a:r>
            <a:r>
              <a:rPr lang="en-US" sz="1500" b="1" dirty="0" smtClean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th" sz="1500" b="1" dirty="0" smtClean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th" sz="150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// e.g. DHT11, DHT21, DHT22</a:t>
            </a:r>
            <a:endParaRPr sz="1500" b="1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DHT dht(DHTPIN, DHTTYPE);</a:t>
            </a:r>
            <a:endParaRPr sz="1500" b="1" dirty="0">
              <a:solidFill>
                <a:srgbClr val="004A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004A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Google Shape;334;p51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LAB 0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3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-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KidBright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NETPIE 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DHT</a:t>
            </a:r>
            <a:endParaRPr sz="2400" dirty="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2"/>
          <p:cNvSpPr txBox="1"/>
          <p:nvPr/>
        </p:nvSpPr>
        <p:spPr>
          <a:xfrm>
            <a:off x="152400" y="885525"/>
            <a:ext cx="8826600" cy="58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dirty="0">
                <a:latin typeface="Prompt Medium"/>
                <a:ea typeface="Prompt Medium"/>
                <a:cs typeface="Prompt Medium"/>
                <a:sym typeface="Prompt Medium"/>
              </a:rPr>
              <a:t>ส่วนที่ 2 initial </a:t>
            </a:r>
            <a:r>
              <a:rPr lang="th" sz="1800" dirty="0" smtClean="0">
                <a:latin typeface="Prompt Medium"/>
                <a:ea typeface="Prompt Medium"/>
                <a:cs typeface="Prompt Medium"/>
                <a:sym typeface="Prompt Medium"/>
              </a:rPr>
              <a:t>dht</a:t>
            </a:r>
            <a:endParaRPr sz="1800" dirty="0">
              <a:latin typeface="Prompt Medium"/>
              <a:ea typeface="Prompt Medium"/>
              <a:cs typeface="Prompt Medium"/>
              <a:sym typeface="Promp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8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lang="th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th" sz="18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dht</a:t>
            </a:r>
            <a:r>
              <a:rPr lang="th" sz="1800" b="1" dirty="0">
                <a:solidFill>
                  <a:srgbClr val="80803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th" sz="18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th" sz="1800" b="1" dirty="0">
                <a:solidFill>
                  <a:srgbClr val="80803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th" sz="1800" b="1" dirty="0">
                <a:solidFill>
                  <a:srgbClr val="80008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th" sz="18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8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setup ตัวแปรสำหรับอ่านค่า DHT Sensor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sz="1800" b="1" dirty="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b="1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1800" b="1" dirty="0" smtClean="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52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LAB 0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3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-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KidBright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NETPIE 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DHT</a:t>
            </a:r>
            <a:endParaRPr sz="2400" dirty="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/>
          <p:nvPr/>
        </p:nvSpPr>
        <p:spPr>
          <a:xfrm>
            <a:off x="152400" y="981775"/>
            <a:ext cx="8826600" cy="5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1" dirty="0" smtClean="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th" sz="1800" dirty="0" smtClean="0"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lang="en-US" sz="1800" dirty="0" smtClean="0">
                <a:latin typeface="Prompt Medium"/>
                <a:ea typeface="Prompt Medium"/>
                <a:cs typeface="Prompt Medium"/>
                <a:sym typeface="Prompt Medium"/>
              </a:rPr>
              <a:t>read temp &amp; humid then</a:t>
            </a:r>
            <a:r>
              <a:rPr lang="th" sz="1800" dirty="0" smtClean="0"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lang="th" sz="1800" dirty="0">
                <a:latin typeface="Prompt Medium"/>
                <a:ea typeface="Prompt Medium"/>
                <a:cs typeface="Prompt Medium"/>
                <a:sym typeface="Prompt Medium"/>
              </a:rPr>
              <a:t>publish </a:t>
            </a:r>
            <a:r>
              <a:rPr lang="th" sz="1800" dirty="0" smtClean="0">
                <a:latin typeface="Prompt Medium"/>
                <a:ea typeface="Prompt Medium"/>
                <a:cs typeface="Prompt Medium"/>
                <a:sym typeface="Prompt Medium"/>
              </a:rPr>
              <a:t> (</a:t>
            </a:r>
            <a:r>
              <a:rPr lang="en-US" sz="1800" dirty="0" smtClean="0">
                <a:latin typeface="Prompt Medium"/>
                <a:ea typeface="Prompt Medium"/>
                <a:cs typeface="Prompt Medium"/>
                <a:sym typeface="Prompt Medium"/>
              </a:rPr>
              <a:t>use </a:t>
            </a:r>
            <a:r>
              <a:rPr lang="th" sz="1800" dirty="0" smtClean="0"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lang="th" sz="1800" dirty="0">
                <a:latin typeface="Prompt Medium"/>
                <a:ea typeface="Prompt Medium"/>
                <a:cs typeface="Prompt Medium"/>
                <a:sym typeface="Prompt Medium"/>
              </a:rPr>
              <a:t>HTML </a:t>
            </a:r>
            <a:r>
              <a:rPr lang="en-US" sz="1800" dirty="0" smtClean="0">
                <a:latin typeface="Prompt Medium"/>
                <a:ea typeface="Prompt Medium"/>
                <a:cs typeface="Prompt Medium"/>
                <a:sym typeface="Prompt Medium"/>
              </a:rPr>
              <a:t>to see the result</a:t>
            </a:r>
            <a:r>
              <a:rPr lang="th" sz="1800" dirty="0" smtClean="0">
                <a:latin typeface="Prompt Medium"/>
                <a:ea typeface="Prompt Medium"/>
                <a:cs typeface="Prompt Medium"/>
                <a:sym typeface="Prompt Medium"/>
              </a:rPr>
              <a:t>)</a:t>
            </a:r>
            <a:endParaRPr sz="1800" dirty="0">
              <a:latin typeface="Prompt Medium"/>
              <a:ea typeface="Prompt Medium"/>
              <a:cs typeface="Prompt Medium"/>
              <a:sym typeface="Promp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th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if(millis() - lastDHTRead &gt; 2000){        </a:t>
            </a:r>
            <a:r>
              <a:rPr lang="th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// ทำทุก 2 วินาที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    float humid = dht.readHumidity();     </a:t>
            </a:r>
            <a:r>
              <a:rPr lang="th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// อ่านค่าความชื้น</a:t>
            </a:r>
            <a:endParaRPr b="1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    float temp  = dht.readTemperature();  </a:t>
            </a:r>
            <a:r>
              <a:rPr lang="th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// อ่านค่าอุณหภูมิ</a:t>
            </a:r>
            <a:endParaRPr b="1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    lastDHTRead = millis();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    Serial.print("Humid: "); Serial.print(humid); Serial.print(" %, ");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    Serial.print("Temp: "); Serial.print(temp); Serial.println(" °C ");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    if (isnan(humid) || isnan(temp)) { </a:t>
            </a:r>
            <a:r>
              <a:rPr lang="th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// ตรวจสอบค่า humid และ temp เป็นตัวเลขหรือไม่</a:t>
            </a:r>
            <a:endParaRPr b="1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      Serial.println("Failed to read from DHT sensor!");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    else{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th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// เตรียมสตริงในรูปแบบนี้ --&gt; "{humid},{temp}"</a:t>
            </a:r>
            <a:endParaRPr b="1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      String datastring = (String)humid+","+(String)temp;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      Serial.print("Sending --&gt; ");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      Serial.println(datastring);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th" b="1" dirty="0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microgear.publish(DHTDATATOPIC,datastring);</a:t>
            </a: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             }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    }  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br>
              <a:rPr lang="th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2" name="Google Shape;352;p54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LAB 0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3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-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KidBright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NETPIE 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DHT</a:t>
            </a:r>
            <a:endParaRPr sz="2400" dirty="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79393" y="3275112"/>
            <a:ext cx="2185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LAB 0</a:t>
            </a:r>
            <a:r>
              <a:rPr lang="en-US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3</a:t>
            </a:r>
            <a:r>
              <a:rPr lang="th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-</a:t>
            </a:r>
            <a:r>
              <a:rPr lang="en-US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KidBright</a:t>
            </a:r>
            <a:r>
              <a:rPr lang="th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DHT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LAB 0</a:t>
            </a:r>
            <a:r>
              <a:rPr lang="en-US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3</a:t>
            </a:r>
            <a:r>
              <a:rPr lang="th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-</a:t>
            </a:r>
            <a:r>
              <a:rPr lang="en-US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KidBright</a:t>
            </a:r>
            <a:r>
              <a:rPr lang="th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NETPIE </a:t>
            </a:r>
            <a:r>
              <a:rPr lang="th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DHT</a:t>
            </a:r>
            <a:endParaRPr lang="en-US" dirty="0"/>
          </a:p>
        </p:txBody>
      </p:sp>
      <p:sp>
        <p:nvSpPr>
          <p:cNvPr id="3" name="Google Shape;351;p54"/>
          <p:cNvSpPr txBox="1"/>
          <p:nvPr/>
        </p:nvSpPr>
        <p:spPr>
          <a:xfrm>
            <a:off x="152400" y="981775"/>
            <a:ext cx="8826600" cy="5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US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en-US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en-US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en-US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en-US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en-US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en-US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en-US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Add </a:t>
            </a:r>
            <a:r>
              <a:rPr lang="en-US" b="1" dirty="0" err="1" smtClean="0">
                <a:latin typeface="Courier New"/>
                <a:ea typeface="Courier New"/>
                <a:cs typeface="Courier New"/>
                <a:sym typeface="Courier New"/>
              </a:rPr>
              <a:t>microgear.subscribe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smtClean="0">
                <a:latin typeface="Courier New"/>
                <a:ea typeface="Courier New"/>
                <a:cs typeface="Courier New"/>
                <a:sym typeface="Courier New"/>
              </a:rPr>
              <a:t>to read published data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en-US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th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microgear</a:t>
            </a:r>
            <a:r>
              <a:rPr lang="th" b="1" dirty="0">
                <a:solidFill>
                  <a:srgbClr val="80803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th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th" b="1" dirty="0">
                <a:solidFill>
                  <a:srgbClr val="80803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b="1" dirty="0">
                <a:solidFill>
                  <a:srgbClr val="80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th" b="1" dirty="0">
                <a:solidFill>
                  <a:srgbClr val="0000E6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connected</a:t>
            </a:r>
            <a:r>
              <a:rPr lang="th" b="1" dirty="0">
                <a:solidFill>
                  <a:srgbClr val="80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th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th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		microgear</a:t>
            </a:r>
            <a:r>
              <a:rPr lang="th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setAlias</a:t>
            </a:r>
            <a:r>
              <a:rPr lang="th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>ALIAS</a:t>
            </a:r>
            <a:r>
              <a:rPr lang="th" b="1" dirty="0" smtClean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th" b="1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-US" b="1" dirty="0" smtClean="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lang="en-US" b="1" dirty="0" err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microgear.subscribe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("/</a:t>
            </a:r>
            <a:r>
              <a:rPr lang="en-US" b="1" dirty="0" err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dht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/A01</a:t>
            </a:r>
            <a:r>
              <a:rPr lang="en-US" b="1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");</a:t>
            </a:r>
          </a:p>
          <a:p>
            <a:pPr lvl="0"/>
            <a:r>
              <a:rPr lang="en-US" b="1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lang="en-US" b="1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b="1" dirty="0" err="1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microgear.subscribe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("/</a:t>
            </a:r>
            <a:r>
              <a:rPr lang="en-US" b="1" dirty="0" err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dht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/A02");</a:t>
            </a:r>
            <a:r>
              <a:rPr lang="th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b="1" dirty="0">
                <a:latin typeface="Courier New"/>
                <a:ea typeface="Courier New"/>
                <a:cs typeface="Courier New"/>
                <a:sym typeface="Courier New"/>
              </a:rPr>
            </a:b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91832" y="1734637"/>
            <a:ext cx="2265697" cy="1697366"/>
          </a:xfrm>
          <a:prstGeom prst="rect">
            <a:avLst/>
          </a:prstGeom>
        </p:spPr>
      </p:pic>
      <p:pic>
        <p:nvPicPr>
          <p:cNvPr id="5" name="Google Shape;30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8634" y="2147941"/>
            <a:ext cx="1014638" cy="101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0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5756" y="2461173"/>
            <a:ext cx="574650" cy="5670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314;p49"/>
          <p:cNvCxnSpPr/>
          <p:nvPr/>
        </p:nvCxnSpPr>
        <p:spPr>
          <a:xfrm>
            <a:off x="2711639" y="2744686"/>
            <a:ext cx="1590007" cy="39329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" name="Google Shape;314;p49"/>
          <p:cNvCxnSpPr/>
          <p:nvPr/>
        </p:nvCxnSpPr>
        <p:spPr>
          <a:xfrm>
            <a:off x="4984516" y="2764795"/>
            <a:ext cx="1590007" cy="39329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dash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85701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5"/>
          <p:cNvSpPr txBox="1"/>
          <p:nvPr/>
        </p:nvSpPr>
        <p:spPr>
          <a:xfrm>
            <a:off x="152400" y="1057975"/>
            <a:ext cx="8826600" cy="5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Prompt"/>
                <a:ea typeface="Prompt"/>
                <a:cs typeface="Prompt"/>
                <a:sym typeface="Prompt"/>
              </a:rPr>
              <a:t>Serial monitor</a:t>
            </a:r>
            <a:endParaRPr sz="2400" b="1" dirty="0">
              <a:latin typeface="Prompt"/>
              <a:ea typeface="Prompt"/>
              <a:cs typeface="Prompt"/>
              <a:sym typeface="Promp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dirty="0">
                <a:latin typeface="Prompt SemiBold"/>
                <a:ea typeface="Prompt SemiBold"/>
                <a:cs typeface="Prompt SemiBold"/>
                <a:sym typeface="Prompt SemiBold"/>
              </a:rPr>
              <a:t>Alias : A01</a:t>
            </a:r>
            <a:endParaRPr sz="1800" dirty="0">
              <a:latin typeface="Prompt SemiBold"/>
              <a:ea typeface="Prompt SemiBold"/>
              <a:cs typeface="Prompt SemiBold"/>
              <a:sym typeface="Promp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dirty="0">
                <a:latin typeface="Prompt SemiBold"/>
                <a:ea typeface="Prompt SemiBold"/>
                <a:cs typeface="Prompt SemiBold"/>
                <a:sym typeface="Prompt SemiBold"/>
              </a:rPr>
              <a:t>	Topic ที่ Publish ส่งไปจะเป็น /dht/A01</a:t>
            </a:r>
            <a:endParaRPr sz="1800" dirty="0">
              <a:latin typeface="Prompt SemiBold"/>
              <a:ea typeface="Prompt SemiBold"/>
              <a:cs typeface="Prompt SemiBold"/>
              <a:sym typeface="Promp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Prompt SemiBold"/>
              <a:ea typeface="Prompt SemiBold"/>
              <a:cs typeface="Prompt SemiBold"/>
              <a:sym typeface="Prompt SemiBold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Prompt SemiBold"/>
                <a:ea typeface="Prompt SemiBold"/>
                <a:cs typeface="Prompt SemiBold"/>
                <a:sym typeface="Prompt SemiBold"/>
              </a:rPr>
              <a:t>Result on </a:t>
            </a:r>
            <a:r>
              <a:rPr lang="th" sz="1800" dirty="0" smtClean="0">
                <a:latin typeface="Prompt SemiBold"/>
                <a:ea typeface="Prompt SemiBold"/>
                <a:cs typeface="Prompt SemiBold"/>
                <a:sym typeface="Prompt SemiBold"/>
              </a:rPr>
              <a:t>serial </a:t>
            </a:r>
            <a:r>
              <a:rPr lang="th" sz="1800" dirty="0">
                <a:latin typeface="Prompt SemiBold"/>
                <a:ea typeface="Prompt SemiBold"/>
                <a:cs typeface="Prompt SemiBold"/>
                <a:sym typeface="Prompt SemiBold"/>
              </a:rPr>
              <a:t>monitor</a:t>
            </a:r>
            <a:endParaRPr sz="2400" dirty="0"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pic>
        <p:nvPicPr>
          <p:cNvPr id="358" name="Google Shape;358;p55"/>
          <p:cNvPicPr preferRelativeResize="0"/>
          <p:nvPr/>
        </p:nvPicPr>
        <p:blipFill rotWithShape="1">
          <a:blip r:embed="rId3">
            <a:alphaModFix/>
          </a:blip>
          <a:srcRect b="49726"/>
          <a:stretch/>
        </p:blipFill>
        <p:spPr>
          <a:xfrm>
            <a:off x="714175" y="3575075"/>
            <a:ext cx="4714700" cy="257292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5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LAB 0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3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-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KidBright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NETPIE </a:t>
            </a:r>
            <a:r>
              <a:rPr lang="th" sz="2400" dirty="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DHT</a:t>
            </a:r>
            <a:endParaRPr sz="2400" dirty="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925" y="3808700"/>
            <a:ext cx="1014638" cy="10146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7"/>
          <p:cNvCxnSpPr>
            <a:stCxn id="126" idx="3"/>
          </p:cNvCxnSpPr>
          <p:nvPr/>
        </p:nvCxnSpPr>
        <p:spPr>
          <a:xfrm rot="10800000" flipH="1">
            <a:off x="4011563" y="2393919"/>
            <a:ext cx="1147800" cy="1922100"/>
          </a:xfrm>
          <a:prstGeom prst="bentConnector2">
            <a:avLst/>
          </a:prstGeom>
          <a:noFill/>
          <a:ln w="38100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27"/>
          <p:cNvCxnSpPr>
            <a:stCxn id="126" idx="0"/>
          </p:cNvCxnSpPr>
          <p:nvPr/>
        </p:nvCxnSpPr>
        <p:spPr>
          <a:xfrm rot="-5400000">
            <a:off x="3793594" y="2273750"/>
            <a:ext cx="1245600" cy="1824300"/>
          </a:xfrm>
          <a:prstGeom prst="bentConnector2">
            <a:avLst/>
          </a:prstGeom>
          <a:noFill/>
          <a:ln w="38100" cap="flat" cmpd="sng">
            <a:solidFill>
              <a:srgbClr val="38761D"/>
            </a:solidFill>
            <a:prstDash val="dash"/>
            <a:round/>
            <a:headEnd type="stealth" w="med" len="med"/>
            <a:tailEnd type="none" w="med" len="med"/>
          </a:ln>
        </p:spPr>
      </p:cxnSp>
      <p:pic>
        <p:nvPicPr>
          <p:cNvPr id="129" name="Google Shape;1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450" y="2187950"/>
            <a:ext cx="715144" cy="70565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7"/>
          <p:cNvSpPr txBox="1"/>
          <p:nvPr/>
        </p:nvSpPr>
        <p:spPr>
          <a:xfrm>
            <a:off x="4508375" y="4397350"/>
            <a:ext cx="14766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 b="1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chat</a:t>
            </a:r>
            <a:endParaRPr sz="2400" b="1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7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LAB 01 - HTML Chat</a:t>
            </a:r>
            <a:endParaRPr sz="240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2" name="Google Shape;132;p27"/>
          <p:cNvSpPr txBox="1"/>
          <p:nvPr/>
        </p:nvSpPr>
        <p:spPr>
          <a:xfrm>
            <a:off x="714250" y="5296275"/>
            <a:ext cx="7895400" cy="14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2400" dirty="0">
                <a:solidFill>
                  <a:srgbClr val="3D85C6"/>
                </a:solidFill>
                <a:latin typeface="Prompt"/>
                <a:ea typeface="Courier New"/>
                <a:cs typeface="Prompt"/>
                <a:sym typeface="Prompt"/>
              </a:rPr>
              <a:t>HTML send message using NETPIE</a:t>
            </a:r>
            <a:r>
              <a:rPr lang="en-US" sz="2400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400" dirty="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800" dirty="0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>
                <a:latin typeface="Kanit"/>
                <a:ea typeface="Kanit"/>
                <a:cs typeface="Kanit"/>
                <a:sym typeface="Kanit"/>
              </a:rPr>
              <a:t>Application ID</a:t>
            </a:r>
            <a:endParaRPr sz="3000"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194" name="Google Shape;1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100" y="1516388"/>
            <a:ext cx="4400550" cy="208597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5" name="Google Shape;19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4100" y="4379000"/>
            <a:ext cx="4400550" cy="1300163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6" name="Google Shape;196;p36"/>
          <p:cNvSpPr/>
          <p:nvPr/>
        </p:nvSpPr>
        <p:spPr>
          <a:xfrm>
            <a:off x="2622450" y="1849350"/>
            <a:ext cx="1865100" cy="777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6"/>
          <p:cNvSpPr/>
          <p:nvPr/>
        </p:nvSpPr>
        <p:spPr>
          <a:xfrm>
            <a:off x="3283150" y="4725450"/>
            <a:ext cx="1865100" cy="441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6"/>
          <p:cNvSpPr txBox="1"/>
          <p:nvPr/>
        </p:nvSpPr>
        <p:spPr>
          <a:xfrm>
            <a:off x="784050" y="1849350"/>
            <a:ext cx="13131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APPID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36"/>
          <p:cNvSpPr txBox="1"/>
          <p:nvPr/>
        </p:nvSpPr>
        <p:spPr>
          <a:xfrm>
            <a:off x="6113575" y="5987475"/>
            <a:ext cx="23562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Key,Secret</a:t>
            </a:r>
            <a:endParaRPr sz="22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0" name="Google Shape;200;p36"/>
          <p:cNvCxnSpPr>
            <a:stCxn id="196" idx="1"/>
          </p:cNvCxnSpPr>
          <p:nvPr/>
        </p:nvCxnSpPr>
        <p:spPr>
          <a:xfrm rot="10800000">
            <a:off x="1861350" y="2178300"/>
            <a:ext cx="761100" cy="60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1" name="Google Shape;201;p36"/>
          <p:cNvCxnSpPr/>
          <p:nvPr/>
        </p:nvCxnSpPr>
        <p:spPr>
          <a:xfrm>
            <a:off x="5160275" y="5404750"/>
            <a:ext cx="894900" cy="896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2" name="Google Shape;202;p36"/>
          <p:cNvCxnSpPr/>
          <p:nvPr/>
        </p:nvCxnSpPr>
        <p:spPr>
          <a:xfrm rot="-5400000" flipH="1">
            <a:off x="2859150" y="3983225"/>
            <a:ext cx="1016100" cy="746100"/>
          </a:xfrm>
          <a:prstGeom prst="curvedConnector3">
            <a:avLst>
              <a:gd name="adj1" fmla="val 88096"/>
            </a:avLst>
          </a:prstGeom>
          <a:noFill/>
          <a:ln w="38100" cap="flat" cmpd="sng">
            <a:solidFill>
              <a:srgbClr val="FFD966"/>
            </a:solidFill>
            <a:prstDash val="dash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102336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/>
        </p:nvSpPr>
        <p:spPr>
          <a:xfrm>
            <a:off x="278300" y="1057975"/>
            <a:ext cx="8646900" cy="56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b="1" u="sng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600" b="1" u="sng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basic.html</a:t>
            </a:r>
            <a:endParaRPr sz="1600" b="1" u="sng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dirty="0" smtClean="0">
                <a:latin typeface="Prompt Medium"/>
                <a:ea typeface="Prompt Medium"/>
                <a:cs typeface="Prompt Medium"/>
                <a:sym typeface="Prompt Medium"/>
              </a:rPr>
              <a:t>1</a:t>
            </a:r>
            <a:r>
              <a:rPr lang="en-US" sz="1600" dirty="0" smtClean="0">
                <a:latin typeface="Prompt Medium"/>
                <a:ea typeface="Prompt Medium"/>
                <a:cs typeface="Prompt Medium"/>
                <a:sym typeface="Prompt Medium"/>
              </a:rPr>
              <a:t>.</a:t>
            </a:r>
            <a:r>
              <a:rPr lang="th" sz="1600" dirty="0" smtClean="0"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lang="en-US" sz="1600" dirty="0" smtClean="0">
                <a:latin typeface="Prompt Medium"/>
                <a:ea typeface="Prompt Medium"/>
                <a:cs typeface="Prompt Medium"/>
                <a:sym typeface="Prompt Medium"/>
              </a:rPr>
              <a:t>call </a:t>
            </a:r>
            <a:r>
              <a:rPr lang="th" sz="1600" dirty="0" smtClean="0">
                <a:latin typeface="Prompt Medium"/>
                <a:ea typeface="Prompt Medium"/>
                <a:cs typeface="Prompt Medium"/>
                <a:sym typeface="Prompt Medium"/>
              </a:rPr>
              <a:t>Microgear </a:t>
            </a:r>
            <a:r>
              <a:rPr lang="th" sz="1600" dirty="0">
                <a:latin typeface="Prompt Medium"/>
                <a:ea typeface="Prompt Medium"/>
                <a:cs typeface="Prompt Medium"/>
                <a:sym typeface="Prompt Medium"/>
              </a:rPr>
              <a:t>library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b="1" dirty="0">
                <a:solidFill>
                  <a:srgbClr val="A657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th" sz="16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th" sz="1600" b="1" dirty="0">
                <a:solidFill>
                  <a:srgbClr val="27479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600" b="1" dirty="0">
                <a:solidFill>
                  <a:srgbClr val="074726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h" sz="16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600" b="1" dirty="0">
                <a:solidFill>
                  <a:srgbClr val="0000E6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https://cdn.netpie.io/microgear.js</a:t>
            </a:r>
            <a:r>
              <a:rPr lang="th" sz="16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600" b="1" dirty="0">
                <a:solidFill>
                  <a:srgbClr val="A65700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th" sz="16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th" sz="1600" b="1" dirty="0">
                <a:solidFill>
                  <a:srgbClr val="A657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1" dirty="0">
              <a:solidFill>
                <a:srgbClr val="A65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dirty="0" smtClean="0">
                <a:latin typeface="Prompt Medium"/>
                <a:ea typeface="Prompt Medium"/>
                <a:cs typeface="Prompt Medium"/>
                <a:sym typeface="Prompt Medium"/>
              </a:rPr>
              <a:t>2</a:t>
            </a:r>
            <a:r>
              <a:rPr lang="en-US" sz="1600" dirty="0" smtClean="0">
                <a:latin typeface="Prompt Medium"/>
                <a:ea typeface="Prompt Medium"/>
                <a:cs typeface="Prompt Medium"/>
                <a:sym typeface="Prompt Medium"/>
              </a:rPr>
              <a:t>.</a:t>
            </a:r>
            <a:r>
              <a:rPr lang="th" sz="1600" dirty="0" smtClean="0"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lang="en-US" sz="1600" dirty="0" smtClean="0">
                <a:latin typeface="Prompt Medium"/>
                <a:ea typeface="Prompt Medium"/>
                <a:cs typeface="Prompt Medium"/>
                <a:sym typeface="Prompt Medium"/>
              </a:rPr>
              <a:t>Variable declaration  for</a:t>
            </a:r>
            <a:r>
              <a:rPr lang="th" sz="1600" dirty="0" smtClean="0">
                <a:latin typeface="Prompt Medium"/>
                <a:ea typeface="Prompt Medium"/>
                <a:cs typeface="Prompt Medium"/>
                <a:sym typeface="Prompt Medium"/>
              </a:rPr>
              <a:t> NETPIE</a:t>
            </a:r>
            <a:r>
              <a:rPr lang="en-US" sz="1600" dirty="0" smtClean="0">
                <a:latin typeface="Prompt Medium"/>
                <a:ea typeface="Prompt Medium"/>
                <a:cs typeface="Prompt Medium"/>
                <a:sym typeface="Prompt Medium"/>
              </a:rPr>
              <a:t> connecting</a:t>
            </a:r>
            <a:r>
              <a:rPr lang="th" sz="1600" b="1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solidFill>
                  <a:srgbClr val="A657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th" sz="16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th" sz="1600" b="1" dirty="0">
                <a:solidFill>
                  <a:srgbClr val="27479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600" b="1" dirty="0">
                <a:solidFill>
                  <a:srgbClr val="074726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h" sz="16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"text/javascript"</a:t>
            </a:r>
            <a:r>
              <a:rPr lang="th" sz="1600" b="1" dirty="0">
                <a:solidFill>
                  <a:srgbClr val="A657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th" sz="1600" b="1" dirty="0">
                <a:solidFill>
                  <a:srgbClr val="80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 APPID </a:t>
            </a:r>
            <a:r>
              <a:rPr lang="th" sz="1600" b="1" dirty="0">
                <a:solidFill>
                  <a:srgbClr val="80803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600" b="1" dirty="0">
                <a:solidFill>
                  <a:srgbClr val="80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600" b="1" dirty="0">
                <a:solidFill>
                  <a:srgbClr val="0000E6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YOUR_APPID</a:t>
            </a:r>
            <a:r>
              <a:rPr lang="th" sz="1600" b="1" dirty="0">
                <a:solidFill>
                  <a:srgbClr val="80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600" b="1" dirty="0">
                <a:solidFill>
                  <a:srgbClr val="80008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th" sz="1600" b="1" dirty="0">
                <a:solidFill>
                  <a:srgbClr val="80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 KEY </a:t>
            </a:r>
            <a:r>
              <a:rPr lang="th" sz="1600" b="1" dirty="0">
                <a:solidFill>
                  <a:srgbClr val="80803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600" b="1" dirty="0">
                <a:solidFill>
                  <a:srgbClr val="80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600" b="1" dirty="0">
                <a:solidFill>
                  <a:srgbClr val="0000E6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YOUR_KEY</a:t>
            </a:r>
            <a:r>
              <a:rPr lang="th" sz="1600" b="1" dirty="0">
                <a:solidFill>
                  <a:srgbClr val="80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600" b="1" dirty="0">
                <a:solidFill>
                  <a:srgbClr val="80008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th" sz="1600" b="1" dirty="0">
                <a:solidFill>
                  <a:srgbClr val="80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 SECRET </a:t>
            </a:r>
            <a:r>
              <a:rPr lang="th" sz="1600" b="1" dirty="0">
                <a:solidFill>
                  <a:srgbClr val="80803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600" b="1" dirty="0">
                <a:solidFill>
                  <a:srgbClr val="80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600" b="1" dirty="0">
                <a:solidFill>
                  <a:srgbClr val="0000E6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YOUR_SECRET</a:t>
            </a:r>
            <a:r>
              <a:rPr lang="th" sz="1600" b="1" dirty="0">
                <a:solidFill>
                  <a:srgbClr val="80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600" b="1" dirty="0">
                <a:solidFill>
                  <a:srgbClr val="80008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th" sz="1600" b="1" dirty="0">
                <a:solidFill>
                  <a:srgbClr val="80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 ALIAS </a:t>
            </a:r>
            <a:r>
              <a:rPr lang="th" sz="1600" b="1" dirty="0">
                <a:solidFill>
                  <a:srgbClr val="80803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600" b="1" dirty="0">
                <a:solidFill>
                  <a:srgbClr val="80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600" b="1" dirty="0">
                <a:solidFill>
                  <a:srgbClr val="0000E6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r>
              <a:rPr lang="th" sz="1600" b="1" dirty="0">
                <a:solidFill>
                  <a:srgbClr val="80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600" b="1" dirty="0">
                <a:solidFill>
                  <a:srgbClr val="80008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dirty="0">
              <a:highlight>
                <a:srgbClr val="F4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th" sz="1600" b="1" dirty="0">
                <a:solidFill>
                  <a:srgbClr val="80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 microgear </a:t>
            </a:r>
            <a:r>
              <a:rPr lang="th" sz="1600" b="1" dirty="0">
                <a:solidFill>
                  <a:srgbClr val="80803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 Microgear</a:t>
            </a:r>
            <a:r>
              <a:rPr lang="th" sz="1600" b="1" dirty="0">
                <a:solidFill>
                  <a:srgbClr val="80803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th" sz="1600" b="1" dirty="0">
                <a:solidFill>
                  <a:srgbClr val="80803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1600" b="1" dirty="0">
                <a:solidFill>
                  <a:srgbClr val="80008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		key</a:t>
            </a:r>
            <a:r>
              <a:rPr lang="th" sz="1600" b="1" dirty="0">
                <a:solidFill>
                  <a:srgbClr val="80008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 KEY</a:t>
            </a:r>
            <a:r>
              <a:rPr lang="th" sz="1600" b="1" dirty="0">
                <a:solidFill>
                  <a:srgbClr val="80803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		secret</a:t>
            </a:r>
            <a:r>
              <a:rPr lang="th" sz="1600" b="1" dirty="0">
                <a:solidFill>
                  <a:srgbClr val="80008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 SECRET</a:t>
            </a:r>
            <a:r>
              <a:rPr lang="th" sz="1600" b="1" dirty="0">
                <a:solidFill>
                  <a:srgbClr val="80803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		alias </a:t>
            </a:r>
            <a:r>
              <a:rPr lang="th" sz="1600" b="1" dirty="0">
                <a:solidFill>
                  <a:srgbClr val="80008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 ALIAS</a:t>
            </a:r>
            <a:b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th" sz="1600" b="1" dirty="0">
                <a:solidFill>
                  <a:srgbClr val="80008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th" sz="1600" b="1" dirty="0">
                <a:solidFill>
                  <a:srgbClr val="80803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th" sz="1600" b="1" dirty="0">
                <a:solidFill>
                  <a:srgbClr val="80008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dirty="0">
              <a:highlight>
                <a:srgbClr val="F4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b="1" dirty="0">
                <a:solidFill>
                  <a:srgbClr val="A6570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th" sz="16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th" sz="1600" b="1" dirty="0">
                <a:solidFill>
                  <a:srgbClr val="A657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1" dirty="0">
              <a:solidFill>
                <a:srgbClr val="A65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8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LAB 01 - HTML Chat</a:t>
            </a:r>
            <a:endParaRPr sz="240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/>
        </p:nvSpPr>
        <p:spPr>
          <a:xfrm>
            <a:off x="278300" y="1057975"/>
            <a:ext cx="8646900" cy="56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dirty="0" smtClean="0">
                <a:latin typeface="Prompt Medium"/>
                <a:ea typeface="Prompt Medium"/>
                <a:cs typeface="Prompt Medium"/>
                <a:sym typeface="Prompt Medium"/>
              </a:rPr>
              <a:t> 3</a:t>
            </a:r>
            <a:r>
              <a:rPr lang="en-US" sz="1600" dirty="0" smtClean="0">
                <a:latin typeface="Prompt Medium"/>
                <a:ea typeface="Prompt Medium"/>
                <a:cs typeface="Prompt Medium"/>
                <a:sym typeface="Prompt Medium"/>
              </a:rPr>
              <a:t>.</a:t>
            </a:r>
            <a:r>
              <a:rPr lang="th" sz="1600" dirty="0" smtClean="0"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lang="th" sz="1600" dirty="0">
                <a:latin typeface="Prompt Medium"/>
                <a:ea typeface="Prompt Medium"/>
                <a:cs typeface="Prompt Medium"/>
                <a:sym typeface="Prompt Medium"/>
              </a:rPr>
              <a:t>event listener</a:t>
            </a:r>
            <a:endParaRPr sz="1600" dirty="0">
              <a:latin typeface="Prompt Medium"/>
              <a:ea typeface="Prompt Medium"/>
              <a:cs typeface="Prompt Medium"/>
              <a:sym typeface="Promp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solidFill>
                  <a:srgbClr val="A657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th" sz="16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th" sz="1600" b="1" dirty="0">
                <a:solidFill>
                  <a:srgbClr val="27479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600" b="1" dirty="0">
                <a:solidFill>
                  <a:srgbClr val="074726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h" sz="16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"text/javascript"</a:t>
            </a:r>
            <a:r>
              <a:rPr lang="th" sz="1600" b="1" dirty="0">
                <a:solidFill>
                  <a:srgbClr val="A657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microgear</a:t>
            </a:r>
            <a:r>
              <a:rPr lang="th" sz="1600" b="1" dirty="0">
                <a:solidFill>
                  <a:srgbClr val="80803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th" sz="1600" b="1" dirty="0">
                <a:solidFill>
                  <a:srgbClr val="80803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1600" b="1" dirty="0">
                <a:solidFill>
                  <a:srgbClr val="80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th" sz="1600" b="1" dirty="0">
                <a:solidFill>
                  <a:srgbClr val="0000E6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th" sz="1600" b="1" dirty="0">
                <a:solidFill>
                  <a:srgbClr val="80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h" sz="16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topic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6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		document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16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th" sz="16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innerHTML +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 msg + "&lt;br&gt;"</a:t>
            </a:r>
            <a:r>
              <a:rPr lang="th" sz="16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th" sz="16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th" sz="16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microgear</a:t>
            </a:r>
            <a:r>
              <a:rPr lang="th" sz="1600" b="1" dirty="0">
                <a:solidFill>
                  <a:srgbClr val="80803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th" sz="1600" b="1" dirty="0">
                <a:solidFill>
                  <a:srgbClr val="80803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1600" b="1" dirty="0">
                <a:solidFill>
                  <a:srgbClr val="80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th" sz="1600" b="1" dirty="0">
                <a:solidFill>
                  <a:srgbClr val="0000E6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connected</a:t>
            </a:r>
            <a:r>
              <a:rPr lang="th" sz="1600" b="1" dirty="0">
                <a:solidFill>
                  <a:srgbClr val="80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6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6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		microgear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setAlias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ALIAS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th" sz="16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		document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16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th" sz="16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innerHTML 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6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6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Now I am conn..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         ...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th" sz="16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th" sz="16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solidFill>
                  <a:srgbClr val="A6570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th" sz="16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th" sz="1600" b="1" dirty="0">
                <a:solidFill>
                  <a:srgbClr val="A657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1" dirty="0">
              <a:solidFill>
                <a:srgbClr val="A65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A65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LAB 01 - HTML Chat</a:t>
            </a:r>
            <a:endParaRPr sz="240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/>
        </p:nvSpPr>
        <p:spPr>
          <a:xfrm>
            <a:off x="278300" y="1057975"/>
            <a:ext cx="8646900" cy="56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A65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dirty="0" smtClean="0">
                <a:latin typeface="Prompt Medium"/>
                <a:ea typeface="Prompt Medium"/>
                <a:cs typeface="Prompt Medium"/>
                <a:sym typeface="Prompt Medium"/>
              </a:rPr>
              <a:t>4</a:t>
            </a:r>
            <a:r>
              <a:rPr lang="en-US" sz="1600" dirty="0" smtClean="0">
                <a:latin typeface="Prompt Medium"/>
                <a:ea typeface="Prompt Medium"/>
                <a:cs typeface="Prompt Medium"/>
                <a:sym typeface="Prompt Medium"/>
              </a:rPr>
              <a:t>.</a:t>
            </a:r>
            <a:r>
              <a:rPr lang="th" sz="1600" dirty="0" smtClean="0"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lang="en-US" sz="1600" dirty="0" smtClean="0">
                <a:latin typeface="Prompt Medium"/>
                <a:ea typeface="Prompt Medium"/>
                <a:cs typeface="Prompt Medium"/>
                <a:sym typeface="Prompt Medium"/>
              </a:rPr>
              <a:t>Message send </a:t>
            </a:r>
            <a:r>
              <a:rPr lang="th" sz="1600" dirty="0" smtClean="0">
                <a:latin typeface="Prompt Medium"/>
                <a:ea typeface="Prompt Medium"/>
                <a:cs typeface="Prompt Medium"/>
                <a:sym typeface="Prompt Medium"/>
              </a:rPr>
              <a:t>loop</a:t>
            </a:r>
            <a:endParaRPr sz="1600" dirty="0">
              <a:latin typeface="Prompt Medium"/>
              <a:ea typeface="Prompt Medium"/>
              <a:cs typeface="Prompt Medium"/>
              <a:sym typeface="Promp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solidFill>
                  <a:srgbClr val="A657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th" sz="16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th" sz="1600" b="1" dirty="0">
                <a:solidFill>
                  <a:srgbClr val="27479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600" b="1" dirty="0">
                <a:solidFill>
                  <a:srgbClr val="074726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h" sz="16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"text/javascript"</a:t>
            </a:r>
            <a:r>
              <a:rPr lang="th" sz="1600" b="1" dirty="0">
                <a:solidFill>
                  <a:srgbClr val="A657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th" sz="1600" b="1" dirty="0">
                <a:solidFill>
                  <a:srgbClr val="80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setInterval</a:t>
            </a:r>
            <a:r>
              <a:rPr lang="th" sz="1600" b="1" dirty="0">
                <a:solidFill>
                  <a:srgbClr val="80803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1600" b="1" dirty="0">
                <a:solidFill>
                  <a:srgbClr val="8000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th" sz="1600" b="1" dirty="0">
                <a:solidFill>
                  <a:srgbClr val="80803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600" b="1" dirty="0">
                <a:solidFill>
                  <a:srgbClr val="80008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		k = k+1;</a:t>
            </a:r>
            <a:b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		microgear.chat(ALIAS,"Chat to myself no: " + k);</a:t>
            </a:r>
            <a:b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th" sz="1600" b="1" dirty="0">
                <a:solidFill>
                  <a:srgbClr val="80008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th" sz="1600" b="1" dirty="0">
                <a:solidFill>
                  <a:srgbClr val="80803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h" sz="1600" b="1" dirty="0">
                <a:solidFill>
                  <a:srgbClr val="008C0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r>
              <a:rPr lang="th" sz="1600" b="1" dirty="0">
                <a:solidFill>
                  <a:srgbClr val="80803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th" sz="1600" b="1" dirty="0">
                <a:solidFill>
                  <a:srgbClr val="800080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solidFill>
                  <a:srgbClr val="A6570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th" sz="16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th" sz="1600" b="1" dirty="0">
                <a:solidFill>
                  <a:srgbClr val="A657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1" dirty="0">
              <a:solidFill>
                <a:srgbClr val="A65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A65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dirty="0" smtClean="0">
                <a:latin typeface="Prompt Medium"/>
                <a:ea typeface="Prompt Medium"/>
                <a:cs typeface="Prompt Medium"/>
                <a:sym typeface="Prompt Medium"/>
              </a:rPr>
              <a:t>5</a:t>
            </a:r>
            <a:r>
              <a:rPr lang="en-US" sz="1600" dirty="0" smtClean="0">
                <a:latin typeface="Prompt Medium"/>
                <a:ea typeface="Prompt Medium"/>
                <a:cs typeface="Prompt Medium"/>
                <a:sym typeface="Prompt Medium"/>
              </a:rPr>
              <a:t>.</a:t>
            </a:r>
            <a:r>
              <a:rPr lang="th" sz="1600" dirty="0" smtClean="0"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lang="th" sz="1600" dirty="0">
                <a:latin typeface="Prompt Medium"/>
                <a:ea typeface="Prompt Medium"/>
                <a:cs typeface="Prompt Medium"/>
                <a:sym typeface="Prompt Medium"/>
              </a:rPr>
              <a:t>connect to NETPIE</a:t>
            </a:r>
            <a:endParaRPr sz="1600" dirty="0">
              <a:latin typeface="Prompt Medium"/>
              <a:ea typeface="Prompt Medium"/>
              <a:cs typeface="Prompt Medium"/>
              <a:sym typeface="Promp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b="1" dirty="0">
                <a:solidFill>
                  <a:srgbClr val="A657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th" sz="1600" b="1" dirty="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microgear.connect(APPID);</a:t>
            </a:r>
            <a:endParaRPr sz="1600" b="1" dirty="0">
              <a:highlight>
                <a:srgbClr val="F4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A657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dirty="0" smtClean="0">
                <a:latin typeface="Prompt Medium"/>
                <a:ea typeface="Prompt Medium"/>
                <a:cs typeface="Prompt Medium"/>
                <a:sym typeface="Prompt Medium"/>
              </a:rPr>
              <a:t>6 </a:t>
            </a:r>
            <a:r>
              <a:rPr lang="en-US" sz="1600" dirty="0" smtClean="0">
                <a:latin typeface="Prompt Medium"/>
                <a:ea typeface="Prompt Medium"/>
                <a:cs typeface="Prompt Medium"/>
                <a:sym typeface="Prompt Medium"/>
              </a:rPr>
              <a:t>use</a:t>
            </a:r>
            <a:r>
              <a:rPr lang="th" sz="1600" dirty="0" smtClean="0"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lang="th" sz="1600" dirty="0">
                <a:latin typeface="Prompt Medium"/>
                <a:ea typeface="Prompt Medium"/>
                <a:cs typeface="Prompt Medium"/>
                <a:sym typeface="Prompt Medium"/>
              </a:rPr>
              <a:t>html div </a:t>
            </a:r>
            <a:r>
              <a:rPr lang="en-US" sz="1600" dirty="0" smtClean="0">
                <a:latin typeface="Prompt Medium"/>
                <a:ea typeface="Prompt Medium"/>
                <a:cs typeface="Prompt Medium"/>
                <a:sym typeface="Prompt Medium"/>
              </a:rPr>
              <a:t>to show message</a:t>
            </a:r>
            <a:endParaRPr sz="1600" dirty="0">
              <a:latin typeface="Prompt Medium"/>
              <a:ea typeface="Prompt Medium"/>
              <a:cs typeface="Prompt Medium"/>
              <a:sym typeface="Promp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600" b="1" dirty="0">
                <a:solidFill>
                  <a:srgbClr val="A657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th" sz="16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th" sz="1600" b="1" dirty="0">
                <a:solidFill>
                  <a:srgbClr val="27479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600" b="1" dirty="0">
                <a:solidFill>
                  <a:srgbClr val="074726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th" sz="16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h" sz="16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th" sz="16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600" b="1" dirty="0">
                <a:solidFill>
                  <a:srgbClr val="A657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th" sz="1600" b="1" dirty="0">
                <a:latin typeface="Courier New"/>
                <a:ea typeface="Courier New"/>
                <a:cs typeface="Courier New"/>
                <a:sym typeface="Courier New"/>
              </a:rPr>
              <a:t>_____</a:t>
            </a:r>
            <a:r>
              <a:rPr lang="th" sz="1600" b="1" dirty="0">
                <a:solidFill>
                  <a:srgbClr val="A6570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th" sz="16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th" sz="1600" b="1" dirty="0">
                <a:solidFill>
                  <a:srgbClr val="A657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30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LAB 01 - HTML Chat</a:t>
            </a:r>
            <a:endParaRPr sz="240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150" y="4966757"/>
            <a:ext cx="3830344" cy="1804488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6" name="Google Shape;156;p31"/>
          <p:cNvSpPr txBox="1"/>
          <p:nvPr/>
        </p:nvSpPr>
        <p:spPr>
          <a:xfrm>
            <a:off x="98250" y="825500"/>
            <a:ext cx="8826600" cy="57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100" marR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script src</a:t>
            </a:r>
            <a:r>
              <a:rPr lang="th"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h" sz="15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"https://cdn.netpie.io/microgear.js"</a:t>
            </a:r>
            <a:r>
              <a:rPr lang="th"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/script</a:t>
            </a:r>
            <a:r>
              <a:rPr lang="th"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script type</a:t>
            </a:r>
            <a:r>
              <a:rPr lang="th"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h" sz="15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"text/javascript"</a:t>
            </a:r>
            <a:r>
              <a:rPr lang="th"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th" sz="1500" b="1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k </a:t>
            </a:r>
            <a:r>
              <a:rPr lang="th"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500" b="1">
                <a:solidFill>
                  <a:srgbClr val="A8017E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th" sz="1500" b="1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microgear </a:t>
            </a:r>
            <a:r>
              <a:rPr lang="th"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Microgear.create({</a:t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    key: </a:t>
            </a:r>
            <a:r>
              <a:rPr lang="th" sz="15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YOUR_KEY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    secret: </a:t>
            </a:r>
            <a:r>
              <a:rPr lang="th" sz="15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YOUR_SECRET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    alias : </a:t>
            </a:r>
            <a:r>
              <a:rPr lang="th" sz="15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r>
              <a:rPr lang="th" sz="15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microgear.on(</a:t>
            </a:r>
            <a:r>
              <a:rPr lang="th" sz="15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'message'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th" sz="1500" b="1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(topic,msg) {</a:t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th" sz="1500" b="1">
                <a:solidFill>
                  <a:srgbClr val="A535AE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th" sz="1500" b="1">
                <a:solidFill>
                  <a:srgbClr val="45AE34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15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"data"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).innerHTML </a:t>
            </a:r>
            <a:r>
              <a:rPr lang="th"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msg </a:t>
            </a:r>
            <a:r>
              <a:rPr lang="th"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5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"&lt;br&gt;"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microgear.on(</a:t>
            </a:r>
            <a:r>
              <a:rPr lang="th" sz="15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'connected'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th" sz="1500" b="1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    microgear.setAlias(ALIAS);</a:t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th" sz="1500" b="1">
                <a:solidFill>
                  <a:srgbClr val="A535AE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th" sz="1500" b="1">
                <a:solidFill>
                  <a:srgbClr val="45AE34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15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"data"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).innerHTML </a:t>
            </a:r>
            <a:r>
              <a:rPr lang="th"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5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"Now I am connected..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th" sz="1500" b="1">
                <a:solidFill>
                  <a:srgbClr val="45AE34"/>
                </a:solidFill>
                <a:latin typeface="Courier New"/>
                <a:ea typeface="Courier New"/>
                <a:cs typeface="Courier New"/>
                <a:sym typeface="Courier New"/>
              </a:rPr>
              <a:t>setInterval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th" sz="1500" b="1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k </a:t>
            </a:r>
            <a:r>
              <a:rPr lang="th"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k</a:t>
            </a:r>
            <a:r>
              <a:rPr lang="th"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th" sz="1500" b="1">
                <a:solidFill>
                  <a:srgbClr val="A8017E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microgear.chat(ALIAS,</a:t>
            </a:r>
            <a:r>
              <a:rPr lang="th" sz="15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"Chat to  myself no: "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k);</a:t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    },</a:t>
            </a:r>
            <a:r>
              <a:rPr lang="th" sz="1500" b="1">
                <a:solidFill>
                  <a:srgbClr val="A8017E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microgear.connect(</a:t>
            </a:r>
            <a:r>
              <a:rPr lang="th" sz="15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YOUR_APPID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/script</a:t>
            </a:r>
            <a:r>
              <a:rPr lang="th"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"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div id</a:t>
            </a:r>
            <a:r>
              <a:rPr lang="th"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h" sz="15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"data"</a:t>
            </a:r>
            <a:r>
              <a:rPr lang="th"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_____</a:t>
            </a:r>
            <a:r>
              <a:rPr lang="th"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th" sz="1500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/div</a:t>
            </a:r>
            <a:r>
              <a:rPr lang="th" sz="15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b="1">
              <a:solidFill>
                <a:srgbClr val="0066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31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LAB 01 - HTML Chat</a:t>
            </a:r>
            <a:endParaRPr sz="240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A555-D437-44EA-8D26-06D6615A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01 - html5 online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D0E00-01D2-4403-B519-6D0924161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65" y="1233482"/>
            <a:ext cx="7989745" cy="443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111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582</Words>
  <Application>Microsoft Office PowerPoint</Application>
  <PresentationFormat>On-screen Show (4:3)</PresentationFormat>
  <Paragraphs>277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Courier New</vt:lpstr>
      <vt:lpstr>Prompt</vt:lpstr>
      <vt:lpstr>Prompt Medium</vt:lpstr>
      <vt:lpstr>Roboto</vt:lpstr>
      <vt:lpstr>Prompt SemiBold</vt:lpstr>
      <vt:lpstr>Kanit</vt:lpstr>
      <vt:lpstr>Simple Light</vt:lpstr>
      <vt:lpstr>Material</vt:lpstr>
      <vt:lpstr>PowerPoint Presentation</vt:lpstr>
      <vt:lpstr> Code Lab</vt:lpstr>
      <vt:lpstr>LAB 01 - HTML Chat</vt:lpstr>
      <vt:lpstr>Application ID</vt:lpstr>
      <vt:lpstr>LAB 01 - HTML Chat</vt:lpstr>
      <vt:lpstr>LAB 01 - HTML Chat</vt:lpstr>
      <vt:lpstr>LAB 01 - HTML Chat</vt:lpstr>
      <vt:lpstr>LAB 01 - HTML Chat</vt:lpstr>
      <vt:lpstr>LAB 01 - html5 online </vt:lpstr>
      <vt:lpstr>LAB 01 – after browser is closed</vt:lpstr>
      <vt:lpstr>LAB 01 - KidBright NETPIE Chat</vt:lpstr>
      <vt:lpstr>LAB 01 – KidBright NETPIE Chat</vt:lpstr>
      <vt:lpstr>LAB 01 - KidBright NETPIE Chat</vt:lpstr>
      <vt:lpstr>LAB 03 - KidBright NETPIE Chat</vt:lpstr>
      <vt:lpstr>LAB 02 – KidBright Switch</vt:lpstr>
      <vt:lpstr>LAB 02 – Kidbright NETPIE Switch</vt:lpstr>
      <vt:lpstr>LAB 02 – KidBright NETPIE Switch</vt:lpstr>
      <vt:lpstr>LAB 02 – KidBright NETPIE Switch</vt:lpstr>
      <vt:lpstr>LAB 02 – KidBright NETPIE Switch</vt:lpstr>
      <vt:lpstr>LAB 02 – KidBright NETPIE Switch</vt:lpstr>
      <vt:lpstr>LAB 02 – KidBright NETPIE Switch</vt:lpstr>
      <vt:lpstr>LAB 03 - KidBright NETPIE DHT</vt:lpstr>
      <vt:lpstr>LAB 03 - KidBright NETPIE DHT</vt:lpstr>
      <vt:lpstr>LAB 03 - KidBright NETPIE DHT</vt:lpstr>
      <vt:lpstr>LAB 03 - KidBright NETPIE DHT</vt:lpstr>
      <vt:lpstr>LAB 03 - KidBright NETPIE DHT</vt:lpstr>
      <vt:lpstr>LAB 03 - KidBright NETPIE DHT</vt:lpstr>
      <vt:lpstr>LAB 03 - KidBright NETPIE DHT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Opas</dc:creator>
  <cp:lastModifiedBy>NTNECTEC</cp:lastModifiedBy>
  <cp:revision>22</cp:revision>
  <dcterms:modified xsi:type="dcterms:W3CDTF">2018-12-12T13:08:59Z</dcterms:modified>
</cp:coreProperties>
</file>