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71" r:id="rId12"/>
    <p:sldId id="262" r:id="rId13"/>
    <p:sldId id="263" r:id="rId14"/>
    <p:sldId id="264" r:id="rId15"/>
    <p:sldId id="266" r:id="rId16"/>
    <p:sldId id="265" r:id="rId17"/>
    <p:sldId id="26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8" r:id="rId28"/>
    <p:sldId id="289" r:id="rId29"/>
    <p:sldId id="290" r:id="rId30"/>
    <p:sldId id="281" r:id="rId31"/>
    <p:sldId id="282" r:id="rId32"/>
    <p:sldId id="283" r:id="rId33"/>
    <p:sldId id="285" r:id="rId34"/>
    <p:sldId id="286" r:id="rId35"/>
    <p:sldId id="287" r:id="rId36"/>
    <p:sldId id="284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2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4" r:id="rId60"/>
    <p:sldId id="315" r:id="rId61"/>
    <p:sldId id="316" r:id="rId62"/>
    <p:sldId id="317" r:id="rId63"/>
    <p:sldId id="313" r:id="rId64"/>
    <p:sldId id="318" r:id="rId65"/>
    <p:sldId id="319" r:id="rId66"/>
    <p:sldId id="320" r:id="rId67"/>
    <p:sldId id="322" r:id="rId68"/>
    <p:sldId id="323" r:id="rId69"/>
    <p:sldId id="321" r:id="rId70"/>
    <p:sldId id="324" r:id="rId71"/>
    <p:sldId id="325" r:id="rId72"/>
    <p:sldId id="327" r:id="rId73"/>
    <p:sldId id="326" r:id="rId74"/>
    <p:sldId id="328" r:id="rId75"/>
    <p:sldId id="331" r:id="rId76"/>
    <p:sldId id="332" r:id="rId77"/>
    <p:sldId id="330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36" d="100"/>
          <a:sy n="36" d="100"/>
        </p:scale>
        <p:origin x="6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18" Type="http://schemas.openxmlformats.org/officeDocument/2006/relationships/image" Target="../media/image6.wmf"/><Relationship Id="rId26" Type="http://schemas.openxmlformats.org/officeDocument/2006/relationships/image" Target="../media/image14.gi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wmf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wmf"/><Relationship Id="rId25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20" Type="http://schemas.openxmlformats.org/officeDocument/2006/relationships/image" Target="../media/image8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2.wmf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23" Type="http://schemas.openxmlformats.org/officeDocument/2006/relationships/image" Target="../media/image11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Relationship Id="rId22" Type="http://schemas.openxmlformats.org/officeDocument/2006/relationships/image" Target="../media/image10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058173" y="69011"/>
            <a:ext cx="7019027" cy="6712787"/>
            <a:chOff x="1100154" y="152400"/>
            <a:chExt cx="6824646" cy="6629400"/>
          </a:xfrm>
        </p:grpSpPr>
        <p:pic>
          <p:nvPicPr>
            <p:cNvPr id="10" name="Picture 9" descr="j0324442.wmf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2687475" y="525887"/>
              <a:ext cx="1867437" cy="903073"/>
            </a:xfrm>
            <a:prstGeom prst="rect">
              <a:avLst/>
            </a:prstGeom>
          </p:spPr>
        </p:pic>
        <p:pic>
          <p:nvPicPr>
            <p:cNvPr id="7" name="Picture 6" descr="j0324436.wmf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235604" y="2113208"/>
              <a:ext cx="1689196" cy="1120462"/>
            </a:xfrm>
            <a:prstGeom prst="rect">
              <a:avLst/>
            </a:prstGeom>
          </p:spPr>
        </p:pic>
        <p:pic>
          <p:nvPicPr>
            <p:cNvPr id="8" name="Picture 7" descr="j0324438.wmf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5582002" y="1272862"/>
              <a:ext cx="1960808" cy="1138567"/>
            </a:xfrm>
            <a:prstGeom prst="rect">
              <a:avLst/>
            </a:prstGeom>
          </p:spPr>
        </p:pic>
        <p:pic>
          <p:nvPicPr>
            <p:cNvPr id="9" name="Picture 8" descr="j0324440.wmf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4554913" y="152400"/>
              <a:ext cx="1265397" cy="1213834"/>
            </a:xfrm>
            <a:prstGeom prst="rect">
              <a:avLst/>
            </a:prstGeom>
          </p:spPr>
        </p:pic>
        <p:pic>
          <p:nvPicPr>
            <p:cNvPr id="11" name="Picture 10" descr="j0324444.wmf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847129" y="899375"/>
              <a:ext cx="1360201" cy="1027090"/>
            </a:xfrm>
            <a:prstGeom prst="rect">
              <a:avLst/>
            </a:prstGeom>
          </p:spPr>
        </p:pic>
        <p:pic>
          <p:nvPicPr>
            <p:cNvPr id="13" name="Picture 12" descr="j0324446.wmf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286898" y="1926465"/>
              <a:ext cx="858328" cy="1400577"/>
            </a:xfrm>
            <a:prstGeom prst="rect">
              <a:avLst/>
            </a:prstGeom>
          </p:spPr>
        </p:pic>
        <p:pic>
          <p:nvPicPr>
            <p:cNvPr id="14" name="Picture 13" descr="j0324448.wmf"/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1100154" y="3233670"/>
              <a:ext cx="1307206" cy="1237726"/>
            </a:xfrm>
            <a:prstGeom prst="rect">
              <a:avLst/>
            </a:prstGeom>
          </p:spPr>
        </p:pic>
        <p:pic>
          <p:nvPicPr>
            <p:cNvPr id="15" name="Picture 14" descr="j0324450.wmf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473641" y="4447504"/>
              <a:ext cx="1327518" cy="1307206"/>
            </a:xfrm>
            <a:prstGeom prst="rect">
              <a:avLst/>
            </a:prstGeom>
          </p:spPr>
        </p:pic>
        <p:pic>
          <p:nvPicPr>
            <p:cNvPr id="16" name="Picture 15" descr="j0324452.wmf"/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2500731" y="4820992"/>
              <a:ext cx="1930319" cy="1680693"/>
            </a:xfrm>
            <a:prstGeom prst="rect">
              <a:avLst/>
            </a:prstGeom>
          </p:spPr>
        </p:pic>
        <p:pic>
          <p:nvPicPr>
            <p:cNvPr id="17" name="Picture 16" descr="j0324454.wmf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4274796" y="5381223"/>
              <a:ext cx="1388703" cy="1400577"/>
            </a:xfrm>
            <a:prstGeom prst="rect">
              <a:avLst/>
            </a:prstGeom>
          </p:spPr>
        </p:pic>
        <p:pic>
          <p:nvPicPr>
            <p:cNvPr id="18" name="Picture 17" descr="j0324456.wmf"/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5600248" y="4727620"/>
              <a:ext cx="1288959" cy="1587321"/>
            </a:xfrm>
            <a:prstGeom prst="rect">
              <a:avLst/>
            </a:prstGeom>
          </p:spPr>
        </p:pic>
        <p:pic>
          <p:nvPicPr>
            <p:cNvPr id="19" name="Picture 18" descr="j0324458.wmf"/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6328976" y="3233670"/>
              <a:ext cx="1472515" cy="1493949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0FBC-D206-418B-B244-1F658CDF8BF5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/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3600450" y="4758"/>
            <a:ext cx="1670050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图论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湖南师范大学</a:t>
            </a:r>
            <a:endParaRPr lang="en-US" altLang="zh-CN" dirty="0" smtClean="0"/>
          </a:p>
          <a:p>
            <a:r>
              <a:rPr lang="zh-CN" altLang="en-US" dirty="0"/>
              <a:t>罗迅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1052736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建图的过程就是插入边的过程，建边的时候一定要注意：</a:t>
            </a:r>
            <a:endParaRPr lang="en-US" altLang="zh-CN" sz="4800" dirty="0" smtClean="0"/>
          </a:p>
          <a:p>
            <a:r>
              <a:rPr lang="zh-CN" altLang="en-US" sz="4800" dirty="0" smtClean="0">
                <a:solidFill>
                  <a:srgbClr val="FF0000"/>
                </a:solidFill>
              </a:rPr>
              <a:t>重边</a:t>
            </a:r>
            <a:r>
              <a:rPr lang="zh-CN" altLang="en-US" sz="4800" dirty="0" smtClean="0"/>
              <a:t>、</a:t>
            </a:r>
            <a:r>
              <a:rPr lang="zh-CN" altLang="en-US" sz="4800" dirty="0" smtClean="0">
                <a:solidFill>
                  <a:srgbClr val="FF0000"/>
                </a:solidFill>
              </a:rPr>
              <a:t>自边</a:t>
            </a:r>
            <a:r>
              <a:rPr lang="zh-CN" altLang="en-US" sz="4800" dirty="0" smtClean="0"/>
              <a:t>、</a:t>
            </a:r>
            <a:r>
              <a:rPr lang="zh-CN" altLang="en-US" sz="4800" dirty="0" smtClean="0">
                <a:solidFill>
                  <a:srgbClr val="FF0000"/>
                </a:solidFill>
              </a:rPr>
              <a:t>负边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371703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还要注意：</a:t>
            </a:r>
            <a:endParaRPr lang="en-US" altLang="zh-CN" sz="4800" dirty="0" smtClean="0"/>
          </a:p>
          <a:p>
            <a:r>
              <a:rPr lang="en-US" altLang="zh-CN" sz="4800" dirty="0" smtClean="0">
                <a:solidFill>
                  <a:srgbClr val="FF0000"/>
                </a:solidFill>
              </a:rPr>
              <a:t>V</a:t>
            </a:r>
            <a:r>
              <a:rPr lang="zh-CN" altLang="en-US" sz="4800" dirty="0" smtClean="0">
                <a:solidFill>
                  <a:srgbClr val="FF0000"/>
                </a:solidFill>
              </a:rPr>
              <a:t>是不是空集，</a:t>
            </a:r>
            <a:r>
              <a:rPr lang="en-US" altLang="zh-CN" sz="4800" dirty="0" smtClean="0">
                <a:solidFill>
                  <a:srgbClr val="FF0000"/>
                </a:solidFill>
              </a:rPr>
              <a:t>E</a:t>
            </a:r>
            <a:r>
              <a:rPr lang="zh-CN" altLang="en-US" sz="4800" dirty="0" smtClean="0">
                <a:solidFill>
                  <a:srgbClr val="FF0000"/>
                </a:solidFill>
              </a:rPr>
              <a:t>是不是空集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给定一个有向带权图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无向图、无权图均是有向带权图的特例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，以及图中的两个顶点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的权值最小的路径，称为最短路径</a:t>
            </a:r>
            <a:r>
              <a:rPr lang="en-US" altLang="zh-CN" dirty="0" smtClean="0"/>
              <a:t>shortest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8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单源最短路径：指定一个顶点作为起点，可求出其到达所有顶点的最短路径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目标最短路径：本质与单源相同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出所有点对之间的最短路径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97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用于求指定源点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到其他所有顶点的最短路径</a:t>
            </a:r>
            <a:endParaRPr lang="en-US" altLang="zh-CN" dirty="0" smtClean="0"/>
          </a:p>
          <a:p>
            <a:r>
              <a:rPr lang="zh-CN" altLang="en-US" dirty="0" smtClean="0"/>
              <a:t>适用于权值非负的图</a:t>
            </a:r>
            <a:endParaRPr lang="en-US" altLang="zh-CN" dirty="0" smtClean="0"/>
          </a:p>
          <a:p>
            <a:r>
              <a:rPr lang="zh-CN" altLang="en-US" dirty="0" smtClean="0"/>
              <a:t>经过</a:t>
            </a:r>
            <a:r>
              <a:rPr lang="en-US" altLang="zh-CN" dirty="0" err="1" smtClean="0"/>
              <a:t>Fredman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Fibonacci</a:t>
            </a:r>
            <a:r>
              <a:rPr lang="zh-CN" altLang="en-US" dirty="0" smtClean="0"/>
              <a:t>堆改进，可做到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E+VlogV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83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Bellman-Ford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该方法可用于权值为负的图，但时间复杂度可达到</a:t>
            </a:r>
            <a:r>
              <a:rPr lang="en-US" altLang="zh-CN" dirty="0" smtClean="0"/>
              <a:t>O(VE)</a:t>
            </a:r>
            <a:r>
              <a:rPr lang="zh-CN" altLang="en-US" dirty="0" smtClean="0"/>
              <a:t>，因此存在各种优化</a:t>
            </a:r>
            <a:endParaRPr lang="en-US" altLang="zh-CN" dirty="0" smtClean="0"/>
          </a:p>
          <a:p>
            <a:r>
              <a:rPr lang="zh-CN" altLang="en-US" dirty="0" smtClean="0"/>
              <a:t>目前，竞赛中常用的优化是</a:t>
            </a:r>
            <a:r>
              <a:rPr lang="en-US" altLang="zh-CN" dirty="0" smtClean="0"/>
              <a:t>SPFA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SPFA</a:t>
            </a:r>
            <a:r>
              <a:rPr lang="zh-CN" altLang="en-US" dirty="0" smtClean="0"/>
              <a:t>可以用于处理有负环的图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81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SPFA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shortest path faster algorithm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1994</a:t>
            </a:r>
            <a:r>
              <a:rPr lang="zh-CN" altLang="en-US" dirty="0" smtClean="0"/>
              <a:t>年西南交通大学的段凡丁发表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度可到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kE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一般小于等于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但是存在特别针对的图，使得该算法很慢</a:t>
            </a:r>
            <a:endParaRPr lang="en-US" altLang="zh-CN" dirty="0" smtClean="0"/>
          </a:p>
          <a:p>
            <a:r>
              <a:rPr lang="zh-CN" altLang="en-US" dirty="0" smtClean="0"/>
              <a:t>但目前位置，好像还没有出题人看这个算法不顺眼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6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SPFA(s)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D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到各顶点的最短距离，初始时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均为最大值，只令</a:t>
            </a:r>
            <a:r>
              <a:rPr lang="en-US" altLang="zh-CN" dirty="0" smtClean="0"/>
              <a:t>D[s]=0</a:t>
            </a:r>
          </a:p>
          <a:p>
            <a:r>
              <a:rPr lang="zh-CN" altLang="en-US" dirty="0" smtClean="0"/>
              <a:t>布尔数组</a:t>
            </a:r>
            <a:r>
              <a:rPr lang="en-US" altLang="zh-CN" dirty="0" smtClean="0"/>
              <a:t>F</a:t>
            </a:r>
            <a:r>
              <a:rPr lang="zh-CN" altLang="en-US" dirty="0" smtClean="0"/>
              <a:t>表示顶点是否在队列中，初始全为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，令</a:t>
            </a:r>
            <a:r>
              <a:rPr lang="en-US" altLang="zh-CN" dirty="0" smtClean="0"/>
              <a:t>F[s]=true</a:t>
            </a:r>
          </a:p>
          <a:p>
            <a:r>
              <a:rPr lang="zh-CN" altLang="en-US" dirty="0" smtClean="0"/>
              <a:t>队列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，令</a:t>
            </a:r>
            <a:r>
              <a:rPr lang="en-US" altLang="zh-CN" dirty="0" smtClean="0"/>
              <a:t>s</a:t>
            </a:r>
            <a:r>
              <a:rPr lang="zh-CN" altLang="en-US" dirty="0" smtClean="0"/>
              <a:t>入队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97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SPFA(s)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while( Q</a:t>
            </a:r>
            <a:r>
              <a:rPr lang="zh-CN" altLang="en-US" dirty="0" smtClean="0"/>
              <a:t>不为空</a:t>
            </a:r>
            <a:r>
              <a:rPr lang="en-US" altLang="zh-CN" dirty="0" smtClean="0"/>
              <a:t> )</a:t>
            </a:r>
          </a:p>
          <a:p>
            <a:pPr lvl="1"/>
            <a:r>
              <a:rPr lang="zh-CN" altLang="en-US" dirty="0" smtClean="0"/>
              <a:t>取出队首</a:t>
            </a:r>
            <a:r>
              <a:rPr lang="en-US" altLang="zh-CN" dirty="0" smtClean="0"/>
              <a:t>u</a:t>
            </a:r>
          </a:p>
          <a:p>
            <a:pPr lvl="1"/>
            <a:r>
              <a:rPr lang="en-US" altLang="zh-CN" dirty="0" smtClean="0"/>
              <a:t>for u</a:t>
            </a:r>
            <a:r>
              <a:rPr lang="zh-CN" altLang="en-US" dirty="0" smtClean="0"/>
              <a:t>的每一个邻点</a:t>
            </a:r>
            <a:r>
              <a:rPr lang="en-US" altLang="zh-CN" dirty="0" smtClean="0"/>
              <a:t>v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if ( D[u] + 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长度 </a:t>
            </a:r>
            <a:r>
              <a:rPr lang="en-US" altLang="zh-CN" dirty="0" smtClean="0"/>
              <a:t>&lt; D[v] )</a:t>
            </a:r>
          </a:p>
          <a:p>
            <a:pPr lvl="2"/>
            <a:r>
              <a:rPr lang="zh-CN" altLang="en-US" dirty="0" smtClean="0"/>
              <a:t>    令</a:t>
            </a:r>
            <a:r>
              <a:rPr lang="en-US" altLang="zh-CN" dirty="0" smtClean="0"/>
              <a:t>D[v] = D[u] + 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if ( v</a:t>
            </a:r>
            <a:r>
              <a:rPr lang="zh-CN" altLang="en-US" dirty="0" smtClean="0"/>
              <a:t>不在队列</a:t>
            </a:r>
            <a:r>
              <a:rPr lang="en-US" altLang="zh-CN" dirty="0" smtClean="0"/>
              <a:t> ) </a:t>
            </a:r>
            <a:r>
              <a:rPr lang="zh-CN" altLang="en-US" dirty="0" smtClean="0"/>
              <a:t>令</a:t>
            </a:r>
            <a:r>
              <a:rPr lang="en-US" altLang="zh-CN" dirty="0" smtClean="0"/>
              <a:t>v</a:t>
            </a:r>
            <a:r>
              <a:rPr lang="zh-CN" altLang="en-US" dirty="0" smtClean="0"/>
              <a:t>入队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的入队次数超过了顶点数，有负环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57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10682</a:t>
            </a:r>
          </a:p>
          <a:p>
            <a:r>
              <a:rPr lang="en-US" altLang="zh-CN" dirty="0" smtClean="0"/>
              <a:t>10693</a:t>
            </a:r>
          </a:p>
          <a:p>
            <a:r>
              <a:rPr lang="en-US" altLang="zh-CN" dirty="0" smtClean="0"/>
              <a:t>10743</a:t>
            </a:r>
          </a:p>
          <a:p>
            <a:r>
              <a:rPr lang="en-US" altLang="zh-CN" dirty="0" smtClean="0"/>
              <a:t>hdu1874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hdu2066</a:t>
            </a:r>
          </a:p>
          <a:p>
            <a:r>
              <a:rPr lang="en-US" altLang="zh-CN" dirty="0" smtClean="0"/>
              <a:t>hdu3790</a:t>
            </a:r>
          </a:p>
          <a:p>
            <a:r>
              <a:rPr lang="en-US" altLang="zh-CN" dirty="0" smtClean="0"/>
              <a:t>POJ1511</a:t>
            </a:r>
          </a:p>
          <a:p>
            <a:r>
              <a:rPr lang="en-US" altLang="zh-CN" dirty="0" smtClean="0"/>
              <a:t>POJ3259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99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Floyd-</a:t>
            </a:r>
            <a:r>
              <a:rPr lang="en-US" altLang="zh-CN" dirty="0" err="1" smtClean="0"/>
              <a:t>Warshall</a:t>
            </a:r>
            <a:r>
              <a:rPr lang="zh-CN" altLang="en-US" dirty="0" smtClean="0"/>
              <a:t>算法，可以求出任意点对之间的最短路径，还可用于有向图的传递闭包</a:t>
            </a:r>
            <a:endParaRPr lang="en-US" altLang="zh-CN" dirty="0" smtClean="0"/>
          </a:p>
          <a:p>
            <a:r>
              <a:rPr lang="en-US" altLang="zh-CN" dirty="0" smtClean="0"/>
              <a:t>Floyd</a:t>
            </a:r>
            <a:r>
              <a:rPr lang="zh-CN" altLang="en-US" dirty="0" smtClean="0"/>
              <a:t>算法可解决负权的图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O(V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本质</a:t>
            </a:r>
            <a:r>
              <a:rPr lang="zh-CN" altLang="en-US" dirty="0" smtClean="0"/>
              <a:t>上是一个动态规划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24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en-US" altLang="zh-CN" dirty="0" smtClean="0"/>
          </a:p>
          <a:p>
            <a:r>
              <a:rPr lang="zh-CN" altLang="en-US" dirty="0" smtClean="0"/>
              <a:t>最短路径</a:t>
            </a:r>
            <a:endParaRPr lang="en-US" altLang="zh-CN" dirty="0" smtClean="0"/>
          </a:p>
          <a:p>
            <a:r>
              <a:rPr lang="zh-CN" altLang="en-US" dirty="0" smtClean="0"/>
              <a:t>差分</a:t>
            </a:r>
            <a:r>
              <a:rPr lang="zh-CN" altLang="en-US" dirty="0"/>
              <a:t>约束</a:t>
            </a:r>
            <a:r>
              <a:rPr lang="zh-CN" altLang="en-US" dirty="0" smtClean="0"/>
              <a:t>系</a:t>
            </a:r>
            <a:r>
              <a:rPr lang="zh-CN" altLang="en-US" dirty="0"/>
              <a:t>统</a:t>
            </a:r>
          </a:p>
          <a:p>
            <a:r>
              <a:rPr lang="zh-CN" altLang="en-US" dirty="0" smtClean="0"/>
              <a:t>最小生成树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en-US" altLang="zh-CN" dirty="0" smtClean="0"/>
          </a:p>
          <a:p>
            <a:r>
              <a:rPr lang="zh-CN" altLang="en-US" dirty="0" smtClean="0"/>
              <a:t>网络流</a:t>
            </a:r>
            <a:endParaRPr lang="en-US" altLang="zh-CN" dirty="0" smtClean="0"/>
          </a:p>
          <a:p>
            <a:r>
              <a:rPr lang="zh-CN" altLang="en-US" dirty="0"/>
              <a:t>二分图</a:t>
            </a:r>
          </a:p>
        </p:txBody>
      </p:sp>
    </p:spTree>
    <p:extLst>
      <p:ext uri="{BB962C8B-B14F-4D97-AF65-F5344CB8AC3E}">
        <p14:creationId xmlns:p14="http://schemas.microsoft.com/office/powerpoint/2010/main" val="1568506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D[V][V]</a:t>
            </a:r>
            <a:r>
              <a:rPr lang="zh-CN" altLang="en-US" dirty="0" smtClean="0"/>
              <a:t>，初始化为最大值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每一个顶点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：令</a:t>
            </a:r>
            <a:r>
              <a:rPr lang="en-US" altLang="zh-CN" dirty="0" smtClean="0"/>
              <a:t>D[v][v] = 0    </a:t>
            </a: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每一条边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：令</a:t>
            </a:r>
            <a:r>
              <a:rPr lang="en-US" altLang="zh-CN" dirty="0" smtClean="0"/>
              <a:t>D[u][v] = w</a:t>
            </a:r>
            <a:r>
              <a:rPr lang="en-US" altLang="zh-CN" baseline="-25000" dirty="0" smtClean="0"/>
              <a:t>uv</a:t>
            </a:r>
          </a:p>
          <a:p>
            <a:r>
              <a:rPr lang="zh-CN" altLang="en-US" dirty="0"/>
              <a:t>三</a:t>
            </a:r>
            <a:r>
              <a:rPr lang="zh-CN" altLang="en-US" dirty="0" smtClean="0"/>
              <a:t>重循环：</a:t>
            </a:r>
            <a:r>
              <a:rPr lang="en-US" altLang="zh-CN" dirty="0" smtClean="0"/>
              <a:t>k,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</a:t>
            </a:r>
          </a:p>
          <a:p>
            <a:pPr lvl="1"/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min(D[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][j], 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][k]+D[k][j])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35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r>
              <a:rPr lang="en-US" altLang="zh-CN" dirty="0" smtClean="0"/>
              <a:t>MST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是一个无向连通带权图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的生成树且总权值最小，则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MST</a:t>
            </a:r>
          </a:p>
          <a:p>
            <a:endParaRPr lang="en-US" altLang="zh-CN" dirty="0"/>
          </a:p>
          <a:p>
            <a:r>
              <a:rPr lang="en-US" altLang="zh-CN" dirty="0" smtClean="0"/>
              <a:t>Prim</a:t>
            </a:r>
            <a:r>
              <a:rPr lang="zh-CN" altLang="en-US" dirty="0" smtClean="0"/>
              <a:t>算法和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算法，均是贪心算法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511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将节点分为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中选出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中选出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，满足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是所有边中最小的，将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，且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MST</a:t>
            </a:r>
            <a:r>
              <a:rPr lang="zh-CN" altLang="en-US" dirty="0" smtClean="0"/>
              <a:t>的一条边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为空，初始</a:t>
            </a:r>
            <a:r>
              <a:rPr lang="en-US" altLang="zh-CN" dirty="0" smtClean="0"/>
              <a:t>S</a:t>
            </a:r>
            <a:r>
              <a:rPr lang="zh-CN" altLang="en-US" smtClean="0"/>
              <a:t>为空集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67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算法的关键就是从两个点集中各找出一个点，使得点对的权值最小</a:t>
            </a:r>
            <a:endParaRPr lang="en-US" altLang="zh-CN" dirty="0" smtClean="0"/>
          </a:p>
          <a:p>
            <a:r>
              <a:rPr lang="zh-CN" altLang="en-US" dirty="0" smtClean="0"/>
              <a:t>如果没有任何前提条件，显然要做一个双重循环，但可以优化到一重循环</a:t>
            </a:r>
            <a:endParaRPr lang="en-US" altLang="zh-CN" dirty="0" smtClean="0"/>
          </a:p>
          <a:p>
            <a:r>
              <a:rPr lang="zh-CN" altLang="en-US" dirty="0" smtClean="0"/>
              <a:t>图使用邻接矩阵保存，则需要</a:t>
            </a:r>
            <a:r>
              <a:rPr lang="en-US" altLang="zh-CN" dirty="0" smtClean="0"/>
              <a:t>O(V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图使用邻接表保存</a:t>
            </a:r>
            <a:r>
              <a:rPr lang="zh-CN" altLang="en-US" smtClean="0"/>
              <a:t>，配合二叉堆</a:t>
            </a:r>
            <a:r>
              <a:rPr lang="zh-CN" altLang="en-US" dirty="0" smtClean="0"/>
              <a:t>，则需要</a:t>
            </a:r>
            <a:r>
              <a:rPr lang="en-US" altLang="zh-CN" dirty="0" smtClean="0"/>
              <a:t>O((V+E)</a:t>
            </a:r>
            <a:r>
              <a:rPr lang="en-US" altLang="zh-CN" dirty="0" err="1" smtClean="0"/>
              <a:t>logV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42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Kruskal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个顶点分成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并查集的初始化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将边按权值升序排序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zh-CN" altLang="en-US" dirty="0" smtClean="0"/>
              <a:t>每一条边</a:t>
            </a:r>
            <a:r>
              <a:rPr lang="en-US" altLang="zh-CN" dirty="0" err="1" smtClean="0"/>
              <a:t>uv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  <a:r>
              <a:rPr lang="zh-CN" altLang="en-US" dirty="0"/>
              <a:t>不</a:t>
            </a:r>
            <a:r>
              <a:rPr lang="zh-CN" altLang="en-US" dirty="0" smtClean="0"/>
              <a:t>连通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并查集</a:t>
            </a:r>
            <a:r>
              <a:rPr lang="en-US" altLang="zh-CN" dirty="0" smtClean="0"/>
              <a:t>find)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该边属于</a:t>
            </a:r>
            <a:r>
              <a:rPr lang="en-US" altLang="zh-CN" dirty="0" smtClean="0"/>
              <a:t>MST</a:t>
            </a:r>
            <a:r>
              <a:rPr lang="zh-CN" altLang="en-US" dirty="0" smtClean="0"/>
              <a:t>，合并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smtClean="0"/>
              <a:t>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483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10438</a:t>
            </a:r>
          </a:p>
          <a:p>
            <a:r>
              <a:rPr lang="en-US" altLang="zh-CN" dirty="0" smtClean="0"/>
              <a:t>10615</a:t>
            </a:r>
          </a:p>
          <a:p>
            <a:r>
              <a:rPr lang="en-US" altLang="zh-CN" dirty="0" smtClean="0"/>
              <a:t>10648</a:t>
            </a:r>
          </a:p>
          <a:p>
            <a:r>
              <a:rPr lang="en-US" altLang="zh-CN" dirty="0" smtClean="0"/>
              <a:t>10687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POJ1258</a:t>
            </a:r>
          </a:p>
          <a:p>
            <a:r>
              <a:rPr lang="en-US" altLang="zh-CN" dirty="0" smtClean="0"/>
              <a:t>POJ2485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16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差分约束系统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个未知数，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个不等式</a:t>
            </a:r>
            <a:endParaRPr lang="en-US" altLang="zh-CN" dirty="0" smtClean="0"/>
          </a:p>
          <a:p>
            <a:r>
              <a:rPr lang="en-US" altLang="zh-CN" dirty="0" err="1" smtClean="0"/>
              <a:t>xj</a:t>
            </a:r>
            <a:r>
              <a:rPr lang="en-US" altLang="zh-CN" dirty="0" smtClean="0"/>
              <a:t> – xi </a:t>
            </a:r>
            <a:r>
              <a:rPr lang="zh-CN" altLang="en-US" dirty="0" smtClean="0"/>
              <a:t>≤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bk</a:t>
            </a:r>
            <a:r>
              <a:rPr lang="en-US" altLang="zh-CN" dirty="0" smtClean="0"/>
              <a:t> ,  1 </a:t>
            </a:r>
            <a:r>
              <a:rPr lang="zh-CN" altLang="en-US" dirty="0" smtClean="0"/>
              <a:t>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 </a:t>
            </a:r>
            <a:r>
              <a:rPr lang="zh-CN" altLang="en-US" dirty="0" smtClean="0"/>
              <a:t>≤ </a:t>
            </a:r>
            <a:r>
              <a:rPr lang="en-US" altLang="zh-CN" dirty="0" smtClean="0"/>
              <a:t>n, k </a:t>
            </a:r>
            <a:r>
              <a:rPr lang="zh-CN" altLang="en-US" dirty="0" smtClean="0"/>
              <a:t>≤ 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称为差分约束系统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用矩阵描述即 </a:t>
            </a:r>
            <a:r>
              <a:rPr lang="en-US" altLang="zh-CN" dirty="0" smtClean="0"/>
              <a:t>Ax </a:t>
            </a:r>
            <a:r>
              <a:rPr lang="zh-CN" altLang="en-US" dirty="0" smtClean="0"/>
              <a:t>≤ 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m×n</a:t>
            </a:r>
            <a:r>
              <a:rPr lang="zh-CN" altLang="en-US" dirty="0" smtClean="0"/>
              <a:t>的矩阵，且每一行只有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，其余均为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24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差分约束系统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建立一个有向带权图</a:t>
            </a:r>
            <a:r>
              <a:rPr lang="en-US" altLang="zh-CN" dirty="0" smtClean="0"/>
              <a:t>G(V, E, W)</a:t>
            </a:r>
          </a:p>
          <a:p>
            <a:r>
              <a:rPr lang="en-US" altLang="zh-CN" dirty="0" smtClean="0"/>
              <a:t>V</a:t>
            </a:r>
            <a:r>
              <a:rPr lang="zh-CN" altLang="en-US" dirty="0" smtClean="0"/>
              <a:t>取</a:t>
            </a:r>
            <a:r>
              <a:rPr lang="en-US" altLang="zh-CN" dirty="0" smtClean="0"/>
              <a:t>{x0}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∪ {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xi,i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=1,2,…,n}</a:t>
            </a:r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{(x0, xi),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=1,2,…,n}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 (xi,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xj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|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若存在不等式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xj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xi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≤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bk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}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w(0,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= 0,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=1,2,…,n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j)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，若存在不等式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xj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xi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≤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bk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求最短路径，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xi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di+C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为所求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71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题目列表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hdu1384</a:t>
            </a:r>
          </a:p>
          <a:p>
            <a:pPr eaLnBrk="1" hangingPunct="1"/>
            <a:r>
              <a:rPr lang="en-US" altLang="zh-CN" dirty="0" smtClean="0"/>
              <a:t>hdu3666</a:t>
            </a:r>
          </a:p>
          <a:p>
            <a:pPr eaLnBrk="1" hangingPunct="1"/>
            <a:r>
              <a:rPr lang="en-US" altLang="zh-CN" dirty="0" smtClean="0"/>
              <a:t>hdu1529</a:t>
            </a:r>
            <a:r>
              <a:rPr lang="zh-CN" altLang="en-US" dirty="0" smtClean="0"/>
              <a:t>，较难，推荐</a:t>
            </a:r>
          </a:p>
        </p:txBody>
      </p:sp>
    </p:spTree>
    <p:extLst>
      <p:ext uri="{BB962C8B-B14F-4D97-AF65-F5344CB8AC3E}">
        <p14:creationId xmlns:p14="http://schemas.microsoft.com/office/powerpoint/2010/main" val="23522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强连通分量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Kosaraju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err="1" smtClean="0"/>
              <a:t>Gabow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强连通分量算法都是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的过程中，需要判断当前点属于哪一个分量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42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是一个二元组</a:t>
            </a:r>
            <a:r>
              <a:rPr lang="en-US" altLang="zh-CN" dirty="0" smtClean="0"/>
              <a:t>(V, E)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的集合，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的集合，每一条边都是一个点对</a:t>
            </a:r>
            <a:endParaRPr lang="en-US" altLang="zh-CN" dirty="0" smtClean="0"/>
          </a:p>
          <a:p>
            <a:r>
              <a:rPr lang="zh-CN" altLang="en-US" dirty="0" smtClean="0"/>
              <a:t>如果每条边带一个权值，则成为带权图</a:t>
            </a:r>
            <a:r>
              <a:rPr lang="en-US" altLang="zh-CN" dirty="0" smtClean="0"/>
              <a:t>weighted graph</a:t>
            </a:r>
            <a:r>
              <a:rPr lang="zh-CN" altLang="en-US" dirty="0" smtClean="0"/>
              <a:t>，或者称作网络</a:t>
            </a:r>
            <a:r>
              <a:rPr lang="en-US" altLang="zh-CN" dirty="0" smtClean="0"/>
              <a:t>network</a:t>
            </a:r>
          </a:p>
          <a:p>
            <a:r>
              <a:rPr lang="en-US" altLang="zh-CN" dirty="0" smtClean="0"/>
              <a:t>|E| &lt; |</a:t>
            </a:r>
            <a:r>
              <a:rPr lang="en-US" altLang="zh-CN" dirty="0" err="1" smtClean="0"/>
              <a:t>V|log|V</a:t>
            </a:r>
            <a:r>
              <a:rPr lang="en-US" altLang="zh-CN" dirty="0" smtClean="0"/>
              <a:t>|</a:t>
            </a:r>
            <a:r>
              <a:rPr lang="zh-CN" altLang="en-US" dirty="0" smtClean="0"/>
              <a:t>，称为稀疏图，否则为稠密图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413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Kosaraju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该算法要求建立原图的反向图</a:t>
            </a:r>
            <a:endParaRPr lang="en-US" altLang="zh-CN" dirty="0" smtClean="0"/>
          </a:p>
          <a:p>
            <a:r>
              <a:rPr lang="zh-CN" altLang="en-US" dirty="0" smtClean="0"/>
              <a:t>现在原图上做一个深度优先遍历</a:t>
            </a:r>
            <a:endParaRPr lang="en-US" altLang="zh-CN" dirty="0" smtClean="0"/>
          </a:p>
          <a:p>
            <a:r>
              <a:rPr lang="zh-CN" altLang="en-US" dirty="0"/>
              <a:t>再</a:t>
            </a:r>
            <a:r>
              <a:rPr lang="zh-CN" altLang="en-US" dirty="0" smtClean="0"/>
              <a:t>在反向图上按遍历顺序进行搜索，此时的每一棵搜索树即为强连通分量而且是拓扑排序的结果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74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算法只用一次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，但同时需要一个全局栈及若干全局数组</a:t>
            </a:r>
            <a:endParaRPr lang="en-US" altLang="zh-CN" dirty="0" smtClean="0"/>
          </a:p>
          <a:p>
            <a:r>
              <a:rPr lang="en-US" altLang="zh-CN" dirty="0" err="1" smtClean="0"/>
              <a:t>Dfn</a:t>
            </a:r>
            <a:r>
              <a:rPr lang="en-US" altLang="zh-CN" dirty="0" smtClean="0"/>
              <a:t>[]</a:t>
            </a:r>
            <a:r>
              <a:rPr lang="zh-CN" altLang="en-US" dirty="0" smtClean="0"/>
              <a:t>表示顶点的搜索秩序</a:t>
            </a:r>
            <a:endParaRPr lang="en-US" altLang="zh-CN" dirty="0" smtClean="0"/>
          </a:p>
          <a:p>
            <a:r>
              <a:rPr lang="en-US" altLang="zh-CN" dirty="0" smtClean="0"/>
              <a:t>Low[]</a:t>
            </a:r>
            <a:r>
              <a:rPr lang="zh-CN" altLang="en-US" dirty="0" smtClean="0"/>
              <a:t>表示顶点所能追溯的最早秩序</a:t>
            </a:r>
            <a:endParaRPr lang="en-US" altLang="zh-CN" dirty="0" smtClean="0"/>
          </a:p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算法在回溯的时候直接可以判定该顶点是否属于同一分量</a:t>
            </a:r>
            <a:endParaRPr lang="en-US" altLang="zh-CN" dirty="0" smtClean="0"/>
          </a:p>
          <a:p>
            <a:r>
              <a:rPr lang="zh-CN" altLang="en-US" dirty="0" smtClean="0"/>
              <a:t>关键在于：强连通分量的点一定能够递归到自己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839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en-US" altLang="zh-CN" dirty="0" smtClean="0"/>
              <a:t>(node)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记录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在整个图中的访问秩序</a:t>
            </a:r>
            <a:endParaRPr lang="en-US" altLang="zh-CN" dirty="0" smtClean="0"/>
          </a:p>
          <a:p>
            <a:r>
              <a:rPr lang="zh-CN" altLang="en-US" dirty="0" smtClean="0"/>
              <a:t>且令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为当前新</a:t>
            </a:r>
            <a:r>
              <a:rPr lang="en-US" altLang="zh-CN" dirty="0" smtClean="0"/>
              <a:t>SCC</a:t>
            </a:r>
            <a:r>
              <a:rPr lang="zh-CN" altLang="en-US" dirty="0" smtClean="0"/>
              <a:t>的根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44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en-US" altLang="zh-CN" dirty="0" smtClean="0"/>
              <a:t>(node)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node</a:t>
            </a:r>
            <a:r>
              <a:rPr lang="zh-CN" altLang="en-US" dirty="0"/>
              <a:t>相邻的每一个点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    if ( v</a:t>
            </a:r>
            <a:r>
              <a:rPr lang="zh-CN" altLang="en-US" dirty="0"/>
              <a:t>未被处理过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Tarjan</a:t>
            </a:r>
            <a:r>
              <a:rPr lang="en-US" altLang="zh-CN" dirty="0"/>
              <a:t>(v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Low[node] = min(Low[node], Low[v])</a:t>
            </a:r>
            <a:endParaRPr lang="en-US" altLang="zh-CN" dirty="0"/>
          </a:p>
          <a:p>
            <a:r>
              <a:rPr lang="en-US" altLang="zh-CN" dirty="0" smtClean="0"/>
              <a:t>    else if ( v</a:t>
            </a:r>
            <a:r>
              <a:rPr lang="zh-CN" altLang="en-US" dirty="0" smtClean="0"/>
              <a:t>仍然在栈里</a:t>
            </a:r>
            <a:r>
              <a:rPr lang="en-US" altLang="zh-CN" dirty="0" smtClean="0"/>
              <a:t> 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Low[node] = min(Low[node], 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[v])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94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en-US" altLang="zh-CN" dirty="0" smtClean="0"/>
              <a:t>(node)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( Low[node] == 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[node] )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找到一个强连通分量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将该强连通分量的所有点退栈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15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Gabow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Gabow</a:t>
            </a:r>
            <a:r>
              <a:rPr lang="zh-CN" altLang="en-US" dirty="0" smtClean="0"/>
              <a:t>算法与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算法类似，只是在实现上用到的数据结构不同</a:t>
            </a:r>
            <a:endParaRPr lang="en-US" altLang="zh-CN" dirty="0" smtClean="0"/>
          </a:p>
          <a:p>
            <a:r>
              <a:rPr lang="zh-CN" altLang="en-US" dirty="0" smtClean="0"/>
              <a:t>据说</a:t>
            </a:r>
            <a:r>
              <a:rPr lang="en-US" altLang="zh-CN" dirty="0" err="1" smtClean="0"/>
              <a:t>Gabow</a:t>
            </a:r>
            <a:r>
              <a:rPr lang="zh-CN" altLang="en-US" dirty="0" smtClean="0"/>
              <a:t>算法的常数时间应该更快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381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AOV</a:t>
            </a:r>
            <a:r>
              <a:rPr lang="zh-CN" altLang="en-US" dirty="0" smtClean="0"/>
              <a:t>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用顶点表示活动，用有向边表示活动的优先关系，称为</a:t>
            </a:r>
            <a:r>
              <a:rPr lang="en-US" altLang="zh-CN" dirty="0" err="1" smtClean="0"/>
              <a:t>Acitivity</a:t>
            </a:r>
            <a:r>
              <a:rPr lang="en-US" altLang="zh-CN" dirty="0" smtClean="0"/>
              <a:t> On Vertex Network</a:t>
            </a:r>
          </a:p>
          <a:p>
            <a:endParaRPr lang="en-US" altLang="zh-CN" dirty="0"/>
          </a:p>
          <a:p>
            <a:r>
              <a:rPr lang="zh-CN" altLang="en-US" dirty="0" smtClean="0"/>
              <a:t>拓扑排序：有向图</a:t>
            </a:r>
            <a:r>
              <a:rPr lang="en-US" altLang="zh-CN" dirty="0" smtClean="0"/>
              <a:t>G(V, E)</a:t>
            </a:r>
            <a:r>
              <a:rPr lang="zh-CN" altLang="en-US" dirty="0" smtClean="0"/>
              <a:t>中的顶点排成一个序列，如果存在边</a:t>
            </a:r>
            <a:r>
              <a:rPr lang="en-US" altLang="zh-CN" dirty="0" smtClean="0"/>
              <a:t>(vi, </a:t>
            </a:r>
            <a:r>
              <a:rPr lang="en-US" altLang="zh-CN" dirty="0" err="1" smtClean="0"/>
              <a:t>vj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vi</a:t>
            </a:r>
            <a:r>
              <a:rPr lang="zh-CN" altLang="en-US" dirty="0" smtClean="0"/>
              <a:t>一定排在</a:t>
            </a:r>
            <a:r>
              <a:rPr lang="en-US" altLang="zh-CN" dirty="0" err="1" smtClean="0"/>
              <a:t>vj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61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初始令集合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保存所有入度为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的顶点</a:t>
            </a:r>
            <a:endParaRPr lang="en-US" altLang="zh-CN" dirty="0" smtClean="0"/>
          </a:p>
          <a:p>
            <a:r>
              <a:rPr lang="en-US" altLang="zh-CN" dirty="0" smtClean="0"/>
              <a:t>while S</a:t>
            </a:r>
            <a:r>
              <a:rPr lang="zh-CN" altLang="en-US" dirty="0" smtClean="0"/>
              <a:t>不为空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中的任一元素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到序列</a:t>
            </a:r>
            <a:r>
              <a:rPr lang="en-US" altLang="zh-CN" dirty="0" smtClean="0"/>
              <a:t>Q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 u</a:t>
            </a:r>
            <a:r>
              <a:rPr lang="zh-CN" altLang="en-US" dirty="0" smtClean="0"/>
              <a:t>的每个相邻点</a:t>
            </a:r>
            <a:r>
              <a:rPr lang="en-US" altLang="zh-CN" dirty="0" smtClean="0"/>
              <a:t>v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v</a:t>
            </a:r>
            <a:r>
              <a:rPr lang="zh-CN" altLang="en-US" dirty="0" smtClean="0"/>
              <a:t>的入度减一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</a:t>
            </a:r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是一个拓扑排序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11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题目列表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10916</a:t>
            </a:r>
          </a:p>
          <a:p>
            <a:pPr eaLnBrk="1" hangingPunct="1"/>
            <a:r>
              <a:rPr lang="en-US" altLang="zh-CN" smtClean="0"/>
              <a:t>hdu 1285</a:t>
            </a:r>
          </a:p>
        </p:txBody>
      </p:sp>
    </p:spTree>
    <p:extLst>
      <p:ext uri="{BB962C8B-B14F-4D97-AF65-F5344CB8AC3E}">
        <p14:creationId xmlns:p14="http://schemas.microsoft.com/office/powerpoint/2010/main" val="18807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</a:t>
            </a:r>
            <a:r>
              <a:rPr lang="en-US" altLang="zh-CN" dirty="0" smtClean="0"/>
              <a:t>Network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网络流是一个有向带权图</a:t>
            </a:r>
            <a:endParaRPr lang="en-US" altLang="zh-CN" dirty="0" smtClean="0"/>
          </a:p>
          <a:p>
            <a:r>
              <a:rPr lang="zh-CN" altLang="en-US" dirty="0"/>
              <a:t>有一</a:t>
            </a:r>
            <a:r>
              <a:rPr lang="zh-CN" altLang="en-US" dirty="0" smtClean="0"/>
              <a:t>个源点，只有出边</a:t>
            </a:r>
            <a:endParaRPr lang="en-US" altLang="zh-CN" dirty="0" smtClean="0"/>
          </a:p>
          <a:p>
            <a:r>
              <a:rPr lang="zh-CN" altLang="en-US" dirty="0"/>
              <a:t>有一</a:t>
            </a:r>
            <a:r>
              <a:rPr lang="zh-CN" altLang="en-US" dirty="0" smtClean="0"/>
              <a:t>个汇点，只有入边</a:t>
            </a:r>
            <a:endParaRPr lang="en-US" altLang="zh-CN" dirty="0" smtClean="0"/>
          </a:p>
          <a:p>
            <a:r>
              <a:rPr lang="zh-CN" altLang="en-US" dirty="0"/>
              <a:t>每条</a:t>
            </a:r>
            <a:r>
              <a:rPr lang="zh-CN" altLang="en-US" dirty="0" smtClean="0"/>
              <a:t>边均有一个容量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最大流问题：求能够流入汇点的最大流量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1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子图 </a:t>
            </a:r>
            <a:r>
              <a:rPr lang="en-US" altLang="zh-CN" dirty="0" smtClean="0"/>
              <a:t>sub-graph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G(V, E)</a:t>
            </a:r>
            <a:r>
              <a:rPr lang="zh-CN" altLang="en-US" dirty="0" smtClean="0"/>
              <a:t>，如果有</a:t>
            </a:r>
            <a:r>
              <a:rPr lang="en-US" altLang="zh-CN" dirty="0" smtClean="0"/>
              <a:t>G’(V’, E’)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E’</a:t>
            </a:r>
            <a:r>
              <a:rPr lang="zh-CN" altLang="en-US" dirty="0" smtClean="0"/>
              <a:t>分别是</a:t>
            </a:r>
            <a:r>
              <a:rPr lang="en-US" altLang="zh-CN" dirty="0" smtClean="0"/>
              <a:t>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的子集，且自洽，则</a:t>
            </a:r>
            <a:r>
              <a:rPr lang="en-US" altLang="zh-CN" dirty="0" smtClean="0"/>
              <a:t>G’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的子图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V’==V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G’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spanning sub-graph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的生成子图且是一个树型结构，则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spanning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370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容量限制：任何一条边的流量总是小于容量</a:t>
            </a:r>
            <a:endParaRPr lang="en-US" altLang="zh-CN" dirty="0" smtClean="0"/>
          </a:p>
          <a:p>
            <a:r>
              <a:rPr lang="zh-CN" altLang="en-US" dirty="0"/>
              <a:t>流量</a:t>
            </a:r>
            <a:r>
              <a:rPr lang="zh-CN" altLang="en-US" dirty="0" smtClean="0"/>
              <a:t>守恒：除了源汇，任意节点的净流量为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斜</a:t>
            </a:r>
            <a:r>
              <a:rPr lang="zh-CN" altLang="en-US" dirty="0" smtClean="0"/>
              <a:t>对称性质：从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的流量为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，相当于从</a:t>
            </a:r>
            <a:r>
              <a:rPr lang="en-US" altLang="zh-CN" dirty="0" smtClean="0"/>
              <a:t>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的流量为</a:t>
            </a:r>
            <a:r>
              <a:rPr lang="en-US" altLang="zh-CN" dirty="0" smtClean="0"/>
              <a:t>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26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网络流的三种网络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容量网络：只描述容量的有向带权图，一般而言容量网络恒定不变</a:t>
            </a:r>
            <a:endParaRPr lang="en-US" altLang="zh-CN" dirty="0" smtClean="0"/>
          </a:p>
          <a:p>
            <a:r>
              <a:rPr lang="zh-CN" altLang="en-US" dirty="0"/>
              <a:t>流量</a:t>
            </a:r>
            <a:r>
              <a:rPr lang="zh-CN" altLang="en-US" dirty="0" smtClean="0"/>
              <a:t>网络：只描述流量的有向带权图</a:t>
            </a:r>
            <a:endParaRPr lang="en-US" altLang="zh-CN" dirty="0" smtClean="0"/>
          </a:p>
          <a:p>
            <a:r>
              <a:rPr lang="zh-CN" altLang="en-US" dirty="0"/>
              <a:t>残</a:t>
            </a:r>
            <a:r>
              <a:rPr lang="zh-CN" altLang="en-US" dirty="0" smtClean="0"/>
              <a:t>量网络：容量网络减去流量网络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增广路径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增广路径为残量网络上，从源到汇的一条可行流的简单路径</a:t>
            </a:r>
            <a:endParaRPr lang="en-US" altLang="zh-CN" dirty="0" smtClean="0"/>
          </a:p>
          <a:p>
            <a:r>
              <a:rPr lang="zh-CN" altLang="en-US" dirty="0" smtClean="0"/>
              <a:t>如果存在增广路径，且路径上最小的边为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，则整个网络的流量值至少可以增加</a:t>
            </a:r>
            <a:r>
              <a:rPr lang="en-US" altLang="zh-CN" dirty="0" smtClean="0"/>
              <a:t>d</a:t>
            </a:r>
          </a:p>
          <a:p>
            <a:r>
              <a:rPr lang="zh-CN" altLang="en-US" dirty="0"/>
              <a:t>最大</a:t>
            </a:r>
            <a:r>
              <a:rPr lang="zh-CN" altLang="en-US" dirty="0" smtClean="0"/>
              <a:t>流等价于不存在增广路径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1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Ford-Fulkerson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FF</a:t>
            </a:r>
            <a:r>
              <a:rPr lang="zh-CN" altLang="en-US" dirty="0" smtClean="0"/>
              <a:t>方法的基本思路就是：在残量网络上不停的寻找增广路径，直到找不着为止</a:t>
            </a:r>
            <a:endParaRPr lang="en-US" altLang="zh-CN" dirty="0" smtClean="0"/>
          </a:p>
          <a:p>
            <a:r>
              <a:rPr lang="zh-CN" altLang="en-US" dirty="0"/>
              <a:t>初始</a:t>
            </a:r>
            <a:r>
              <a:rPr lang="zh-CN" altLang="en-US" dirty="0" smtClean="0"/>
              <a:t>时，残量网络就是容量网络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寻找增广路的最原始的方法就是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，但在实现之前要解决一个问题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765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1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对每一个正向边，建一条反向边，初始容量为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正向</a:t>
            </a:r>
            <a:r>
              <a:rPr lang="zh-CN" altLang="en-US" dirty="0" smtClean="0"/>
              <a:t>边每减去一个流量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，反向边就加上</a:t>
            </a:r>
            <a:r>
              <a:rPr lang="en-US" altLang="zh-CN" dirty="0" smtClean="0"/>
              <a:t>f</a:t>
            </a:r>
          </a:p>
          <a:p>
            <a:r>
              <a:rPr lang="zh-CN" altLang="en-US" dirty="0"/>
              <a:t>搜索</a:t>
            </a:r>
            <a:r>
              <a:rPr lang="zh-CN" altLang="en-US" dirty="0" smtClean="0"/>
              <a:t>时，正向边和反向边一同参与</a:t>
            </a:r>
            <a:endParaRPr lang="en-US" altLang="zh-CN" dirty="0" smtClean="0"/>
          </a:p>
          <a:p>
            <a:r>
              <a:rPr lang="en-US" altLang="zh-CN" dirty="0"/>
              <a:t>http://blog.csdn.net/u012061345/article/details/41214669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69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建立残留网络的分层图</a:t>
            </a:r>
            <a:r>
              <a:rPr lang="en-US" altLang="zh-CN" dirty="0" smtClean="0"/>
              <a:t>L</a:t>
            </a:r>
          </a:p>
          <a:p>
            <a:pPr lvl="1"/>
            <a:r>
              <a:rPr lang="zh-CN" altLang="en-US" dirty="0"/>
              <a:t>层</a:t>
            </a:r>
            <a:r>
              <a:rPr lang="zh-CN" altLang="en-US" dirty="0" smtClean="0"/>
              <a:t>数即距离源的节点数量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L</a:t>
            </a:r>
            <a:r>
              <a:rPr lang="zh-CN" altLang="en-US" dirty="0" smtClean="0"/>
              <a:t>上使用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搜索增广，直到不存在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此处的增广路并不是一条简单路径，而是层与层之间的路径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因此可扩的流也不是一条简单路径的流，而是层与层之间能扩的所有流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重复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直到不存在增广路径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670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题目列表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POJ1273</a:t>
            </a:r>
            <a:r>
              <a:rPr lang="zh-CN" altLang="en-US" dirty="0" smtClean="0"/>
              <a:t>，最大流基本题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hdu3549</a:t>
            </a:r>
            <a:r>
              <a:rPr lang="zh-CN" altLang="en-US" dirty="0" smtClean="0"/>
              <a:t>，最大流基本题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r>
              <a:rPr lang="en-US" altLang="zh-CN" dirty="0"/>
              <a:t>http://dantvt.is-programmer.com/posts/7974.html</a:t>
            </a:r>
            <a:endParaRPr lang="zh-CN" altLang="en-US" dirty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8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最小费用最大流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在网络流的基础上，对每一条边再给出一个参数，称之为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是该边流量的单位费用</a:t>
            </a:r>
            <a:endParaRPr lang="en-US" altLang="zh-CN" dirty="0" smtClean="0"/>
          </a:p>
          <a:p>
            <a:r>
              <a:rPr lang="zh-CN" altLang="en-US" dirty="0" smtClean="0"/>
              <a:t>最小费用流问题：当总流量达到指定值是，要求总费用最小</a:t>
            </a:r>
            <a:endParaRPr lang="en-US" altLang="zh-CN" dirty="0" smtClean="0"/>
          </a:p>
          <a:p>
            <a:r>
              <a:rPr lang="zh-CN" altLang="en-US" dirty="0"/>
              <a:t>最小</a:t>
            </a:r>
            <a:r>
              <a:rPr lang="zh-CN" altLang="en-US" dirty="0" smtClean="0"/>
              <a:t>费用最大流：当总流量达到最大值时，要求总费用最小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91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16873"/>
              </p:ext>
            </p:extLst>
          </p:nvPr>
        </p:nvGraphicFramePr>
        <p:xfrm>
          <a:off x="107504" y="1052736"/>
          <a:ext cx="8880844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5962724" imgH="3190885" progId="Visio.Drawing.15">
                  <p:embed/>
                </p:oleObj>
              </mc:Choice>
              <mc:Fallback>
                <p:oleObj name="Visio" r:id="rId3" imgW="5962724" imgH="31908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052736"/>
                        <a:ext cx="8880844" cy="475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53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中的两个顶点至少存在一条路径，称之为是</a:t>
            </a:r>
            <a:r>
              <a:rPr lang="en-US" altLang="zh-CN" dirty="0" smtClean="0"/>
              <a:t>connected</a:t>
            </a:r>
          </a:p>
          <a:p>
            <a:r>
              <a:rPr lang="zh-CN" altLang="en-US" dirty="0" smtClean="0"/>
              <a:t>有向图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中的两个顶点互相连通，称为强连通；如果只有一方连通，称为弱连通</a:t>
            </a:r>
            <a:endParaRPr lang="en-US" altLang="zh-CN" dirty="0" smtClean="0"/>
          </a:p>
          <a:p>
            <a:r>
              <a:rPr lang="zh-CN" altLang="en-US" dirty="0" smtClean="0"/>
              <a:t>有向图的极大强连通子图称为强连通分量</a:t>
            </a:r>
            <a:r>
              <a:rPr lang="en-US" altLang="zh-CN" dirty="0" smtClean="0"/>
              <a:t>strongly connected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38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Minimum Cost Maximum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在费用流的残量网络上，从源到汇的可行路径中，单位费用之和最小的称之为最小费用路或者增广路</a:t>
            </a:r>
            <a:endParaRPr lang="en-US" altLang="zh-CN" dirty="0" smtClean="0"/>
          </a:p>
          <a:p>
            <a:r>
              <a:rPr lang="zh-CN" altLang="en-US" dirty="0"/>
              <a:t>最小</a:t>
            </a:r>
            <a:r>
              <a:rPr lang="zh-CN" altLang="en-US" dirty="0" smtClean="0"/>
              <a:t>费用最大流方法：在费用流的残量网络上，每次选择最小费用路扩流，直到不存在为止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89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与无费用最大流一样，需要建立反向边</a:t>
            </a:r>
            <a:endParaRPr lang="en-US" altLang="zh-CN" dirty="0" smtClean="0"/>
          </a:p>
          <a:p>
            <a:r>
              <a:rPr lang="zh-CN" altLang="en-US" dirty="0"/>
              <a:t>反向</a:t>
            </a:r>
            <a:r>
              <a:rPr lang="zh-CN" altLang="en-US" dirty="0" smtClean="0"/>
              <a:t>边的容量为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，费用为</a:t>
            </a:r>
            <a:r>
              <a:rPr lang="en-US" altLang="zh-CN" dirty="0" smtClean="0"/>
              <a:t>-cost</a:t>
            </a:r>
            <a:r>
              <a:rPr lang="zh-CN" altLang="en-US" dirty="0" smtClean="0"/>
              <a:t>；假设正向边费用为</a:t>
            </a:r>
            <a:r>
              <a:rPr lang="en-US" altLang="zh-CN" dirty="0" smtClean="0"/>
              <a:t>cost</a:t>
            </a:r>
          </a:p>
          <a:p>
            <a:r>
              <a:rPr lang="zh-CN" altLang="en-US" dirty="0" smtClean="0"/>
              <a:t>搜索中，正向边每减去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，反向边就加上</a:t>
            </a:r>
            <a:r>
              <a:rPr lang="en-US" altLang="zh-CN" dirty="0" smtClean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726386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sz="half" idx="1"/>
          </p:nvPr>
        </p:nvSpPr>
        <p:spPr>
          <a:xfrm>
            <a:off x="822325" y="1846263"/>
            <a:ext cx="3703638" cy="4022725"/>
          </a:xfrm>
        </p:spPr>
        <p:txBody>
          <a:bodyPr/>
          <a:lstStyle/>
          <a:p>
            <a:r>
              <a:rPr lang="en-US" altLang="zh-CN" smtClean="0"/>
              <a:t>hdu 1853</a:t>
            </a:r>
          </a:p>
          <a:p>
            <a:r>
              <a:rPr lang="en-US" altLang="zh-CN" smtClean="0"/>
              <a:t>hdu 2485</a:t>
            </a:r>
          </a:p>
        </p:txBody>
      </p:sp>
      <p:sp>
        <p:nvSpPr>
          <p:cNvPr id="53252" name="内容占位符 3"/>
          <p:cNvSpPr>
            <a:spLocks noGrp="1"/>
          </p:cNvSpPr>
          <p:nvPr>
            <p:ph sz="half" idx="2"/>
          </p:nvPr>
        </p:nvSpPr>
        <p:spPr>
          <a:xfrm>
            <a:off x="4664075" y="1846263"/>
            <a:ext cx="3702050" cy="4022725"/>
          </a:xfrm>
        </p:spPr>
        <p:txBody>
          <a:bodyPr/>
          <a:lstStyle/>
          <a:p>
            <a:r>
              <a:rPr lang="en-US" altLang="zh-CN" smtClean="0"/>
              <a:t>POJ 2159</a:t>
            </a:r>
          </a:p>
          <a:p>
            <a:r>
              <a:rPr lang="en-US" altLang="zh-CN" smtClean="0"/>
              <a:t>POJ 3762</a:t>
            </a:r>
            <a:endParaRPr lang="zh-CN" altLang="en-US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3726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en-US" altLang="zh-CN" dirty="0" smtClean="0"/>
              <a:t>G(V, E)</a:t>
            </a:r>
            <a:r>
              <a:rPr lang="zh-CN" altLang="en-US" dirty="0" smtClean="0"/>
              <a:t>的顶点可以分成互不相交的两个子集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E</a:t>
            </a:r>
            <a:r>
              <a:rPr lang="zh-CN" altLang="en-US" dirty="0" smtClean="0"/>
              <a:t>中的每一条边的两个顶点分属于两者，则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是一个二分图</a:t>
            </a:r>
            <a:endParaRPr lang="zh-CN" altLang="en-US" dirty="0"/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930622" y="5185240"/>
            <a:ext cx="34559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无向图是二分图的充要条件：至少有</a:t>
            </a:r>
            <a:r>
              <a:rPr lang="en-US" altLang="zh-CN" dirty="0"/>
              <a:t>2</a:t>
            </a:r>
            <a:r>
              <a:rPr lang="zh-CN" altLang="en-US" dirty="0"/>
              <a:t>个顶点，且所有回路长度均为偶数</a:t>
            </a:r>
          </a:p>
        </p:txBody>
      </p:sp>
      <p:graphicFrame>
        <p:nvGraphicFramePr>
          <p:cNvPr id="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56699"/>
              </p:ext>
            </p:extLst>
          </p:nvPr>
        </p:nvGraphicFramePr>
        <p:xfrm>
          <a:off x="4572000" y="2120900"/>
          <a:ext cx="4311650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3476568" imgH="2810009" progId="Visio.Drawing.15">
                  <p:embed/>
                </p:oleObj>
              </mc:Choice>
              <mc:Fallback>
                <p:oleObj name="Visio" r:id="rId3" imgW="3476568" imgH="281000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20900"/>
                        <a:ext cx="4311650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750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完全二分图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zh-CN" altLang="en-US" dirty="0" smtClean="0"/>
              <a:t>二分图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中，每个顶点都有边相连，称为完全二分图</a:t>
            </a:r>
            <a:endParaRPr lang="zh-CN" altLang="en-US" dirty="0"/>
          </a:p>
        </p:txBody>
      </p:sp>
      <p:graphicFrame>
        <p:nvGraphicFramePr>
          <p:cNvPr id="4" name="对象 4"/>
          <p:cNvGraphicFramePr>
            <a:graphicFrameLocks noChangeAspect="1"/>
          </p:cNvGraphicFramePr>
          <p:nvPr/>
        </p:nvGraphicFramePr>
        <p:xfrm>
          <a:off x="4211638" y="2276475"/>
          <a:ext cx="4824412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3" imgW="3476520" imgH="2809785" progId="Visio.Drawing.15">
                  <p:embed/>
                </p:oleObj>
              </mc:Choice>
              <mc:Fallback>
                <p:oleObj name="Visio" r:id="rId3" imgW="3476520" imgH="28097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76475"/>
                        <a:ext cx="4824412" cy="389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82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的子图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的任意顶点最多只有一条边，称为匹配</a:t>
            </a:r>
            <a:endParaRPr lang="en-US" altLang="zh-CN" dirty="0" smtClean="0"/>
          </a:p>
          <a:p>
            <a:r>
              <a:rPr lang="zh-CN" altLang="en-US" dirty="0" smtClean="0"/>
              <a:t>最大匹配：所有匹配中，边数最多的匹配称为最大匹配</a:t>
            </a:r>
            <a:endParaRPr lang="en-US" altLang="zh-CN" dirty="0" smtClean="0"/>
          </a:p>
          <a:p>
            <a:r>
              <a:rPr lang="zh-CN" altLang="en-US" dirty="0" smtClean="0"/>
              <a:t>完美匹配：所有点都有边的匹配称为完美匹配；完美匹配一定是最大匹配，但不一定存在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41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增广路径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未盖点：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上的一个顶点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，不与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的边关联，称之为未盖点</a:t>
            </a:r>
            <a:endParaRPr lang="en-US" altLang="zh-CN" dirty="0" smtClean="0"/>
          </a:p>
          <a:p>
            <a:r>
              <a:rPr lang="zh-CN" altLang="en-US" dirty="0"/>
              <a:t>交错</a:t>
            </a:r>
            <a:r>
              <a:rPr lang="zh-CN" altLang="en-US" dirty="0" smtClean="0"/>
              <a:t>轨：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的一条路径，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的任意两条邻边一定是一条属于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一条不属于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为交错轨</a:t>
            </a:r>
            <a:endParaRPr lang="en-US" altLang="zh-CN" dirty="0" smtClean="0"/>
          </a:p>
          <a:p>
            <a:r>
              <a:rPr lang="zh-CN" altLang="en-US" dirty="0"/>
              <a:t>增广</a:t>
            </a:r>
            <a:r>
              <a:rPr lang="zh-CN" altLang="en-US" dirty="0" smtClean="0"/>
              <a:t>路：两个端点都是未盖点的交错轨称为增广路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600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950" y="1557338"/>
          <a:ext cx="8855075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3" imgW="4857840" imgH="1343025" progId="Visio.Drawing.15">
                  <p:embed/>
                </p:oleObj>
              </mc:Choice>
              <mc:Fallback>
                <p:oleObj name="Visio" r:id="rId3" imgW="4857840" imgH="134302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855075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1731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增广路的性质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增广路</a:t>
            </a:r>
            <a:r>
              <a:rPr lang="en-US" altLang="zh-CN" smtClean="0"/>
              <a:t>P</a:t>
            </a:r>
            <a:r>
              <a:rPr lang="zh-CN" altLang="en-US" smtClean="0"/>
              <a:t>的长度必为奇数，第一条边和最后一条边都不属于</a:t>
            </a:r>
            <a:r>
              <a:rPr lang="en-US" altLang="zh-CN" smtClean="0"/>
              <a:t>M</a:t>
            </a:r>
          </a:p>
          <a:p>
            <a:pPr eaLnBrk="1" hangingPunct="1"/>
            <a:r>
              <a:rPr lang="en-US" altLang="zh-CN" smtClean="0"/>
              <a:t>P</a:t>
            </a:r>
            <a:r>
              <a:rPr lang="zh-CN" altLang="en-US" smtClean="0"/>
              <a:t>经过取反操作可以得到一个更大的匹配</a:t>
            </a:r>
            <a:r>
              <a:rPr lang="en-US" altLang="zh-CN" smtClean="0"/>
              <a:t>M’</a:t>
            </a:r>
          </a:p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为</a:t>
            </a:r>
            <a:r>
              <a:rPr lang="en-US" altLang="zh-CN" smtClean="0"/>
              <a:t>G</a:t>
            </a:r>
            <a:r>
              <a:rPr lang="zh-CN" altLang="en-US" smtClean="0"/>
              <a:t>的最大匹配当且仅当不存在相对于</a:t>
            </a:r>
            <a:r>
              <a:rPr lang="en-US" altLang="zh-CN" smtClean="0"/>
              <a:t>M</a:t>
            </a:r>
            <a:r>
              <a:rPr lang="zh-CN" altLang="en-US" smtClean="0"/>
              <a:t>的增广路</a:t>
            </a:r>
          </a:p>
        </p:txBody>
      </p:sp>
    </p:spTree>
    <p:extLst>
      <p:ext uri="{BB962C8B-B14F-4D97-AF65-F5344CB8AC3E}">
        <p14:creationId xmlns:p14="http://schemas.microsoft.com/office/powerpoint/2010/main" val="23130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匈牙利算法</a:t>
            </a:r>
            <a:endParaRPr lang="zh-CN" altLang="en-US" dirty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二分图</a:t>
            </a:r>
            <a:r>
              <a:rPr lang="en-US" altLang="zh-CN" smtClean="0"/>
              <a:t>(A, B, E)</a:t>
            </a:r>
          </a:p>
          <a:p>
            <a:r>
              <a:rPr lang="zh-CN" altLang="en-US" smtClean="0"/>
              <a:t>对</a:t>
            </a:r>
            <a:r>
              <a:rPr lang="en-US" altLang="zh-CN" smtClean="0"/>
              <a:t>A</a:t>
            </a:r>
            <a:r>
              <a:rPr lang="zh-CN" altLang="en-US" smtClean="0"/>
              <a:t>中的每一个点</a:t>
            </a:r>
            <a:endParaRPr lang="en-US" altLang="zh-CN" smtClean="0"/>
          </a:p>
          <a:p>
            <a:pPr marL="806450" lvl="1" indent="-514350"/>
            <a:r>
              <a:rPr lang="zh-CN" altLang="en-US" smtClean="0"/>
              <a:t>通过交错轨寻找到</a:t>
            </a:r>
            <a:r>
              <a:rPr lang="en-US" altLang="zh-CN" smtClean="0"/>
              <a:t>B</a:t>
            </a:r>
            <a:r>
              <a:rPr lang="zh-CN" altLang="en-US" smtClean="0"/>
              <a:t>的未盖点，将交错轨上的边全部“取反”</a:t>
            </a:r>
          </a:p>
        </p:txBody>
      </p:sp>
    </p:spTree>
    <p:extLst>
      <p:ext uri="{BB962C8B-B14F-4D97-AF65-F5344CB8AC3E}">
        <p14:creationId xmlns:p14="http://schemas.microsoft.com/office/powerpoint/2010/main" val="23464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 </a:t>
            </a:r>
            <a:r>
              <a:rPr lang="en-US" altLang="zh-CN" dirty="0" smtClean="0"/>
              <a:t>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的子集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G</a:t>
            </a:r>
            <a:r>
              <a:rPr lang="zh-CN" altLang="en-US" dirty="0" smtClean="0"/>
              <a:t>删除了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及相关边之后不连通，但删除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的任意真子集还连通，则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为点割集</a:t>
            </a:r>
            <a:endParaRPr lang="en-US" altLang="zh-CN" dirty="0" smtClean="0"/>
          </a:p>
          <a:p>
            <a:r>
              <a:rPr lang="zh-CN" altLang="en-US" dirty="0" smtClean="0"/>
              <a:t>同理可定义边割集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361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hdu 1045</a:t>
            </a:r>
          </a:p>
          <a:p>
            <a:r>
              <a:rPr lang="en-US" altLang="zh-CN" smtClean="0"/>
              <a:t>hdu 2063</a:t>
            </a:r>
          </a:p>
          <a:p>
            <a:r>
              <a:rPr lang="en-US" altLang="zh-CN" smtClean="0"/>
              <a:t>hdu 2444</a:t>
            </a:r>
          </a:p>
          <a:p>
            <a:r>
              <a:rPr lang="en-US" altLang="zh-CN" smtClean="0"/>
              <a:t>hdu 3729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74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带权二分图匹配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所有匹配中，边权和最大（或最小）的称之为最优匹配或者最佳匹配，显然无权值的最大匹配是最优匹配的一种</a:t>
            </a:r>
            <a:endParaRPr lang="en-US" altLang="zh-CN" dirty="0" smtClean="0"/>
          </a:p>
          <a:p>
            <a:r>
              <a:rPr lang="zh-CN" altLang="en-US" dirty="0" smtClean="0"/>
              <a:t>最优匹配一般使用</a:t>
            </a:r>
            <a:r>
              <a:rPr lang="en-US" altLang="zh-CN" dirty="0" smtClean="0"/>
              <a:t>KM</a:t>
            </a:r>
            <a:r>
              <a:rPr lang="zh-CN" altLang="en-US" dirty="0" smtClean="0"/>
              <a:t>算法求解，为此需要一些额外的定义和定理</a:t>
            </a:r>
          </a:p>
        </p:txBody>
      </p:sp>
    </p:spTree>
    <p:extLst>
      <p:ext uri="{BB962C8B-B14F-4D97-AF65-F5344CB8AC3E}">
        <p14:creationId xmlns:p14="http://schemas.microsoft.com/office/powerpoint/2010/main" val="29771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Kuhn-</a:t>
            </a:r>
            <a:r>
              <a:rPr lang="en-US" altLang="zh-CN" dirty="0" err="1" smtClean="0"/>
              <a:t>Munkres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给带权二分图</a:t>
            </a:r>
            <a:r>
              <a:rPr lang="en-US" altLang="zh-CN" dirty="0" smtClean="0"/>
              <a:t>G(A, B, E, W)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中的每个点分配一个标值</a:t>
            </a:r>
            <a:endParaRPr lang="en-US" altLang="zh-CN" dirty="0" smtClean="0"/>
          </a:p>
          <a:p>
            <a:r>
              <a:rPr lang="zh-CN" altLang="en-US" dirty="0" smtClean="0"/>
              <a:t>对任何边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La+Lb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Wab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是一个可行顶标，若相等则称该边为可行边</a:t>
            </a:r>
            <a:endParaRPr lang="en-US" altLang="zh-CN" dirty="0" smtClean="0"/>
          </a:p>
          <a:p>
            <a:r>
              <a:rPr lang="zh-CN" altLang="en-US" dirty="0" smtClean="0"/>
              <a:t>对于带顶标的图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，用其可行边创建一个子图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的等价子图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的最佳匹配就是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的完美匹配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685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61203"/>
              </p:ext>
            </p:extLst>
          </p:nvPr>
        </p:nvGraphicFramePr>
        <p:xfrm>
          <a:off x="17576" y="1196752"/>
          <a:ext cx="9074192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3" imgW="9667932" imgH="2762230" progId="Visio.Drawing.15">
                  <p:embed/>
                </p:oleObj>
              </mc:Choice>
              <mc:Fallback>
                <p:oleObj name="Visio" r:id="rId3" imgW="9667932" imgH="27622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76" y="1196752"/>
                        <a:ext cx="9074192" cy="396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129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完美匹配不一定存在，所以首先要对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做一番修改</a:t>
            </a:r>
            <a:endParaRPr lang="en-US" altLang="zh-CN" dirty="0" smtClean="0"/>
          </a:p>
          <a:p>
            <a:r>
              <a:rPr lang="zh-CN" altLang="en-US" dirty="0" smtClean="0"/>
              <a:t>假设顶点子集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的顶点个数少于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的个数，则往</a:t>
            </a:r>
            <a:r>
              <a:rPr lang="en-US" altLang="zh-CN" dirty="0" smtClean="0"/>
              <a:t>A</a:t>
            </a:r>
            <a:r>
              <a:rPr lang="zh-CN" altLang="en-US" dirty="0" smtClean="0"/>
              <a:t>里面添加新顶点直到相等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中所有没有边关联的点，都添加边与对面的所有点相连，权值为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316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182336"/>
              </p:ext>
            </p:extLst>
          </p:nvPr>
        </p:nvGraphicFramePr>
        <p:xfrm>
          <a:off x="107504" y="1772816"/>
          <a:ext cx="8896350" cy="39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8896441" imgH="3048090" progId="Visio.Drawing.15">
                  <p:embed/>
                </p:oleObj>
              </mc:Choice>
              <mc:Fallback>
                <p:oleObj name="Visio" r:id="rId3" imgW="8896441" imgH="30480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772816"/>
                        <a:ext cx="8896350" cy="3900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881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3666"/>
              </p:ext>
            </p:extLst>
          </p:nvPr>
        </p:nvGraphicFramePr>
        <p:xfrm>
          <a:off x="27538" y="1268760"/>
          <a:ext cx="9037579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3" imgW="6134136" imgH="2981416" progId="Visio.Drawing.15">
                  <p:embed/>
                </p:oleObj>
              </mc:Choice>
              <mc:Fallback>
                <p:oleObj name="Visio" r:id="rId3" imgW="6134136" imgH="29814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38" y="1268760"/>
                        <a:ext cx="9037579" cy="4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905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244685"/>
              </p:ext>
            </p:extLst>
          </p:nvPr>
        </p:nvGraphicFramePr>
        <p:xfrm>
          <a:off x="0" y="980728"/>
          <a:ext cx="9083495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3" imgW="6086357" imgH="2943356" progId="Visio.Drawing.15">
                  <p:embed/>
                </p:oleObj>
              </mc:Choice>
              <mc:Fallback>
                <p:oleObj name="Visio" r:id="rId3" imgW="6086357" imgH="294335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80728"/>
                        <a:ext cx="9083495" cy="4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472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在等价子图上寻找最大匹配</a:t>
            </a:r>
            <a:endParaRPr lang="en-US" altLang="zh-CN" dirty="0" smtClean="0"/>
          </a:p>
          <a:p>
            <a:r>
              <a:rPr lang="zh-CN" altLang="en-US" dirty="0" smtClean="0"/>
              <a:t>如果最大匹配不是完美匹配，说明等价子图上的边少了</a:t>
            </a:r>
            <a:endParaRPr lang="en-US" altLang="zh-CN" dirty="0" smtClean="0"/>
          </a:p>
          <a:p>
            <a:r>
              <a:rPr lang="zh-CN" altLang="en-US" dirty="0" smtClean="0"/>
              <a:t>于是在源图上修改顶标值，使得可行边增多</a:t>
            </a:r>
            <a:endParaRPr lang="en-US" altLang="zh-CN" dirty="0" smtClean="0"/>
          </a:p>
          <a:p>
            <a:r>
              <a:rPr lang="zh-CN" altLang="en-US" dirty="0" smtClean="0"/>
              <a:t>直到有完美匹配为止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7498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对于已形成可行边的两个顶点，</a:t>
            </a:r>
            <a:r>
              <a:rPr lang="en-US" altLang="zh-CN" dirty="0" smtClean="0"/>
              <a:t>la</a:t>
            </a:r>
            <a:r>
              <a:rPr lang="zh-CN" altLang="en-US" dirty="0" smtClean="0"/>
              <a:t>减去一个值，</a:t>
            </a:r>
            <a:r>
              <a:rPr lang="en-US" altLang="zh-CN" dirty="0" err="1" smtClean="0"/>
              <a:t>lb</a:t>
            </a:r>
            <a:r>
              <a:rPr lang="zh-CN" altLang="en-US" dirty="0" smtClean="0"/>
              <a:t>加上一个值，不改变可行性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点减去一个值，那么其他非可行边有可能变成可行边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点加上一个值，不影响任何可行性</a:t>
            </a:r>
            <a:endParaRPr lang="en-US" altLang="zh-CN" dirty="0" smtClean="0"/>
          </a:p>
          <a:p>
            <a:r>
              <a:rPr lang="zh-CN" altLang="en-US" dirty="0" smtClean="0"/>
              <a:t>其他端点标值不变，也不影响可行性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84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邻接矩阵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邻接矩阵一般用于稠密图或者顶点个数不多的图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邻接矩阵不能表示重边</a:t>
            </a:r>
            <a:endParaRPr lang="en-US" altLang="zh-CN" dirty="0" smtClean="0"/>
          </a:p>
          <a:p>
            <a:r>
              <a:rPr lang="zh-CN" altLang="en-US" dirty="0"/>
              <a:t>邻接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邻接</a:t>
            </a:r>
            <a:r>
              <a:rPr lang="zh-CN" altLang="en-US" dirty="0" smtClean="0"/>
              <a:t>表用单链表保存每个顶点相关联的边，无向图的每条边都会保存两遍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ACM</a:t>
            </a:r>
            <a:r>
              <a:rPr lang="zh-CN" altLang="en-US" dirty="0" smtClean="0"/>
              <a:t>中一般都是用静态数组实现的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586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初始化可行顶标</a:t>
            </a:r>
            <a:endParaRPr lang="en-US" altLang="zh-CN" dirty="0" smtClean="0"/>
          </a:p>
          <a:p>
            <a:r>
              <a:rPr lang="en-US" altLang="zh-CN" dirty="0" smtClean="0"/>
              <a:t>for A</a:t>
            </a:r>
            <a:r>
              <a:rPr lang="zh-CN" altLang="en-US" dirty="0" smtClean="0"/>
              <a:t>中的每个点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出发寻找增广路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如果找到则下一个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查找可行的变动值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进行变动，再次回到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7107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原始</a:t>
            </a:r>
            <a:r>
              <a:rPr lang="en-US" altLang="zh-CN" dirty="0" smtClean="0"/>
              <a:t>KM</a:t>
            </a:r>
            <a:r>
              <a:rPr lang="zh-CN" altLang="en-US" dirty="0" smtClean="0"/>
              <a:t>算法是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，主要在于查找可行的变动值就要一个双重循环</a:t>
            </a:r>
            <a:endParaRPr lang="en-US" altLang="zh-CN" dirty="0" smtClean="0"/>
          </a:p>
          <a:p>
            <a:r>
              <a:rPr lang="zh-CN" altLang="en-US" dirty="0" smtClean="0"/>
              <a:t>经过优化以后，查找可行的变动值只用一重循环即可，</a:t>
            </a:r>
            <a:r>
              <a:rPr lang="en-US" altLang="zh-CN" dirty="0" smtClean="0"/>
              <a:t>KM</a:t>
            </a:r>
            <a:r>
              <a:rPr lang="zh-CN" altLang="en-US" dirty="0" smtClean="0"/>
              <a:t>算法可做到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如果要求解最小权值匹配，只需将所有边权取负即可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4156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hdu 2255</a:t>
            </a:r>
          </a:p>
          <a:p>
            <a:r>
              <a:rPr lang="en-US" altLang="zh-CN" smtClean="0"/>
              <a:t>hdu 2426</a:t>
            </a:r>
          </a:p>
          <a:p>
            <a:r>
              <a:rPr lang="en-US" altLang="zh-CN" smtClean="0"/>
              <a:t>hdu 3718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5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图论题目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稍微有点档次的图论题目，关键都不在于算法，而在于建图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图的关键在于搞清楚图的点、边、权各代表什么逻辑含义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5676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CSU1531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25213" cy="3747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616" y="537321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二分图最小点覆盖等价于最大匹配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67840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CSU1552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给定若干个整数，从中选出若干对整数使得和为质数，每个数只能使用一次，问最多能选出多少对。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最大匹配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6499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032448" cy="3957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7744" y="1124744"/>
            <a:ext cx="3016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3"/>
                </a:solidFill>
                <a:effectLst/>
              </a:rPr>
              <a:t>OVER</a:t>
            </a:r>
            <a:endParaRPr lang="zh-CN" alt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820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48680"/>
            <a:ext cx="6912768" cy="59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3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92696"/>
            <a:ext cx="7632848" cy="58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5" id="{E072D16E-04A4-4BBB-BF8C-C5A5F5C820DF}" vid="{6E1234FC-276E-483C-94B5-9CACA83EC9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BA77E58-FE2F-4CC5-9AB0-FC7436541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Lx课件模板3</Template>
  <TotalTime>492</TotalTime>
  <Words>2990</Words>
  <Application>Microsoft Office PowerPoint</Application>
  <PresentationFormat>全屏显示(4:3)</PresentationFormat>
  <Paragraphs>318</Paragraphs>
  <Slides>76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3" baseType="lpstr">
      <vt:lpstr>华文新魏</vt:lpstr>
      <vt:lpstr>宋体</vt:lpstr>
      <vt:lpstr>微软雅黑</vt:lpstr>
      <vt:lpstr>Arial</vt:lpstr>
      <vt:lpstr>Calibri</vt:lpstr>
      <vt:lpstr>Office 主题</vt:lpstr>
      <vt:lpstr>Visio</vt:lpstr>
      <vt:lpstr>图论</vt:lpstr>
      <vt:lpstr>目录</vt:lpstr>
      <vt:lpstr>图</vt:lpstr>
      <vt:lpstr>子图 sub-graph</vt:lpstr>
      <vt:lpstr>连通</vt:lpstr>
      <vt:lpstr>割 cut</vt:lpstr>
      <vt:lpstr>图的数据结构</vt:lpstr>
      <vt:lpstr>PowerPoint 演示文稿</vt:lpstr>
      <vt:lpstr>PowerPoint 演示文稿</vt:lpstr>
      <vt:lpstr>PowerPoint 演示文稿</vt:lpstr>
      <vt:lpstr>最短路径</vt:lpstr>
      <vt:lpstr>最短路径</vt:lpstr>
      <vt:lpstr>Dijkstra算法</vt:lpstr>
      <vt:lpstr>Bellman-Ford算法</vt:lpstr>
      <vt:lpstr>SPFA算法</vt:lpstr>
      <vt:lpstr>SPFA(s)</vt:lpstr>
      <vt:lpstr>SPFA(s)</vt:lpstr>
      <vt:lpstr>题目列表</vt:lpstr>
      <vt:lpstr>Floyd算法</vt:lpstr>
      <vt:lpstr>Floyd</vt:lpstr>
      <vt:lpstr>最小生成树MST</vt:lpstr>
      <vt:lpstr>Prim算法</vt:lpstr>
      <vt:lpstr>Prim算法</vt:lpstr>
      <vt:lpstr>Kruskal算法</vt:lpstr>
      <vt:lpstr>题目列表</vt:lpstr>
      <vt:lpstr>差分约束系统</vt:lpstr>
      <vt:lpstr>差分约束系统</vt:lpstr>
      <vt:lpstr>题目列表</vt:lpstr>
      <vt:lpstr>强连通分量</vt:lpstr>
      <vt:lpstr>Kosaraju算法</vt:lpstr>
      <vt:lpstr>Tarjan算法</vt:lpstr>
      <vt:lpstr>Tarjan(node)</vt:lpstr>
      <vt:lpstr>Tarjan(node)</vt:lpstr>
      <vt:lpstr>Tarjan(node)</vt:lpstr>
      <vt:lpstr>Gabow</vt:lpstr>
      <vt:lpstr>AOV网</vt:lpstr>
      <vt:lpstr>拓扑排序</vt:lpstr>
      <vt:lpstr>题目列表</vt:lpstr>
      <vt:lpstr>网络流Network Flow</vt:lpstr>
      <vt:lpstr>网络流的性质</vt:lpstr>
      <vt:lpstr>网络流的三种网络</vt:lpstr>
      <vt:lpstr>增广路径</vt:lpstr>
      <vt:lpstr>Ford-Fulkerson方法</vt:lpstr>
      <vt:lpstr>反向边</vt:lpstr>
      <vt:lpstr>FF方法</vt:lpstr>
      <vt:lpstr>Dinic算法</vt:lpstr>
      <vt:lpstr>题目列表</vt:lpstr>
      <vt:lpstr>最小费用最大流</vt:lpstr>
      <vt:lpstr>PowerPoint 演示文稿</vt:lpstr>
      <vt:lpstr>Minimum Cost Maximum Flow</vt:lpstr>
      <vt:lpstr>反向边</vt:lpstr>
      <vt:lpstr>题目列表</vt:lpstr>
      <vt:lpstr>二分图</vt:lpstr>
      <vt:lpstr>完全二分图</vt:lpstr>
      <vt:lpstr>二分匹配</vt:lpstr>
      <vt:lpstr>增广路径</vt:lpstr>
      <vt:lpstr>PowerPoint 演示文稿</vt:lpstr>
      <vt:lpstr>增广路的性质</vt:lpstr>
      <vt:lpstr>匈牙利算法</vt:lpstr>
      <vt:lpstr>题目列表</vt:lpstr>
      <vt:lpstr>带权二分图匹配</vt:lpstr>
      <vt:lpstr>Kuhn-Munkres算法</vt:lpstr>
      <vt:lpstr>PowerPoint 演示文稿</vt:lpstr>
      <vt:lpstr>KM算法</vt:lpstr>
      <vt:lpstr>PowerPoint 演示文稿</vt:lpstr>
      <vt:lpstr>PowerPoint 演示文稿</vt:lpstr>
      <vt:lpstr>PowerPoint 演示文稿</vt:lpstr>
      <vt:lpstr>KM算法</vt:lpstr>
      <vt:lpstr>KM算法</vt:lpstr>
      <vt:lpstr>KM算法</vt:lpstr>
      <vt:lpstr>KM算法</vt:lpstr>
      <vt:lpstr>题目列表</vt:lpstr>
      <vt:lpstr>图论题目</vt:lpstr>
      <vt:lpstr>CSU1531</vt:lpstr>
      <vt:lpstr>CSU1552</vt:lpstr>
      <vt:lpstr>PowerPoint 演示文稿</vt:lpstr>
    </vt:vector>
  </TitlesOfParts>
  <Company>Win7w.Com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keywords/>
  <cp:lastModifiedBy>Win7w</cp:lastModifiedBy>
  <cp:revision>80</cp:revision>
  <dcterms:created xsi:type="dcterms:W3CDTF">2015-05-18T12:25:57Z</dcterms:created>
  <dcterms:modified xsi:type="dcterms:W3CDTF">2015-05-25T12:16:16Z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TC102635289990</vt:lpwstr>
  </property>
</Properties>
</file>