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6"/>
  </p:notesMasterIdLst>
  <p:sldIdLst>
    <p:sldId id="256" r:id="rId3"/>
    <p:sldId id="257" r:id="rId4"/>
    <p:sldId id="258" r:id="rId5"/>
    <p:sldId id="259" r:id="rId6"/>
    <p:sldId id="345" r:id="rId7"/>
    <p:sldId id="260" r:id="rId8"/>
    <p:sldId id="347" r:id="rId9"/>
    <p:sldId id="262" r:id="rId10"/>
    <p:sldId id="263" r:id="rId11"/>
    <p:sldId id="264" r:id="rId12"/>
    <p:sldId id="265" r:id="rId13"/>
    <p:sldId id="349" r:id="rId14"/>
    <p:sldId id="350" r:id="rId15"/>
    <p:sldId id="352" r:id="rId16"/>
    <p:sldId id="351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8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1321-F447-4E36-AD4E-A11BCC857E90}" type="datetimeFigureOut">
              <a:rPr lang="zh-CN" altLang="en-US" smtClean="0"/>
              <a:t>2015/3/31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1C32-98DD-4B76-B88B-5C3A77BEE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81C32-98DD-4B76-B88B-5C3A77BEEC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4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0B8F7C-24B8-48A9-82E1-380A9DF1D6E4}" type="slidenum">
              <a:rPr lang="en-US" altLang="zh-CN" smtClean="0"/>
              <a:pPr/>
              <a:t>89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8742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81C32-98DD-4B76-B88B-5C3A77BEEC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8738A1-4597-48EC-994D-C5DD975390F4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when</a:t>
            </a:r>
          </a:p>
          <a:p>
            <a:pPr eaLnBrk="1" hangingPunct="1"/>
            <a:r>
              <a:rPr lang="en-US" altLang="zh-CN" smtClean="0"/>
              <a:t>what</a:t>
            </a:r>
          </a:p>
          <a:p>
            <a:pPr eaLnBrk="1" hangingPunct="1"/>
            <a:r>
              <a:rPr lang="en-US" altLang="zh-CN" smtClean="0"/>
              <a:t>how</a:t>
            </a:r>
          </a:p>
          <a:p>
            <a:pPr eaLnBrk="1" hangingPunct="1"/>
            <a:r>
              <a:rPr lang="zh-CN" altLang="en-US" smtClean="0"/>
              <a:t>保存这三个单词，怎么存</a:t>
            </a:r>
          </a:p>
        </p:txBody>
      </p:sp>
    </p:spTree>
    <p:extLst>
      <p:ext uri="{BB962C8B-B14F-4D97-AF65-F5344CB8AC3E}">
        <p14:creationId xmlns:p14="http://schemas.microsoft.com/office/powerpoint/2010/main" val="152712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FA9868-7831-492B-BFF2-A1EE3538378B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d1</a:t>
            </a:r>
            <a:r>
              <a:rPr lang="zh-CN" altLang="en-US" smtClean="0"/>
              <a:t>、</a:t>
            </a:r>
            <a:r>
              <a:rPr lang="en-US" altLang="zh-CN" smtClean="0"/>
              <a:t>d2</a:t>
            </a:r>
            <a:r>
              <a:rPr lang="zh-CN" altLang="en-US" smtClean="0"/>
              <a:t>分别是</a:t>
            </a:r>
            <a:r>
              <a:rPr lang="en-US" altLang="zh-CN" smtClean="0"/>
              <a:t>s1+s1</a:t>
            </a:r>
            <a:r>
              <a:rPr lang="zh-CN" altLang="en-US" smtClean="0"/>
              <a:t>、</a:t>
            </a:r>
            <a:r>
              <a:rPr lang="en-US" altLang="zh-CN" smtClean="0"/>
              <a:t>s2+s2</a:t>
            </a:r>
          </a:p>
          <a:p>
            <a:pPr eaLnBrk="1" hangingPunct="1"/>
            <a:r>
              <a:rPr lang="zh-CN" altLang="en-US" smtClean="0"/>
              <a:t>如果</a:t>
            </a:r>
            <a:r>
              <a:rPr lang="en-US" altLang="zh-CN" smtClean="0"/>
              <a:t>s1</a:t>
            </a:r>
            <a:r>
              <a:rPr lang="zh-CN" altLang="en-US" smtClean="0"/>
              <a:t>、</a:t>
            </a:r>
            <a:r>
              <a:rPr lang="en-US" altLang="zh-CN" smtClean="0"/>
              <a:t>s2</a:t>
            </a:r>
            <a:r>
              <a:rPr lang="zh-CN" altLang="en-US" smtClean="0"/>
              <a:t>同构，则</a:t>
            </a:r>
            <a:r>
              <a:rPr lang="en-US" altLang="zh-CN" smtClean="0"/>
              <a:t>d1</a:t>
            </a:r>
            <a:r>
              <a:rPr lang="zh-CN" altLang="en-US" smtClean="0"/>
              <a:t>、</a:t>
            </a:r>
            <a:r>
              <a:rPr lang="en-US" altLang="zh-CN" smtClean="0"/>
              <a:t>d2</a:t>
            </a:r>
            <a:r>
              <a:rPr lang="zh-CN" altLang="en-US" smtClean="0"/>
              <a:t>中一定含有最小表示，假设分别从</a:t>
            </a:r>
            <a:r>
              <a:rPr lang="en-US" altLang="zh-CN" smtClean="0"/>
              <a:t>u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  <a:r>
              <a:rPr lang="zh-CN" altLang="en-US" smtClean="0"/>
              <a:t>开始</a:t>
            </a:r>
          </a:p>
          <a:p>
            <a:pPr eaLnBrk="1" hangingPunct="1"/>
            <a:r>
              <a:rPr lang="zh-CN" altLang="en-US" smtClean="0"/>
              <a:t>现在的问题就是求出</a:t>
            </a:r>
            <a:r>
              <a:rPr lang="en-US" altLang="zh-CN" smtClean="0"/>
              <a:t>u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  <a:r>
              <a:rPr lang="zh-CN" altLang="en-US" smtClean="0"/>
              <a:t>？</a:t>
            </a:r>
          </a:p>
          <a:p>
            <a:pPr eaLnBrk="1" hangingPunct="1"/>
            <a:r>
              <a:rPr lang="zh-CN" altLang="en-US" smtClean="0"/>
              <a:t>不，现在的问题是如果</a:t>
            </a:r>
            <a:r>
              <a:rPr lang="en-US" altLang="zh-CN" smtClean="0"/>
              <a:t>d1</a:t>
            </a:r>
            <a:r>
              <a:rPr lang="zh-CN" altLang="en-US" smtClean="0"/>
              <a:t>、</a:t>
            </a:r>
            <a:r>
              <a:rPr lang="en-US" altLang="zh-CN" smtClean="0"/>
              <a:t>d2</a:t>
            </a:r>
            <a:r>
              <a:rPr lang="zh-CN" altLang="en-US" smtClean="0"/>
              <a:t>不匹配，则将</a:t>
            </a:r>
            <a:r>
              <a:rPr lang="en-US" altLang="zh-CN" smtClean="0"/>
              <a:t>i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zh-CN" altLang="en-US" smtClean="0"/>
              <a:t>后移，但不超过</a:t>
            </a:r>
            <a:r>
              <a:rPr lang="en-US" altLang="zh-CN" smtClean="0"/>
              <a:t>u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4160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F422CD-3C96-42BF-BBF1-7B379258E20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假设从</a:t>
            </a:r>
            <a:r>
              <a:rPr lang="en-US" altLang="zh-CN" smtClean="0"/>
              <a:t>i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zh-CN" altLang="en-US" smtClean="0"/>
              <a:t>后移</a:t>
            </a:r>
            <a:r>
              <a:rPr lang="en-US" altLang="zh-CN" smtClean="0"/>
              <a:t>k</a:t>
            </a:r>
            <a:r>
              <a:rPr lang="zh-CN" altLang="en-US" smtClean="0"/>
              <a:t>位不相等，则必有一方大，设</a:t>
            </a:r>
            <a:r>
              <a:rPr lang="en-US" altLang="zh-CN" smtClean="0"/>
              <a:t>d1</a:t>
            </a:r>
            <a:r>
              <a:rPr lang="zh-CN" altLang="en-US" smtClean="0"/>
              <a:t>大</a:t>
            </a:r>
          </a:p>
          <a:p>
            <a:pPr eaLnBrk="1" hangingPunct="1"/>
            <a:r>
              <a:rPr lang="zh-CN" altLang="en-US" smtClean="0"/>
              <a:t>则前面若干位是相等的，这若干位中的任何一位，设为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s1</a:t>
            </a:r>
            <a:r>
              <a:rPr lang="zh-CN" altLang="en-US" smtClean="0"/>
              <a:t>做一个</a:t>
            </a:r>
            <a:r>
              <a:rPr lang="en-US" altLang="zh-CN" smtClean="0"/>
              <a:t>x</a:t>
            </a:r>
            <a:r>
              <a:rPr lang="zh-CN" altLang="en-US" smtClean="0"/>
              <a:t>次循环，可以肯定的说，该循环结果绝对不是最小表示，为什么？</a:t>
            </a:r>
          </a:p>
          <a:p>
            <a:pPr eaLnBrk="1" hangingPunct="1"/>
            <a:r>
              <a:rPr lang="zh-CN" altLang="en-US" smtClean="0"/>
              <a:t>因为</a:t>
            </a:r>
            <a:r>
              <a:rPr lang="en-US" altLang="zh-CN" smtClean="0"/>
              <a:t>s2</a:t>
            </a:r>
            <a:r>
              <a:rPr lang="zh-CN" altLang="en-US" smtClean="0"/>
              <a:t>做一个</a:t>
            </a:r>
            <a:r>
              <a:rPr lang="en-US" altLang="zh-CN" smtClean="0"/>
              <a:t>j-i+x</a:t>
            </a:r>
            <a:r>
              <a:rPr lang="zh-CN" altLang="en-US" smtClean="0"/>
              <a:t>次循环的结果一定小于上述结果</a:t>
            </a:r>
          </a:p>
          <a:p>
            <a:pPr eaLnBrk="1" hangingPunct="1"/>
            <a:r>
              <a:rPr lang="zh-CN" altLang="en-US" smtClean="0"/>
              <a:t>这说明</a:t>
            </a:r>
            <a:r>
              <a:rPr lang="en-US" altLang="zh-CN" smtClean="0"/>
              <a:t>u</a:t>
            </a:r>
            <a:r>
              <a:rPr lang="zh-CN" altLang="en-US" smtClean="0"/>
              <a:t>一定不在这一段区间内，</a:t>
            </a:r>
            <a:r>
              <a:rPr lang="en-US" altLang="zh-CN" smtClean="0"/>
              <a:t>u</a:t>
            </a:r>
            <a:r>
              <a:rPr lang="zh-CN" altLang="en-US" smtClean="0"/>
              <a:t>一定比</a:t>
            </a:r>
            <a:r>
              <a:rPr lang="en-US" altLang="zh-CN" smtClean="0"/>
              <a:t>i+k</a:t>
            </a:r>
            <a:r>
              <a:rPr lang="zh-CN" altLang="en-US" smtClean="0"/>
              <a:t>要大</a:t>
            </a:r>
          </a:p>
          <a:p>
            <a:pPr eaLnBrk="1" hangingPunct="1"/>
            <a:r>
              <a:rPr lang="zh-CN" altLang="en-US" smtClean="0"/>
              <a:t>于是可以令 </a:t>
            </a:r>
            <a:r>
              <a:rPr lang="en-US" altLang="zh-CN" smtClean="0"/>
              <a:t>i=i+k+1</a:t>
            </a:r>
          </a:p>
          <a:p>
            <a:pPr eaLnBrk="1" hangingPunct="1"/>
            <a:r>
              <a:rPr lang="zh-CN" altLang="en-US" smtClean="0"/>
              <a:t>反过来，可以令</a:t>
            </a:r>
            <a:r>
              <a:rPr lang="en-US" altLang="zh-CN" smtClean="0"/>
              <a:t>j=j+k+1</a:t>
            </a:r>
          </a:p>
        </p:txBody>
      </p:sp>
    </p:spTree>
    <p:extLst>
      <p:ext uri="{BB962C8B-B14F-4D97-AF65-F5344CB8AC3E}">
        <p14:creationId xmlns:p14="http://schemas.microsoft.com/office/powerpoint/2010/main" val="277586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D93C2E-0C3B-4B99-A852-2288CF465F00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SA</a:t>
            </a:r>
            <a:r>
              <a:rPr lang="zh-CN" altLang="en-US" smtClean="0"/>
              <a:t>数组是后缀序号按后缀本身从小到大的一个排列，排第几的是谁</a:t>
            </a:r>
          </a:p>
          <a:p>
            <a:pPr eaLnBrk="1" hangingPunct="1"/>
            <a:r>
              <a:rPr lang="en-US" altLang="zh-CN" smtClean="0"/>
              <a:t>RANK</a:t>
            </a:r>
            <a:r>
              <a:rPr lang="zh-CN" altLang="en-US" smtClean="0"/>
              <a:t>数组保存第</a:t>
            </a:r>
            <a:r>
              <a:rPr lang="en-US" altLang="zh-CN" smtClean="0"/>
              <a:t>i</a:t>
            </a:r>
            <a:r>
              <a:rPr lang="zh-CN" altLang="en-US" smtClean="0"/>
              <a:t>个后缀的名次，你排第几</a:t>
            </a:r>
          </a:p>
          <a:p>
            <a:pPr eaLnBrk="1" hangingPunct="1"/>
            <a:r>
              <a:rPr lang="zh-CN" altLang="en-US" smtClean="0"/>
              <a:t>这两个数组有简单关系：</a:t>
            </a:r>
            <a:r>
              <a:rPr lang="en-US" altLang="zh-CN" smtClean="0"/>
              <a:t>SA[i]==j</a:t>
            </a:r>
            <a:r>
              <a:rPr lang="zh-CN" altLang="en-US" smtClean="0"/>
              <a:t>，则</a:t>
            </a:r>
            <a:r>
              <a:rPr lang="en-US" altLang="zh-CN" smtClean="0"/>
              <a:t>RANK[j]==i</a:t>
            </a:r>
          </a:p>
        </p:txBody>
      </p:sp>
    </p:spTree>
    <p:extLst>
      <p:ext uri="{BB962C8B-B14F-4D97-AF65-F5344CB8AC3E}">
        <p14:creationId xmlns:p14="http://schemas.microsoft.com/office/powerpoint/2010/main" val="395095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A1D05A-AA1B-48AA-A7EA-DB818BD46E06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SA[1] == 3</a:t>
            </a:r>
            <a:r>
              <a:rPr lang="zh-CN" altLang="en-US" smtClean="0"/>
              <a:t>的意思是排第</a:t>
            </a:r>
            <a:r>
              <a:rPr lang="en-US" altLang="zh-CN" smtClean="0"/>
              <a:t>1</a:t>
            </a:r>
            <a:r>
              <a:rPr lang="zh-CN" altLang="en-US" smtClean="0"/>
              <a:t>位的是第</a:t>
            </a:r>
            <a:r>
              <a:rPr lang="en-US" altLang="zh-CN" smtClean="0"/>
              <a:t>3</a:t>
            </a:r>
            <a:r>
              <a:rPr lang="zh-CN" altLang="en-US" smtClean="0"/>
              <a:t>个后缀</a:t>
            </a:r>
          </a:p>
          <a:p>
            <a:pPr eaLnBrk="1" hangingPunct="1"/>
            <a:r>
              <a:rPr lang="en-US" altLang="zh-CN" smtClean="0"/>
              <a:t>RANK[1] == 5</a:t>
            </a:r>
            <a:r>
              <a:rPr lang="zh-CN" altLang="en-US" smtClean="0"/>
              <a:t>的意思是</a:t>
            </a:r>
            <a:r>
              <a:rPr lang="en-US" altLang="zh-CN" smtClean="0"/>
              <a:t>1</a:t>
            </a:r>
            <a:r>
              <a:rPr lang="zh-CN" altLang="en-US" smtClean="0"/>
              <a:t>的</a:t>
            </a:r>
            <a:r>
              <a:rPr lang="en-US" altLang="zh-CN" smtClean="0"/>
              <a:t>RANK</a:t>
            </a:r>
            <a:r>
              <a:rPr lang="zh-CN" altLang="en-US" smtClean="0"/>
              <a:t>是</a:t>
            </a:r>
            <a:r>
              <a:rPr lang="en-US" altLang="zh-CN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058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CE0528-5507-44EA-A1FB-8A10BB8374CF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在例如</a:t>
            </a:r>
            <a:r>
              <a:rPr lang="en-US" altLang="zh-CN" smtClean="0"/>
              <a:t>aaaab</a:t>
            </a:r>
            <a:r>
              <a:rPr lang="zh-CN" altLang="en-US" smtClean="0"/>
              <a:t>的</a:t>
            </a:r>
            <a:r>
              <a:rPr lang="en-US" altLang="zh-CN" smtClean="0"/>
              <a:t>rank</a:t>
            </a:r>
            <a:r>
              <a:rPr lang="zh-CN" altLang="en-US" smtClean="0"/>
              <a:t>是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aabaaaab</a:t>
            </a:r>
            <a:r>
              <a:rPr lang="zh-CN" altLang="en-US" smtClean="0"/>
              <a:t>的</a:t>
            </a:r>
            <a:r>
              <a:rPr lang="en-US" altLang="zh-CN" smtClean="0"/>
              <a:t>rank</a:t>
            </a:r>
            <a:r>
              <a:rPr lang="zh-CN" altLang="en-US" smtClean="0"/>
              <a:t>是</a:t>
            </a:r>
            <a:r>
              <a:rPr lang="en-US" altLang="zh-CN" smtClean="0"/>
              <a:t>4</a:t>
            </a:r>
            <a:r>
              <a:rPr lang="zh-CN" altLang="en-US" smtClean="0"/>
              <a:t>，</a:t>
            </a:r>
            <a:r>
              <a:rPr lang="en-US" altLang="zh-CN" smtClean="0"/>
              <a:t>Height[2,3,4</a:t>
            </a:r>
            <a:r>
              <a:rPr lang="en-US" altLang="zh-CN" sz="1000" smtClean="0"/>
              <a:t>]</a:t>
            </a:r>
            <a:r>
              <a:rPr lang="zh-CN" altLang="en-US" sz="1000" smtClean="0"/>
              <a:t>的最小值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4917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74C4C5-6FC3-41BB-AC98-493CF323C513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最长公共子串是</a:t>
            </a:r>
            <a:r>
              <a:rPr lang="en-US" altLang="zh-CN" smtClean="0"/>
              <a:t>3</a:t>
            </a:r>
            <a:r>
              <a:rPr lang="zh-CN" altLang="en-US" smtClean="0"/>
              <a:t>，但是</a:t>
            </a:r>
            <a:r>
              <a:rPr lang="en-US" altLang="zh-CN" smtClean="0"/>
              <a:t>Height[3] = 3</a:t>
            </a:r>
          </a:p>
          <a:p>
            <a:pPr eaLnBrk="1" hangingPunct="1"/>
            <a:r>
              <a:rPr lang="zh-CN" altLang="en-US" smtClean="0"/>
              <a:t>而</a:t>
            </a:r>
            <a:r>
              <a:rPr lang="en-US" altLang="zh-CN" smtClean="0"/>
              <a:t>SA[3]=0,SA[2]=2</a:t>
            </a:r>
          </a:p>
          <a:p>
            <a:pPr eaLnBrk="1" hangingPunct="1"/>
            <a:r>
              <a:rPr lang="zh-CN" altLang="en-US" smtClean="0"/>
              <a:t>也就是说这个最长公共子串是后缀</a:t>
            </a:r>
            <a:r>
              <a:rPr lang="en-US" altLang="zh-CN" smtClean="0"/>
              <a:t>0</a:t>
            </a:r>
            <a:r>
              <a:rPr lang="zh-CN" altLang="en-US" smtClean="0"/>
              <a:t>与后缀</a:t>
            </a:r>
            <a:r>
              <a:rPr lang="en-US" altLang="zh-CN" smtClean="0"/>
              <a:t>2</a:t>
            </a:r>
            <a:r>
              <a:rPr lang="zh-CN" altLang="en-US" smtClean="0"/>
              <a:t>的，但它们的距离只有</a:t>
            </a:r>
            <a:r>
              <a:rPr lang="en-US" altLang="zh-CN" smtClean="0"/>
              <a:t>2</a:t>
            </a:r>
            <a:r>
              <a:rPr lang="zh-CN" altLang="en-US" smtClean="0"/>
              <a:t>，所以这个公共子串一定是重复的</a:t>
            </a:r>
          </a:p>
          <a:p>
            <a:pPr eaLnBrk="1" hangingPunct="1"/>
            <a:r>
              <a:rPr lang="zh-CN" altLang="en-US" smtClean="0"/>
              <a:t>而</a:t>
            </a:r>
            <a:r>
              <a:rPr lang="en-US" altLang="zh-CN" smtClean="0"/>
              <a:t>Height[5]=2,SA[5]=1,SA[4]=4</a:t>
            </a:r>
          </a:p>
          <a:p>
            <a:pPr eaLnBrk="1" hangingPunct="1"/>
            <a:r>
              <a:rPr lang="zh-CN" altLang="en-US" smtClean="0"/>
              <a:t>这个公共子串是后缀</a:t>
            </a:r>
            <a:r>
              <a:rPr lang="en-US" altLang="zh-CN" smtClean="0"/>
              <a:t>1</a:t>
            </a:r>
            <a:r>
              <a:rPr lang="zh-CN" altLang="en-US" smtClean="0"/>
              <a:t>与后缀</a:t>
            </a:r>
            <a:r>
              <a:rPr lang="en-US" altLang="zh-CN" smtClean="0"/>
              <a:t>3</a:t>
            </a:r>
            <a:r>
              <a:rPr lang="zh-CN" altLang="en-US" smtClean="0"/>
              <a:t>的，它们的距离是</a:t>
            </a:r>
            <a:r>
              <a:rPr lang="en-US" altLang="zh-CN" smtClean="0"/>
              <a:t>2</a:t>
            </a:r>
            <a:r>
              <a:rPr lang="zh-CN" altLang="en-US" smtClean="0"/>
              <a:t>，所以这是不重复的</a:t>
            </a:r>
          </a:p>
          <a:p>
            <a:pPr eaLnBrk="1" hangingPunct="1"/>
            <a:r>
              <a:rPr lang="zh-CN" altLang="en-US" smtClean="0"/>
              <a:t>同时要注意：后缀</a:t>
            </a:r>
            <a:r>
              <a:rPr lang="en-US" altLang="zh-CN" smtClean="0"/>
              <a:t>0</a:t>
            </a:r>
            <a:r>
              <a:rPr lang="zh-CN" altLang="en-US" smtClean="0"/>
              <a:t>和后缀</a:t>
            </a:r>
            <a:r>
              <a:rPr lang="en-US" altLang="zh-CN" smtClean="0"/>
              <a:t>2</a:t>
            </a:r>
            <a:r>
              <a:rPr lang="zh-CN" altLang="en-US" smtClean="0"/>
              <a:t>一样拥有长度为</a:t>
            </a:r>
            <a:r>
              <a:rPr lang="en-US" altLang="zh-CN" smtClean="0"/>
              <a:t>2</a:t>
            </a:r>
            <a:r>
              <a:rPr lang="zh-CN" altLang="en-US" smtClean="0"/>
              <a:t>的不重复公共子串</a:t>
            </a:r>
          </a:p>
        </p:txBody>
      </p:sp>
    </p:spTree>
    <p:extLst>
      <p:ext uri="{BB962C8B-B14F-4D97-AF65-F5344CB8AC3E}">
        <p14:creationId xmlns:p14="http://schemas.microsoft.com/office/powerpoint/2010/main" val="388025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076A-0287-4668-8373-E3A41B18CE3E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56B2-1EEE-45F9-9844-A6288E4D8759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CDED-7EDE-42B3-B651-CF337FCD39EC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B0353-4131-4379-8589-FFB07396DDC9}" type="datetime1">
              <a:rPr lang="en-US" altLang="zh-CN" smtClean="0"/>
              <a:t>3/31/2015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9C7-DE35-481E-94BE-951F7856E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68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4360E-A202-4CC3-BE58-C083529BFD29}" type="datetime1">
              <a:rPr lang="en-US" altLang="zh-CN" smtClean="0"/>
              <a:t>3/31/2015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6E358-7DD3-42BF-ABFE-8D220F211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85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0F1C8-A7AF-41F6-B43C-9C7AE647ADB3}" type="datetime1">
              <a:rPr lang="en-US" altLang="zh-CN" smtClean="0"/>
              <a:t>3/31/2015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3F565-A9BC-46B9-9135-385CF2E59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70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C41E6-638F-44E2-AF6B-53308630ED6A}" type="datetime1">
              <a:rPr lang="en-US" altLang="zh-CN" smtClean="0"/>
              <a:t>3/31/2015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7C5BE-B4FD-498C-A754-B008FF8D8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1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03DD-6705-4725-AEA3-274365EF0FC0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885B-6EF6-451D-87C1-9E4CA9554C8B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F92-EC20-41E3-8118-FC6B072AAE74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0BC-59EC-4D79-8E0C-D52C09C096B9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498-8C05-48C0-A1ED-06A777BCF8DA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EFB-4963-4E60-A03E-250FD5022672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75A6-0070-41D8-A79D-1A4CA32BE367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FA2-1A6F-40E7-A505-8A28032B073F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26" Type="http://schemas.openxmlformats.org/officeDocument/2006/relationships/image" Target="../media/image10.w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5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wmf"/><Relationship Id="rId29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wmf"/><Relationship Id="rId28" Type="http://schemas.openxmlformats.org/officeDocument/2006/relationships/image" Target="../media/image12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wmf"/><Relationship Id="rId27" Type="http://schemas.openxmlformats.org/officeDocument/2006/relationships/image" Target="../media/image11.wmf"/><Relationship Id="rId30" Type="http://schemas.openxmlformats.org/officeDocument/2006/relationships/image" Target="../media/image1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058173" y="69011"/>
            <a:ext cx="7019027" cy="6712787"/>
            <a:chOff x="1100154" y="152400"/>
            <a:chExt cx="6824646" cy="6629400"/>
          </a:xfrm>
        </p:grpSpPr>
        <p:pic>
          <p:nvPicPr>
            <p:cNvPr id="10" name="Picture 9" descr="j0324442.wmf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2687475" y="525887"/>
              <a:ext cx="1867437" cy="903073"/>
            </a:xfrm>
            <a:prstGeom prst="rect">
              <a:avLst/>
            </a:prstGeom>
          </p:spPr>
        </p:pic>
        <p:pic>
          <p:nvPicPr>
            <p:cNvPr id="7" name="Picture 6" descr="j0324436.wmf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6235604" y="2113208"/>
              <a:ext cx="1689196" cy="1120462"/>
            </a:xfrm>
            <a:prstGeom prst="rect">
              <a:avLst/>
            </a:prstGeom>
          </p:spPr>
        </p:pic>
        <p:pic>
          <p:nvPicPr>
            <p:cNvPr id="8" name="Picture 7" descr="j0324438.wmf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5582002" y="1272862"/>
              <a:ext cx="1960808" cy="1138567"/>
            </a:xfrm>
            <a:prstGeom prst="rect">
              <a:avLst/>
            </a:prstGeom>
          </p:spPr>
        </p:pic>
        <p:pic>
          <p:nvPicPr>
            <p:cNvPr id="9" name="Picture 8" descr="j0324440.wmf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4554913" y="152400"/>
              <a:ext cx="1265397" cy="1213834"/>
            </a:xfrm>
            <a:prstGeom prst="rect">
              <a:avLst/>
            </a:prstGeom>
          </p:spPr>
        </p:pic>
        <p:pic>
          <p:nvPicPr>
            <p:cNvPr id="11" name="Picture 10" descr="j0324444.wmf"/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847129" y="899375"/>
              <a:ext cx="1360201" cy="1027090"/>
            </a:xfrm>
            <a:prstGeom prst="rect">
              <a:avLst/>
            </a:prstGeom>
          </p:spPr>
        </p:pic>
        <p:pic>
          <p:nvPicPr>
            <p:cNvPr id="13" name="Picture 12" descr="j0324446.wmf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1286898" y="1926465"/>
              <a:ext cx="858328" cy="1400577"/>
            </a:xfrm>
            <a:prstGeom prst="rect">
              <a:avLst/>
            </a:prstGeom>
          </p:spPr>
        </p:pic>
        <p:pic>
          <p:nvPicPr>
            <p:cNvPr id="14" name="Picture 13" descr="j0324448.wmf"/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1100154" y="3233670"/>
              <a:ext cx="1307206" cy="1237726"/>
            </a:xfrm>
            <a:prstGeom prst="rect">
              <a:avLst/>
            </a:prstGeom>
          </p:spPr>
        </p:pic>
        <p:pic>
          <p:nvPicPr>
            <p:cNvPr id="15" name="Picture 14" descr="j0324450.wmf"/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1473641" y="4447504"/>
              <a:ext cx="1327518" cy="1307206"/>
            </a:xfrm>
            <a:prstGeom prst="rect">
              <a:avLst/>
            </a:prstGeom>
          </p:spPr>
        </p:pic>
        <p:pic>
          <p:nvPicPr>
            <p:cNvPr id="16" name="Picture 15" descr="j0324452.wmf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2500731" y="4820992"/>
              <a:ext cx="1930319" cy="1680693"/>
            </a:xfrm>
            <a:prstGeom prst="rect">
              <a:avLst/>
            </a:prstGeom>
          </p:spPr>
        </p:pic>
        <p:pic>
          <p:nvPicPr>
            <p:cNvPr id="17" name="Picture 16" descr="j0324454.wmf"/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4274796" y="5381223"/>
              <a:ext cx="1388703" cy="1400577"/>
            </a:xfrm>
            <a:prstGeom prst="rect">
              <a:avLst/>
            </a:prstGeom>
          </p:spPr>
        </p:pic>
        <p:pic>
          <p:nvPicPr>
            <p:cNvPr id="18" name="Picture 17" descr="j0324456.wmf"/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5600248" y="4727620"/>
              <a:ext cx="1288959" cy="1587321"/>
            </a:xfrm>
            <a:prstGeom prst="rect">
              <a:avLst/>
            </a:prstGeom>
          </p:spPr>
        </p:pic>
        <p:pic>
          <p:nvPicPr>
            <p:cNvPr id="19" name="Picture 18" descr="j0324458.wmf"/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6328976" y="3233670"/>
              <a:ext cx="1472515" cy="1493949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0A94-ECFE-4C43-B0D8-B4262EC0CE0B}" type="datetime1">
              <a:rPr lang="en-US" altLang="zh-CN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/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3600449" y="4758"/>
            <a:ext cx="1875161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3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4.vsd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__1.vsdx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__2.vsdx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package" Target="../embeddings/Microsoft_Visio___4.vsdx"/><Relationship Id="rId7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Visio___5.vsdx"/><Relationship Id="rId4" Type="http://schemas.openxmlformats.org/officeDocument/2006/relationships/image" Target="../media/image34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Visio___8.vsdx"/><Relationship Id="rId4" Type="http://schemas.openxmlformats.org/officeDocument/2006/relationships/image" Target="../media/image37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Visio___9.vsd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湖南师范大学</a:t>
            </a:r>
            <a:endParaRPr lang="en-US" altLang="zh-CN" dirty="0" smtClean="0"/>
          </a:p>
          <a:p>
            <a:r>
              <a:rPr lang="zh-CN" altLang="en-US" dirty="0"/>
              <a:t>罗迅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KMP</a:t>
            </a:r>
            <a:r>
              <a:rPr lang="zh-CN" altLang="en-US" smtClean="0"/>
              <a:t>算法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当第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位不匹配时，往后移动</a:t>
            </a:r>
            <a:r>
              <a:rPr lang="en-US" altLang="zh-CN" sz="2800" smtClean="0"/>
              <a:t>i-next[i-1]</a:t>
            </a:r>
            <a:r>
              <a:rPr lang="zh-CN" altLang="en-US" sz="2800" smtClean="0"/>
              <a:t>位</a:t>
            </a:r>
          </a:p>
          <a:p>
            <a:pPr eaLnBrk="1" hangingPunct="1"/>
            <a:r>
              <a:rPr lang="zh-CN" altLang="en-US" sz="2800" smtClean="0"/>
              <a:t>当</a:t>
            </a:r>
            <a:r>
              <a:rPr lang="en-US" altLang="zh-CN" sz="2800" smtClean="0"/>
              <a:t>i=0</a:t>
            </a:r>
            <a:r>
              <a:rPr lang="zh-CN" altLang="en-US" sz="2800" smtClean="0"/>
              <a:t>时，往后移动</a:t>
            </a:r>
            <a:r>
              <a:rPr lang="en-US" altLang="zh-CN" sz="2800" smtClean="0"/>
              <a:t>1</a:t>
            </a:r>
            <a:r>
              <a:rPr lang="zh-CN" altLang="en-US" sz="2800" smtClean="0"/>
              <a:t>位</a:t>
            </a:r>
          </a:p>
          <a:p>
            <a:pPr eaLnBrk="1" hangingPunct="1"/>
            <a:r>
              <a:rPr lang="zh-CN" altLang="en-US" sz="2800" smtClean="0"/>
              <a:t>注意：实际操作是用指针来实现的</a:t>
            </a: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721487"/>
              </p:ext>
            </p:extLst>
          </p:nvPr>
        </p:nvGraphicFramePr>
        <p:xfrm>
          <a:off x="1752600" y="3322638"/>
          <a:ext cx="5942013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3362383" imgH="1686005" progId="Visio.Drawing.11">
                  <p:embed/>
                </p:oleObj>
              </mc:Choice>
              <mc:Fallback>
                <p:oleObj name="Visio" r:id="rId3" imgW="3362383" imgH="1686005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22638"/>
                        <a:ext cx="5942013" cy="297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KMP</a:t>
            </a:r>
            <a:r>
              <a:rPr lang="zh-CN" altLang="en-US" smtClean="0"/>
              <a:t>算法</a:t>
            </a:r>
          </a:p>
        </p:txBody>
      </p:sp>
      <p:graphicFrame>
        <p:nvGraphicFramePr>
          <p:cNvPr id="29699" name="Object 1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3749612"/>
              </p:ext>
            </p:extLst>
          </p:nvPr>
        </p:nvGraphicFramePr>
        <p:xfrm>
          <a:off x="1447799" y="1844824"/>
          <a:ext cx="62484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3" imgW="2667016" imgH="971491" progId="Visio.Drawing.11">
                  <p:embed/>
                </p:oleObj>
              </mc:Choice>
              <mc:Fallback>
                <p:oleObj name="Visio" r:id="rId3" imgW="2667016" imgH="971491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1844824"/>
                        <a:ext cx="62484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94398" y="4425046"/>
            <a:ext cx="49552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0,0,0,0,1,1,2,3,1,2</a:t>
            </a:r>
            <a:r>
              <a:rPr lang="zh-CN" altLang="en-US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782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KMP</a:t>
            </a:r>
            <a:r>
              <a:rPr lang="zh-CN" altLang="en-US" dirty="0" smtClean="0"/>
              <a:t>特征向量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实际上后移是不存在的，注意到在下图中，</a:t>
            </a:r>
            <a:r>
              <a:rPr lang="en-US" altLang="zh-CN" sz="2800" dirty="0" smtClean="0"/>
              <a:t>Ti-2</a:t>
            </a:r>
            <a:r>
              <a:rPr lang="zh-CN" altLang="en-US" sz="2800" dirty="0" smtClean="0"/>
              <a:t>还需要与</a:t>
            </a:r>
            <a:r>
              <a:rPr lang="en-US" altLang="zh-CN" sz="2800" dirty="0" smtClean="0"/>
              <a:t>P0</a:t>
            </a:r>
            <a:r>
              <a:rPr lang="zh-CN" altLang="en-US" sz="2800" dirty="0" smtClean="0"/>
              <a:t>比较吗？</a:t>
            </a:r>
            <a:r>
              <a:rPr lang="en-US" altLang="zh-CN" sz="2800" dirty="0" smtClean="0"/>
              <a:t>Ti-1</a:t>
            </a:r>
            <a:r>
              <a:rPr lang="zh-CN" altLang="en-US" sz="2800" dirty="0" smtClean="0"/>
              <a:t>还需要与</a:t>
            </a:r>
            <a:r>
              <a:rPr lang="en-US" altLang="zh-CN" sz="2800" dirty="0" smtClean="0"/>
              <a:t>P1</a:t>
            </a:r>
            <a:r>
              <a:rPr lang="zh-CN" altLang="en-US" sz="2800" dirty="0" smtClean="0"/>
              <a:t>比较吗？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所以只需从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个字母开始比较即可，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的下标永不回溯</a:t>
            </a: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514669"/>
              </p:ext>
            </p:extLst>
          </p:nvPr>
        </p:nvGraphicFramePr>
        <p:xfrm>
          <a:off x="1752600" y="3617615"/>
          <a:ext cx="5942013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Visio" r:id="rId3" imgW="3362383" imgH="1686005" progId="Visio.Drawing.11">
                  <p:embed/>
                </p:oleObj>
              </mc:Choice>
              <mc:Fallback>
                <p:oleObj name="Visio" r:id="rId3" imgW="3362383" imgH="1686005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17615"/>
                        <a:ext cx="5942013" cy="297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特征向量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/>
              <a:t>重新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KMP</a:t>
            </a:r>
            <a:r>
              <a:rPr lang="zh-CN" altLang="en-US" dirty="0" smtClean="0"/>
              <a:t>算法中的特征数：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位置的特征数就是当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不匹配时，下标应该回到的位置：</a:t>
            </a:r>
            <a:r>
              <a:rPr lang="en-US" altLang="zh-CN" dirty="0" smtClean="0"/>
              <a:t>KMP[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]=Next[i-1]</a:t>
            </a:r>
          </a:p>
          <a:p>
            <a:r>
              <a:rPr lang="zh-CN" altLang="en-US" dirty="0" smtClean="0"/>
              <a:t>特别的当第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个位置就不匹配，此时</a:t>
            </a:r>
            <a:r>
              <a:rPr lang="en-US" altLang="zh-CN" dirty="0" smtClean="0"/>
              <a:t>P</a:t>
            </a:r>
            <a:r>
              <a:rPr lang="zh-CN" altLang="en-US" dirty="0" smtClean="0"/>
              <a:t>下标仍然维持在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的下标需要加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，令</a:t>
            </a:r>
            <a:r>
              <a:rPr lang="en-US" altLang="zh-CN" dirty="0" smtClean="0"/>
              <a:t>KMP[0]=-1</a:t>
            </a:r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abcdaabcab</a:t>
            </a:r>
            <a:endParaRPr lang="en-US" altLang="zh-CN" dirty="0" smtClean="0"/>
          </a:p>
          <a:p>
            <a:r>
              <a:rPr lang="en-US" altLang="zh-CN" dirty="0" smtClean="0"/>
              <a:t>(-1,0,0,0,0,1,1,2,3,1)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特征向量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特征向量仍然有优化的可能：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 err="1"/>
              <a:t>abcdaabcab</a:t>
            </a:r>
            <a:endParaRPr lang="en-US" altLang="zh-CN" dirty="0"/>
          </a:p>
          <a:p>
            <a:r>
              <a:rPr lang="en-US" altLang="zh-CN" dirty="0"/>
              <a:t>(-1,0,0,0,0,1,1,2,3,1)</a:t>
            </a:r>
            <a:endParaRPr lang="zh-CN" altLang="en-US" dirty="0"/>
          </a:p>
          <a:p>
            <a:r>
              <a:rPr lang="en-US" altLang="zh-CN" dirty="0" smtClean="0"/>
              <a:t>T3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abcdaaz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，下标回到几？</a:t>
            </a:r>
            <a:endParaRPr lang="en-US" altLang="zh-CN" dirty="0" smtClean="0"/>
          </a:p>
          <a:p>
            <a:r>
              <a:rPr lang="en-US" altLang="zh-CN" dirty="0" smtClean="0"/>
              <a:t>T4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abcdaz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，下标回到几？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0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特征向量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8780092" cy="216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990" y="4005064"/>
            <a:ext cx="8132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位置不匹配时，当</a:t>
            </a:r>
            <a:r>
              <a:rPr lang="en-US" altLang="zh-CN" sz="2800" dirty="0" smtClean="0"/>
              <a:t>P[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]!=P[x1]</a:t>
            </a:r>
            <a:r>
              <a:rPr lang="zh-CN" altLang="en-US" sz="2800" dirty="0" smtClean="0"/>
              <a:t>时，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下标回到</a:t>
            </a:r>
            <a:r>
              <a:rPr lang="en-US" altLang="zh-CN" sz="2800" dirty="0" smtClean="0"/>
              <a:t>x1</a:t>
            </a:r>
            <a:r>
              <a:rPr lang="zh-CN" altLang="en-US" sz="2800" dirty="0" smtClean="0"/>
              <a:t>；但当</a:t>
            </a:r>
            <a:r>
              <a:rPr lang="en-US" altLang="zh-CN" sz="2800" dirty="0" smtClean="0"/>
              <a:t>P[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]==P[x1]</a:t>
            </a:r>
            <a:r>
              <a:rPr lang="zh-CN" altLang="en-US" sz="2800" dirty="0" smtClean="0"/>
              <a:t>时，下标还可以再往前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假设</a:t>
            </a:r>
            <a:r>
              <a:rPr lang="en-US" altLang="zh-CN" sz="2800" dirty="0" smtClean="0"/>
              <a:t>x2==Next[x1]</a:t>
            </a:r>
            <a:r>
              <a:rPr lang="zh-CN" altLang="en-US" sz="2800" dirty="0" smtClean="0"/>
              <a:t>，则下标可以回到</a:t>
            </a:r>
            <a:r>
              <a:rPr lang="en-US" altLang="zh-CN" sz="2800" dirty="0" smtClean="0"/>
              <a:t>x2</a:t>
            </a:r>
            <a:r>
              <a:rPr lang="zh-CN" altLang="en-US" sz="2800" dirty="0" smtClean="0"/>
              <a:t>，当</a:t>
            </a:r>
            <a:r>
              <a:rPr lang="en-US" altLang="zh-CN" sz="2800" dirty="0" smtClean="0"/>
              <a:t>P[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]!=P[x2]</a:t>
            </a:r>
            <a:r>
              <a:rPr lang="zh-CN" altLang="en-US" sz="2800" dirty="0" smtClean="0"/>
              <a:t>时，否则还可以再往前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3866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42676"/>
              </p:ext>
            </p:extLst>
          </p:nvPr>
        </p:nvGraphicFramePr>
        <p:xfrm>
          <a:off x="1403648" y="2255838"/>
          <a:ext cx="6948003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3" imgW="2120900" imgH="914400" progId="Equation.DSMT4">
                  <p:embed/>
                </p:oleObj>
              </mc:Choice>
              <mc:Fallback>
                <p:oleObj r:id="rId3" imgW="2120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55838"/>
                        <a:ext cx="6948003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267744" y="5639484"/>
            <a:ext cx="38434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其中，</a:t>
            </a: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k=n[i-1]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981200" y="16764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KMP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 ：</a:t>
            </a:r>
          </a:p>
        </p:txBody>
      </p:sp>
    </p:spTree>
    <p:extLst>
      <p:ext uri="{BB962C8B-B14F-4D97-AF65-F5344CB8AC3E}">
        <p14:creationId xmlns:p14="http://schemas.microsoft.com/office/powerpoint/2010/main" val="37935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KMP</a:t>
            </a:r>
            <a:r>
              <a:rPr lang="zh-CN" altLang="en-US" smtClean="0"/>
              <a:t>算法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字符串模式匹配 ：</a:t>
            </a:r>
            <a:r>
              <a:rPr lang="en-US" altLang="zh-CN" dirty="0" smtClean="0"/>
              <a:t>10381</a:t>
            </a:r>
          </a:p>
          <a:p>
            <a:pPr eaLnBrk="1" hangingPunct="1"/>
            <a:r>
              <a:rPr lang="zh-CN" altLang="en-US" dirty="0" smtClean="0"/>
              <a:t>字符串查找 ：</a:t>
            </a:r>
            <a:r>
              <a:rPr lang="en-US" altLang="zh-CN" dirty="0" smtClean="0"/>
              <a:t>10576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hdu1711</a:t>
            </a:r>
          </a:p>
          <a:p>
            <a:pPr eaLnBrk="1" hangingPunct="1"/>
            <a:r>
              <a:rPr lang="en-US" altLang="zh-CN" dirty="0" err="1" smtClean="0"/>
              <a:t>Oulipo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POJ3461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hdu1686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44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Manacher</a:t>
            </a:r>
            <a:r>
              <a:rPr lang="zh-CN" altLang="en-US" smtClean="0"/>
              <a:t>算法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用于求最长回文子串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构造思想与特征向量有一定类似的地方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cabad</a:t>
            </a:r>
          </a:p>
          <a:p>
            <a:pPr eaLnBrk="1" hangingPunct="1"/>
            <a:r>
              <a:rPr lang="en-US" altLang="zh-CN" smtClean="0"/>
              <a:t>ccabacd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61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Manacher</a:t>
            </a:r>
            <a:r>
              <a:rPr lang="zh-CN" altLang="en-US" smtClean="0"/>
              <a:t>向量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/>
              <a:t>仿照特征向量，</a:t>
            </a:r>
            <a:r>
              <a:rPr lang="en-US" altLang="zh-CN" dirty="0" err="1" smtClean="0"/>
              <a:t>Manacher</a:t>
            </a:r>
            <a:r>
              <a:rPr lang="zh-CN" altLang="en-US" dirty="0" smtClean="0"/>
              <a:t>向量是由</a:t>
            </a:r>
            <a:r>
              <a:rPr lang="en-US" altLang="zh-CN" dirty="0" err="1" smtClean="0"/>
              <a:t>Manacher</a:t>
            </a:r>
            <a:r>
              <a:rPr lang="zh-CN" altLang="en-US" dirty="0" smtClean="0"/>
              <a:t>数组成的数组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err="1" smtClean="0"/>
              <a:t>Manacher</a:t>
            </a:r>
            <a:r>
              <a:rPr lang="zh-CN" altLang="en-US" dirty="0" smtClean="0"/>
              <a:t>数，指的是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位置上的回文半径，从字符本身算起，因此至少为</a:t>
            </a:r>
            <a:r>
              <a:rPr lang="en-US" altLang="zh-CN" dirty="0" smtClean="0"/>
              <a:t>1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err="1" smtClean="0"/>
              <a:t>ccabacd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smtClean="0"/>
              <a:t>1113111</a:t>
            </a:r>
          </a:p>
        </p:txBody>
      </p:sp>
    </p:spTree>
    <p:extLst>
      <p:ext uri="{BB962C8B-B14F-4D97-AF65-F5344CB8AC3E}">
        <p14:creationId xmlns:p14="http://schemas.microsoft.com/office/powerpoint/2010/main" val="30648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KMP</a:t>
            </a:r>
          </a:p>
          <a:p>
            <a:r>
              <a:rPr lang="en-US" altLang="zh-CN" sz="4000" dirty="0" err="1" smtClean="0"/>
              <a:t>Manacher</a:t>
            </a:r>
            <a:endParaRPr lang="en-US" altLang="zh-CN" sz="4000" dirty="0" smtClean="0"/>
          </a:p>
          <a:p>
            <a:r>
              <a:rPr lang="zh-CN" altLang="en-US" sz="4000" dirty="0" smtClean="0"/>
              <a:t>最小表示</a:t>
            </a:r>
            <a:endParaRPr lang="en-US" altLang="zh-CN" sz="4000" dirty="0" smtClean="0"/>
          </a:p>
          <a:p>
            <a:r>
              <a:rPr lang="zh-CN" altLang="en-US" sz="4000" dirty="0"/>
              <a:t>字典</a:t>
            </a:r>
            <a:r>
              <a:rPr lang="zh-CN" altLang="en-US" sz="4000" dirty="0" smtClean="0"/>
              <a:t>树</a:t>
            </a:r>
            <a:endParaRPr lang="en-US" altLang="zh-CN" sz="4000" dirty="0" smtClean="0"/>
          </a:p>
          <a:p>
            <a:r>
              <a:rPr lang="en-US" altLang="zh-CN" sz="4000" dirty="0" smtClean="0"/>
              <a:t>AC</a:t>
            </a:r>
            <a:r>
              <a:rPr lang="zh-CN" altLang="en-US" sz="4000" dirty="0" smtClean="0"/>
              <a:t>自动机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后缀数组</a:t>
            </a:r>
            <a:endParaRPr lang="en-US" altLang="zh-CN" sz="4000" dirty="0" smtClean="0"/>
          </a:p>
          <a:p>
            <a:r>
              <a:rPr lang="zh-CN" altLang="en-US" sz="4000" dirty="0" smtClean="0"/>
              <a:t>后缀自动机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521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0" y="0"/>
          <a:ext cx="9144000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3" imgW="2635098" imgH="1236722" progId="Visio.Drawing.11">
                  <p:embed/>
                </p:oleObj>
              </mc:Choice>
              <mc:Fallback>
                <p:oleObj name="Visio" r:id="rId3" imgW="2635098" imgH="12367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81000" y="4419600"/>
            <a:ext cx="8382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x-k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位置的半径是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x+k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的半径可唯一确定就是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x-k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位置的半径是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r3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x+k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的半径可唯一确定就是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x-k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位置的半径是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x+k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的半径只能确定下限</a:t>
            </a:r>
          </a:p>
        </p:txBody>
      </p:sp>
    </p:spTree>
    <p:extLst>
      <p:ext uri="{BB962C8B-B14F-4D97-AF65-F5344CB8AC3E}">
        <p14:creationId xmlns:p14="http://schemas.microsoft.com/office/powerpoint/2010/main" val="31777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Manacher</a:t>
            </a:r>
            <a:r>
              <a:rPr lang="zh-CN" altLang="en-US" smtClean="0"/>
              <a:t>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上述方法只能求出奇数长度的回文串</a:t>
            </a:r>
          </a:p>
          <a:p>
            <a:pPr eaLnBrk="1" hangingPunct="1"/>
            <a:r>
              <a:rPr lang="zh-CN" altLang="en-US" smtClean="0"/>
              <a:t>对字符串做预处理，间隔插入一个特殊字符即可，头或者尾插入另外一个不一样的特殊字符，防止判断溢出</a:t>
            </a:r>
          </a:p>
          <a:p>
            <a:pPr eaLnBrk="1" hangingPunct="1"/>
            <a:r>
              <a:rPr lang="zh-CN" altLang="en-US" smtClean="0"/>
              <a:t>最后答案可由</a:t>
            </a:r>
            <a:r>
              <a:rPr lang="en-US" altLang="zh-CN" smtClean="0"/>
              <a:t>Manacher</a:t>
            </a:r>
            <a:r>
              <a:rPr lang="zh-CN" altLang="en-US" smtClean="0"/>
              <a:t>向量得到</a:t>
            </a:r>
          </a:p>
        </p:txBody>
      </p:sp>
    </p:spTree>
    <p:extLst>
      <p:ext uri="{BB962C8B-B14F-4D97-AF65-F5344CB8AC3E}">
        <p14:creationId xmlns:p14="http://schemas.microsoft.com/office/powerpoint/2010/main" val="25349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hdu3068</a:t>
            </a:r>
            <a:r>
              <a:rPr lang="zh-CN" altLang="en-US" smtClean="0"/>
              <a:t>，基本题</a:t>
            </a:r>
          </a:p>
        </p:txBody>
      </p:sp>
    </p:spTree>
    <p:extLst>
      <p:ext uri="{BB962C8B-B14F-4D97-AF65-F5344CB8AC3E}">
        <p14:creationId xmlns:p14="http://schemas.microsoft.com/office/powerpoint/2010/main" val="1206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字典树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又名单词查找树，</a:t>
            </a:r>
            <a:r>
              <a:rPr lang="en-US" altLang="zh-CN" smtClean="0"/>
              <a:t>Trie</a:t>
            </a:r>
            <a:r>
              <a:rPr lang="zh-CN" altLang="en-US" smtClean="0"/>
              <a:t>树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用于统计、排序、保存大量字符串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节约存储空间，查询效率高</a:t>
            </a:r>
          </a:p>
        </p:txBody>
      </p:sp>
    </p:spTree>
    <p:extLst>
      <p:ext uri="{BB962C8B-B14F-4D97-AF65-F5344CB8AC3E}">
        <p14:creationId xmlns:p14="http://schemas.microsoft.com/office/powerpoint/2010/main" val="805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字典树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根节点不包括字符，其他节点对应一个字符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从根节点到某一节点的路径对应一个字符串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每个节点的子节点的字符都不相同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38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字典树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假设字符集内有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个元素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则每个节点都可能有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个儿子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tree_t</a:t>
            </a:r>
            <a:r>
              <a:rPr lang="en-US" altLang="zh-CN" sz="2800" dirty="0" smtClean="0"/>
              <a:t>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err="1" smtClean="0"/>
              <a:t>ttree_t</a:t>
            </a:r>
            <a:r>
              <a:rPr lang="en-US" altLang="zh-CN" sz="2800" dirty="0" smtClean="0"/>
              <a:t>* child[n];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err="1" smtClean="0"/>
              <a:t>datatype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otherdata</a:t>
            </a:r>
            <a:r>
              <a:rPr lang="en-US" altLang="zh-CN" sz="2800" dirty="0" smtClean="0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根据题意，</a:t>
            </a:r>
            <a:r>
              <a:rPr lang="en-US" altLang="zh-CN" sz="2800" dirty="0" err="1" smtClean="0"/>
              <a:t>otherdata</a:t>
            </a:r>
            <a:r>
              <a:rPr lang="zh-CN" altLang="en-US" sz="2800" dirty="0" smtClean="0"/>
              <a:t>可以变化。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例如：可以是一个</a:t>
            </a:r>
            <a:r>
              <a:rPr lang="en-US" altLang="zh-CN" sz="2800" dirty="0" err="1" smtClean="0"/>
              <a:t>bool</a:t>
            </a:r>
            <a:r>
              <a:rPr lang="zh-CN" altLang="en-US" sz="2800" dirty="0" smtClean="0"/>
              <a:t>量，指示当前节点是否为叶子；也可以是一个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量，指示当前节点的儿子个数 </a:t>
            </a:r>
          </a:p>
        </p:txBody>
      </p:sp>
    </p:spTree>
    <p:extLst>
      <p:ext uri="{BB962C8B-B14F-4D97-AF65-F5344CB8AC3E}">
        <p14:creationId xmlns:p14="http://schemas.microsoft.com/office/powerpoint/2010/main" val="42619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字典树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Phone List</a:t>
            </a:r>
            <a:r>
              <a:rPr lang="zh-CN" altLang="en-US" smtClean="0"/>
              <a:t>：</a:t>
            </a:r>
            <a:r>
              <a:rPr lang="en-US" altLang="zh-CN" smtClean="0"/>
              <a:t>POJ3630</a:t>
            </a:r>
            <a:r>
              <a:rPr lang="zh-CN" altLang="en-US" smtClean="0"/>
              <a:t>、</a:t>
            </a:r>
            <a:r>
              <a:rPr lang="en-US" altLang="zh-CN" smtClean="0"/>
              <a:t>hdu1671</a:t>
            </a:r>
          </a:p>
          <a:p>
            <a:pPr eaLnBrk="1" hangingPunct="1"/>
            <a:r>
              <a:rPr lang="en-US" altLang="zh-CN" smtClean="0"/>
              <a:t>Babelfish</a:t>
            </a:r>
            <a:r>
              <a:rPr lang="zh-CN" altLang="en-US" smtClean="0"/>
              <a:t>：</a:t>
            </a:r>
            <a:r>
              <a:rPr lang="en-US" altLang="zh-CN" smtClean="0"/>
              <a:t>POJ2503</a:t>
            </a:r>
            <a:r>
              <a:rPr lang="zh-CN" altLang="en-US" smtClean="0"/>
              <a:t>（</a:t>
            </a:r>
            <a:r>
              <a:rPr lang="en-US" altLang="zh-CN" smtClean="0"/>
              <a:t>STL map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en-US" altLang="zh-CN" smtClean="0"/>
              <a:t>Language of FatMouse</a:t>
            </a:r>
            <a:r>
              <a:rPr lang="zh-CN" altLang="en-US" smtClean="0"/>
              <a:t>：</a:t>
            </a:r>
            <a:r>
              <a:rPr lang="en-US" altLang="zh-CN" smtClean="0"/>
              <a:t>ZOJ1109</a:t>
            </a:r>
            <a:r>
              <a:rPr lang="zh-CN" altLang="en-US" smtClean="0"/>
              <a:t>（实际上是一道题）</a:t>
            </a:r>
          </a:p>
          <a:p>
            <a:pPr eaLnBrk="1" hangingPunct="1"/>
            <a:r>
              <a:rPr lang="zh-CN" altLang="en-US" smtClean="0"/>
              <a:t>统计难题：</a:t>
            </a:r>
            <a:r>
              <a:rPr lang="en-US" altLang="zh-CN" smtClean="0"/>
              <a:t>hdu1251</a:t>
            </a:r>
          </a:p>
        </p:txBody>
      </p:sp>
    </p:spTree>
    <p:extLst>
      <p:ext uri="{BB962C8B-B14F-4D97-AF65-F5344CB8AC3E}">
        <p14:creationId xmlns:p14="http://schemas.microsoft.com/office/powerpoint/2010/main" val="3200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字典树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T9</a:t>
            </a:r>
            <a:r>
              <a:rPr lang="zh-CN" altLang="en-US" smtClean="0"/>
              <a:t>：</a:t>
            </a:r>
            <a:r>
              <a:rPr lang="en-US" altLang="zh-CN" smtClean="0"/>
              <a:t>POJ1451</a:t>
            </a:r>
            <a:r>
              <a:rPr lang="zh-CN" altLang="en-US" smtClean="0"/>
              <a:t>、</a:t>
            </a:r>
            <a:r>
              <a:rPr lang="en-US" altLang="zh-CN" smtClean="0"/>
              <a:t>hdu1298</a:t>
            </a:r>
          </a:p>
          <a:p>
            <a:pPr eaLnBrk="1" hangingPunct="1"/>
            <a:r>
              <a:rPr lang="en-US" altLang="zh-CN" smtClean="0"/>
              <a:t>Flying to the Mars</a:t>
            </a:r>
            <a:r>
              <a:rPr lang="zh-CN" altLang="en-US" smtClean="0"/>
              <a:t>：</a:t>
            </a:r>
            <a:r>
              <a:rPr lang="en-US" altLang="zh-CN" smtClean="0"/>
              <a:t>hdu1800</a:t>
            </a:r>
          </a:p>
          <a:p>
            <a:pPr eaLnBrk="1" hangingPunct="1"/>
            <a:r>
              <a:rPr lang="en-US" altLang="zh-CN" smtClean="0"/>
              <a:t>What are you talking about: hdu1075</a:t>
            </a:r>
            <a:r>
              <a:rPr lang="zh-CN" altLang="en-US" smtClean="0"/>
              <a:t>（测试数据不够完善）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07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Aho Corasick automation</a:t>
            </a:r>
            <a:r>
              <a:rPr lang="zh-CN" altLang="en-US" smtClean="0"/>
              <a:t>，</a:t>
            </a:r>
            <a:r>
              <a:rPr lang="en-US" altLang="zh-CN" smtClean="0"/>
              <a:t>1975</a:t>
            </a:r>
            <a:r>
              <a:rPr lang="zh-CN" altLang="en-US" smtClean="0"/>
              <a:t>年产生于</a:t>
            </a:r>
            <a:r>
              <a:rPr lang="en-US" altLang="zh-CN" smtClean="0"/>
              <a:t>Bell Lab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自动机用来处理多串匹配问题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它的基本思想就是在</a:t>
            </a:r>
            <a:r>
              <a:rPr lang="en-US" altLang="zh-CN" smtClean="0"/>
              <a:t>Trie</a:t>
            </a:r>
            <a:r>
              <a:rPr lang="zh-CN" altLang="en-US" smtClean="0"/>
              <a:t>树上进行</a:t>
            </a:r>
            <a:r>
              <a:rPr lang="en-US" altLang="zh-CN" smtClean="0"/>
              <a:t>KMP</a:t>
            </a:r>
            <a:r>
              <a:rPr lang="zh-CN" altLang="en-US" smtClean="0"/>
              <a:t>匹配</a:t>
            </a:r>
          </a:p>
        </p:txBody>
      </p:sp>
    </p:spTree>
    <p:extLst>
      <p:ext uri="{BB962C8B-B14F-4D97-AF65-F5344CB8AC3E}">
        <p14:creationId xmlns:p14="http://schemas.microsoft.com/office/powerpoint/2010/main" val="391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字典：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{she, he, say, shr, her, ayd}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目标：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yshersayd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问目标中有多少个字典中的单词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可以重合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一般方法：建立字典树，从位置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开始，挨个往后找</a:t>
            </a:r>
          </a:p>
        </p:txBody>
      </p:sp>
    </p:spTree>
    <p:extLst>
      <p:ext uri="{BB962C8B-B14F-4D97-AF65-F5344CB8AC3E}">
        <p14:creationId xmlns:p14="http://schemas.microsoft.com/office/powerpoint/2010/main" val="7444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字符串的特征向量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所谓特征向量：就是由特征数组成的一维数组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所谓特征数：就是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位置上的首尾非空真子串能够匹配的最大长度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81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pic>
        <p:nvPicPr>
          <p:cNvPr id="47108" name="Picture 4" descr="53b5c5b4505955308ad4b2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914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85800" y="1676400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目标：</a:t>
            </a:r>
            <a:r>
              <a:rPr lang="en-US" altLang="zh-CN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yshersayd </a:t>
            </a:r>
          </a:p>
        </p:txBody>
      </p:sp>
    </p:spTree>
    <p:extLst>
      <p:ext uri="{BB962C8B-B14F-4D97-AF65-F5344CB8AC3E}">
        <p14:creationId xmlns:p14="http://schemas.microsoft.com/office/powerpoint/2010/main" val="12199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/>
              <a:t>建立失败指针或者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k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smtClean="0"/>
              <a:t>k</a:t>
            </a:r>
            <a:r>
              <a:rPr lang="zh-CN" altLang="en-US" dirty="0" smtClean="0"/>
              <a:t>值满足：</a:t>
            </a:r>
            <a:r>
              <a:rPr lang="en-US" altLang="zh-CN" dirty="0" smtClean="0"/>
              <a:t>s1[s1length-k…] = s2[0…k]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尽可能大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树上的分支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/>
              <a:t>也就是说</a:t>
            </a:r>
            <a:r>
              <a:rPr lang="en-US" altLang="zh-CN" dirty="0" smtClean="0"/>
              <a:t>k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的后缀等于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的前缀，而且越长越好</a:t>
            </a:r>
          </a:p>
        </p:txBody>
      </p:sp>
    </p:spTree>
    <p:extLst>
      <p:ext uri="{BB962C8B-B14F-4D97-AF65-F5344CB8AC3E}">
        <p14:creationId xmlns:p14="http://schemas.microsoft.com/office/powerpoint/2010/main" val="40453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pic>
        <p:nvPicPr>
          <p:cNvPr id="49156" name="Picture 4" descr="e2cebe8ba7625c3c9f2fb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152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9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没有标明失败指针的，全部指向根节点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匹配失败以后，不一定回到根节点，而可以从分支进行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BFS</a:t>
            </a:r>
            <a:r>
              <a:rPr lang="zh-CN" altLang="en-US" smtClean="0"/>
              <a:t>构建失败指针</a:t>
            </a:r>
          </a:p>
        </p:txBody>
      </p:sp>
    </p:spTree>
    <p:extLst>
      <p:ext uri="{BB962C8B-B14F-4D97-AF65-F5344CB8AC3E}">
        <p14:creationId xmlns:p14="http://schemas.microsoft.com/office/powerpoint/2010/main" val="4316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首先，所有一级子节点的失败指针都指向</a:t>
            </a:r>
            <a:r>
              <a:rPr lang="en-US" altLang="zh-CN" smtClean="0"/>
              <a:t>root</a:t>
            </a:r>
          </a:p>
          <a:p>
            <a:pPr eaLnBrk="1" hangingPunct="1"/>
            <a:r>
              <a:rPr lang="zh-CN" altLang="en-US" smtClean="0"/>
              <a:t>假设已知某个节点的失败指针，则它的子节点的失败指针指向</a:t>
            </a:r>
            <a:r>
              <a:rPr lang="en-US" altLang="zh-CN" smtClean="0"/>
              <a:t>where</a:t>
            </a:r>
            <a:r>
              <a:rPr lang="zh-CN" altLang="en-US" smtClean="0"/>
              <a:t>？</a:t>
            </a:r>
          </a:p>
          <a:p>
            <a:pPr lvl="1" eaLnBrk="1" hangingPunct="1"/>
            <a:r>
              <a:rPr lang="zh-CN" altLang="en-US" smtClean="0"/>
              <a:t>如果有相同的后缀，则成功</a:t>
            </a:r>
          </a:p>
          <a:p>
            <a:pPr lvl="1" eaLnBrk="1" hangingPunct="1"/>
            <a:r>
              <a:rPr lang="zh-CN" altLang="en-US" smtClean="0"/>
              <a:t>如果没有，则去找失败指针匹配</a:t>
            </a:r>
          </a:p>
          <a:p>
            <a:pPr lvl="1" eaLnBrk="1" hangingPunct="1"/>
            <a:r>
              <a:rPr lang="zh-CN" altLang="en-US" smtClean="0"/>
              <a:t>如果还没有，去找失败指针的失败指针匹配</a:t>
            </a:r>
            <a:r>
              <a:rPr lang="en-US" altLang="zh-CN" smtClean="0"/>
              <a:t>…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677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93411"/>
              </p:ext>
            </p:extLst>
          </p:nvPr>
        </p:nvGraphicFramePr>
        <p:xfrm>
          <a:off x="1676400" y="457200"/>
          <a:ext cx="5059363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3" imgW="1324060" imgH="1495432" progId="Visio.Drawing.11">
                  <p:embed/>
                </p:oleObj>
              </mc:Choice>
              <mc:Fallback>
                <p:oleObj name="Visio" r:id="rId3" imgW="1324060" imgH="14954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"/>
                        <a:ext cx="5059363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7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搜索：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从根节点开始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如果匹配，往下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否则转去失败指针指向的节点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反复直到无法继续，此时再从根节点重新开始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注意：当计算结果的时候要考虑到整个失配链，即使不会转去相关节点！！！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</a:t>
            </a:r>
            <a:r>
              <a:rPr lang="zh-CN" altLang="en-US" smtClean="0"/>
              <a:t>自动机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POJ 1204</a:t>
            </a:r>
            <a:r>
              <a:rPr lang="zh-CN" altLang="en-US" smtClean="0"/>
              <a:t>，字符矩阵中找单词</a:t>
            </a:r>
          </a:p>
          <a:p>
            <a:pPr eaLnBrk="1" hangingPunct="1"/>
            <a:r>
              <a:rPr lang="en-US" altLang="zh-CN" smtClean="0"/>
              <a:t>hdu3065</a:t>
            </a:r>
            <a:r>
              <a:rPr lang="zh-CN" altLang="en-US" smtClean="0"/>
              <a:t>，典型应用</a:t>
            </a:r>
          </a:p>
          <a:p>
            <a:pPr eaLnBrk="1" hangingPunct="1"/>
            <a:r>
              <a:rPr lang="en-US" altLang="zh-CN" smtClean="0"/>
              <a:t>hdu 2222</a:t>
            </a:r>
            <a:r>
              <a:rPr lang="zh-CN" altLang="en-US" smtClean="0"/>
              <a:t>，典型应用</a:t>
            </a:r>
          </a:p>
          <a:p>
            <a:pPr eaLnBrk="1" hangingPunct="1"/>
            <a:r>
              <a:rPr lang="en-US" altLang="zh-CN" smtClean="0"/>
              <a:t>hdu2896</a:t>
            </a:r>
            <a:r>
              <a:rPr lang="zh-CN" altLang="en-US" smtClean="0"/>
              <a:t>，典型应用</a:t>
            </a:r>
          </a:p>
          <a:p>
            <a:pPr eaLnBrk="1" hangingPunct="1"/>
            <a:r>
              <a:rPr lang="en-US" altLang="zh-CN" smtClean="0"/>
              <a:t>hdu3689</a:t>
            </a:r>
            <a:r>
              <a:rPr lang="zh-CN" altLang="en-US" smtClean="0"/>
              <a:t>，</a:t>
            </a:r>
            <a:r>
              <a:rPr lang="en-US" altLang="zh-CN" smtClean="0"/>
              <a:t>AC+DP</a:t>
            </a:r>
            <a:r>
              <a:rPr lang="zh-CN" altLang="en-US" smtClean="0"/>
              <a:t>，推荐</a:t>
            </a:r>
          </a:p>
        </p:txBody>
      </p:sp>
    </p:spTree>
    <p:extLst>
      <p:ext uri="{BB962C8B-B14F-4D97-AF65-F5344CB8AC3E}">
        <p14:creationId xmlns:p14="http://schemas.microsoft.com/office/powerpoint/2010/main" val="12196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相对</a:t>
            </a:r>
            <a:r>
              <a:rPr lang="en-US" altLang="zh-CN" smtClean="0"/>
              <a:t>DP</a:t>
            </a:r>
            <a:r>
              <a:rPr lang="zh-CN" altLang="en-US" smtClean="0"/>
              <a:t>而言比较少见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但很利于解决同构问题</a:t>
            </a:r>
          </a:p>
        </p:txBody>
      </p:sp>
    </p:spTree>
    <p:extLst>
      <p:ext uri="{BB962C8B-B14F-4D97-AF65-F5344CB8AC3E}">
        <p14:creationId xmlns:p14="http://schemas.microsoft.com/office/powerpoint/2010/main" val="31145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某字符串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次循环为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s(1)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，则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s:     0 1 2 … n-1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s(1): 1 2 … n-1 0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k&gt;1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）次循环是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s(k-1)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次循环，变换以后的字符串会以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s[k]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开头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s(0) == 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经过有限次循环可以得到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，则说两个串是循环同构的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字符串的特征向量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abcdaabcab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(0, 0, 0, 0, 1, 1, 2, 3, 1, 2)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next[0]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给定两个长度相等的串，问：是否同构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暴力法：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O(N×N)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KMP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算法：令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= s1 + s1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，然后在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中寻找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O(N)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最小表示算法：</a:t>
            </a:r>
          </a:p>
        </p:txBody>
      </p:sp>
    </p:spTree>
    <p:extLst>
      <p:ext uri="{BB962C8B-B14F-4D97-AF65-F5344CB8AC3E}">
        <p14:creationId xmlns:p14="http://schemas.microsoft.com/office/powerpoint/2010/main" val="35991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 smtClean="0"/>
              <a:t>最小表示：</a:t>
            </a:r>
          </a:p>
          <a:p>
            <a:pPr lvl="1" eaLnBrk="1" hangingPunct="1"/>
            <a:r>
              <a:rPr lang="zh-CN" altLang="en-US" smtClean="0"/>
              <a:t>在问题集合中，定义元素之间的大小关系</a:t>
            </a:r>
          </a:p>
          <a:p>
            <a:pPr lvl="1" eaLnBrk="1" hangingPunct="1"/>
            <a:r>
              <a:rPr lang="zh-CN" altLang="en-US" smtClean="0"/>
              <a:t>根据变换规则集合，对元素进行不断变换，直到最小</a:t>
            </a:r>
          </a:p>
          <a:p>
            <a:pPr lvl="1" eaLnBrk="1" hangingPunct="1"/>
            <a:r>
              <a:rPr lang="zh-CN" altLang="en-US" smtClean="0"/>
              <a:t>如果两个元素变换后的结果是相同，则说这两个元素是同构的</a:t>
            </a:r>
          </a:p>
          <a:p>
            <a:pPr eaLnBrk="1" hangingPunct="1"/>
            <a:r>
              <a:rPr lang="zh-CN" altLang="en-US" smtClean="0"/>
              <a:t>例如：</a:t>
            </a:r>
            <a:r>
              <a:rPr lang="en-US" altLang="zh-CN" smtClean="0"/>
              <a:t>bca</a:t>
            </a:r>
            <a:r>
              <a:rPr lang="zh-CN" altLang="en-US" smtClean="0"/>
              <a:t>经过变换可以得到</a:t>
            </a:r>
            <a:r>
              <a:rPr lang="en-US" altLang="zh-CN" smtClean="0"/>
              <a:t>cab</a:t>
            </a:r>
            <a:r>
              <a:rPr lang="zh-CN" altLang="en-US" smtClean="0"/>
              <a:t>、</a:t>
            </a:r>
            <a:r>
              <a:rPr lang="en-US" altLang="zh-CN" smtClean="0"/>
              <a:t>abc</a:t>
            </a:r>
            <a:r>
              <a:rPr lang="zh-CN" altLang="en-US" smtClean="0"/>
              <a:t>，其中</a:t>
            </a:r>
            <a:r>
              <a:rPr lang="en-US" altLang="zh-CN" smtClean="0"/>
              <a:t>abc</a:t>
            </a:r>
            <a:r>
              <a:rPr lang="zh-CN" altLang="en-US" smtClean="0"/>
              <a:t>是最小表示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13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graphicFrame>
        <p:nvGraphicFramePr>
          <p:cNvPr id="59395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19200" y="1417638"/>
          <a:ext cx="6172200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4" imgW="2737513" imgH="2251286" progId="Visio.Drawing.11">
                  <p:embed/>
                </p:oleObj>
              </mc:Choice>
              <mc:Fallback>
                <p:oleObj name="Visio" r:id="rId4" imgW="2737513" imgH="2251286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17638"/>
                        <a:ext cx="6172200" cy="507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graphicFrame>
        <p:nvGraphicFramePr>
          <p:cNvPr id="6144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990600" y="2133600"/>
          <a:ext cx="73152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4" imgW="2584295" imgH="1081608" progId="Visio.Drawing.11">
                  <p:embed/>
                </p:oleObj>
              </mc:Choice>
              <mc:Fallback>
                <p:oleObj name="Visio" r:id="rId4" imgW="2584295" imgH="108160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3152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2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例如：</a:t>
            </a:r>
          </a:p>
          <a:p>
            <a:pPr lvl="1" eaLnBrk="1" hangingPunct="1"/>
            <a:r>
              <a:rPr lang="en-US" altLang="zh-CN" smtClean="0"/>
              <a:t>babba</a:t>
            </a:r>
          </a:p>
          <a:p>
            <a:pPr lvl="1" eaLnBrk="1" hangingPunct="1"/>
            <a:r>
              <a:rPr lang="en-US" altLang="zh-CN" smtClean="0"/>
              <a:t>bbaba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可以根据刚才的原理判断</a:t>
            </a:r>
          </a:p>
        </p:txBody>
      </p:sp>
    </p:spTree>
    <p:extLst>
      <p:ext uri="{BB962C8B-B14F-4D97-AF65-F5344CB8AC3E}">
        <p14:creationId xmlns:p14="http://schemas.microsoft.com/office/powerpoint/2010/main" val="1790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判断同构的常用技术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关键在于“有序”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换一个问题：给定一个字符串，求最小表示，</a:t>
            </a:r>
            <a:r>
              <a:rPr lang="en-US" altLang="zh-CN" smtClean="0"/>
              <a:t>how</a:t>
            </a:r>
            <a:r>
              <a:rPr lang="zh-CN" altLang="en-US" smtClean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556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最小表示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Hidden Password:  ZOJ1729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Glass Beads : ZOJ2006, POJ1509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How many: hdu2609</a:t>
            </a:r>
          </a:p>
        </p:txBody>
      </p:sp>
    </p:spTree>
    <p:extLst>
      <p:ext uri="{BB962C8B-B14F-4D97-AF65-F5344CB8AC3E}">
        <p14:creationId xmlns:p14="http://schemas.microsoft.com/office/powerpoint/2010/main" val="23950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，长度为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，则共有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个非空后缀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这些后缀可以以其开头所在位置确定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adbc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共有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个后缀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adbc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dbc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bc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分别标为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suf(0), suf(1),suf(2),suf(3)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令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SA[]={0,2,3,1}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为字符串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的后缀数组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令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RANK[]={0,3,1,2}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为名次数组</a:t>
            </a:r>
          </a:p>
        </p:txBody>
      </p:sp>
    </p:spTree>
    <p:extLst>
      <p:ext uri="{BB962C8B-B14F-4D97-AF65-F5344CB8AC3E}">
        <p14:creationId xmlns:p14="http://schemas.microsoft.com/office/powerpoint/2010/main" val="14192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7772400" cy="1595438"/>
          </a:xfrm>
        </p:spPr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graphicFrame>
        <p:nvGraphicFramePr>
          <p:cNvPr id="686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295400"/>
          <a:ext cx="6781800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Visio" r:id="rId4" imgW="2618083" imgH="1947565" progId="Visio.Drawing.11">
                  <p:embed/>
                </p:oleObj>
              </mc:Choice>
              <mc:Fallback>
                <p:oleObj name="Visio" r:id="rId4" imgW="2618083" imgH="1947565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6781800" cy="504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构造算法，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doubling algorithm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前缀：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u[0…k)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超出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的长度，则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k-u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前缀比较关系：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 &lt;k v  iif k-u &lt; k-v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 余下以此类推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前缀的比较关系，实际上就是比较两个字符串的前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个字母，特别的，即使某一串长度不到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也没有关系，只要这之前能够比较出大小</a:t>
            </a:r>
          </a:p>
        </p:txBody>
      </p:sp>
    </p:spTree>
    <p:extLst>
      <p:ext uri="{BB962C8B-B14F-4D97-AF65-F5344CB8AC3E}">
        <p14:creationId xmlns:p14="http://schemas.microsoft.com/office/powerpoint/2010/main" val="250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字符串的特征向量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475655" y="2452687"/>
            <a:ext cx="167809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23528" y="1196752"/>
            <a:ext cx="160684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57651"/>
              </p:ext>
            </p:extLst>
          </p:nvPr>
        </p:nvGraphicFramePr>
        <p:xfrm>
          <a:off x="323528" y="1196752"/>
          <a:ext cx="8605858" cy="353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Visio" r:id="rId4" imgW="3619367" imgH="1485984" progId="Visio.Drawing.15">
                  <p:embed/>
                </p:oleObj>
              </mc:Choice>
              <mc:Fallback>
                <p:oleObj name="Visio" r:id="rId4" imgW="3619367" imgH="1485984" progId="Visio.Drawing.1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96752"/>
                        <a:ext cx="8605858" cy="3532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5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k&gt;=n,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 &lt;k suf(j)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等价于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 &lt; suf(j)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 ==2k suf(j)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等价于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 ==k suf(j)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而且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suf(i+k) ==k suf(j+k)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 &lt;2k suf(j)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等价于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 &lt;k suf(j)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 ==k suf(j)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且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suf(i+k) &lt;k suf(j+k) </a:t>
            </a:r>
          </a:p>
        </p:txBody>
      </p:sp>
    </p:spTree>
    <p:extLst>
      <p:ext uri="{BB962C8B-B14F-4D97-AF65-F5344CB8AC3E}">
        <p14:creationId xmlns:p14="http://schemas.microsoft.com/office/powerpoint/2010/main" val="3912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k&gt;=n,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&lt;k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等价于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&lt;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这句话是说如果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超过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的长度，则任何两个后缀的前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个字母的比较，就相当于比较它们自身。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因为这两个后缀的长度都不可能达到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譬如字符串长为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，后缀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长度为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，后缀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长度为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，现在要比较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个字母，实际上比较的就是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本身</a:t>
            </a:r>
          </a:p>
        </p:txBody>
      </p:sp>
    </p:spTree>
    <p:extLst>
      <p:ext uri="{BB962C8B-B14F-4D97-AF65-F5344CB8AC3E}">
        <p14:creationId xmlns:p14="http://schemas.microsoft.com/office/powerpoint/2010/main" val="39136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suf(i) ==2k suf(j)</a:t>
            </a:r>
            <a:r>
              <a:rPr lang="zh-CN" altLang="en-US" smtClean="0"/>
              <a:t>等价于</a:t>
            </a:r>
            <a:r>
              <a:rPr lang="en-US" altLang="zh-CN" smtClean="0"/>
              <a:t>suf(i) ==k suf(j) </a:t>
            </a:r>
            <a:r>
              <a:rPr lang="zh-CN" altLang="en-US" smtClean="0"/>
              <a:t>而且 </a:t>
            </a:r>
            <a:r>
              <a:rPr lang="en-US" altLang="zh-CN" smtClean="0"/>
              <a:t>suf(i+k) ==k suf(j+k)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如果两个后缀的前</a:t>
            </a:r>
            <a:r>
              <a:rPr lang="en-US" altLang="zh-CN" smtClean="0"/>
              <a:t>2k</a:t>
            </a:r>
            <a:r>
              <a:rPr lang="zh-CN" altLang="en-US" smtClean="0"/>
              <a:t>个字母相等，则将它们各自分为两段，这两段分别相等</a:t>
            </a:r>
          </a:p>
        </p:txBody>
      </p:sp>
    </p:spTree>
    <p:extLst>
      <p:ext uri="{BB962C8B-B14F-4D97-AF65-F5344CB8AC3E}">
        <p14:creationId xmlns:p14="http://schemas.microsoft.com/office/powerpoint/2010/main" val="24398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suf(i) &lt;2k suf(j) </a:t>
            </a:r>
            <a:r>
              <a:rPr lang="zh-CN" altLang="en-US" smtClean="0"/>
              <a:t>等价于 </a:t>
            </a:r>
            <a:r>
              <a:rPr lang="en-US" altLang="zh-CN" smtClean="0"/>
              <a:t>suf(i) &lt;k suf(j) </a:t>
            </a:r>
            <a:r>
              <a:rPr lang="zh-CN" altLang="en-US" smtClean="0"/>
              <a:t>或者 </a:t>
            </a:r>
            <a:r>
              <a:rPr lang="en-US" altLang="zh-CN" smtClean="0"/>
              <a:t>suf(i) ==k suf(j) </a:t>
            </a:r>
            <a:r>
              <a:rPr lang="zh-CN" altLang="en-US" smtClean="0"/>
              <a:t>且 </a:t>
            </a:r>
            <a:r>
              <a:rPr lang="en-US" altLang="zh-CN" smtClean="0"/>
              <a:t>suf(i+k) &lt;k suf(j+k)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如果前</a:t>
            </a:r>
            <a:r>
              <a:rPr lang="en-US" altLang="zh-CN" smtClean="0"/>
              <a:t>2k</a:t>
            </a:r>
            <a:r>
              <a:rPr lang="zh-CN" altLang="en-US" smtClean="0"/>
              <a:t>个字母，后缀</a:t>
            </a:r>
            <a:r>
              <a:rPr lang="en-US" altLang="zh-CN" smtClean="0"/>
              <a:t>u</a:t>
            </a:r>
            <a:r>
              <a:rPr lang="zh-CN" altLang="en-US" smtClean="0"/>
              <a:t>小于后缀</a:t>
            </a:r>
            <a:r>
              <a:rPr lang="en-US" altLang="zh-CN" smtClean="0"/>
              <a:t>v</a:t>
            </a:r>
            <a:r>
              <a:rPr lang="zh-CN" altLang="en-US" smtClean="0"/>
              <a:t>，则将它们各自分为两段，可能出现两种情况。</a:t>
            </a:r>
          </a:p>
        </p:txBody>
      </p:sp>
    </p:spTree>
    <p:extLst>
      <p:ext uri="{BB962C8B-B14F-4D97-AF65-F5344CB8AC3E}">
        <p14:creationId xmlns:p14="http://schemas.microsoft.com/office/powerpoint/2010/main" val="30819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后缀数组：后缀数组是后缀序号按后缀本身从小到大的一个排列</a:t>
            </a:r>
          </a:p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后缀数组：则是后缀序号按前</a:t>
            </a:r>
            <a:r>
              <a:rPr lang="en-US" altLang="zh-CN" smtClean="0"/>
              <a:t>k</a:t>
            </a:r>
            <a:r>
              <a:rPr lang="zh-CN" altLang="en-US" smtClean="0"/>
              <a:t>个字母从小到大的一个排列</a:t>
            </a:r>
          </a:p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名次数组：后缀按</a:t>
            </a:r>
            <a:r>
              <a:rPr lang="en-US" altLang="zh-CN" smtClean="0"/>
              <a:t>k-</a:t>
            </a:r>
            <a:r>
              <a:rPr lang="zh-CN" altLang="en-US" smtClean="0"/>
              <a:t>前缀关系所得到的名次</a:t>
            </a:r>
          </a:p>
        </p:txBody>
      </p:sp>
    </p:spTree>
    <p:extLst>
      <p:ext uri="{BB962C8B-B14F-4D97-AF65-F5344CB8AC3E}">
        <p14:creationId xmlns:p14="http://schemas.microsoft.com/office/powerpoint/2010/main" val="39982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如果已经求出</a:t>
            </a:r>
            <a:r>
              <a:rPr lang="en-US" altLang="zh-CN" sz="2400" smtClean="0"/>
              <a:t>SAk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RANKk</a:t>
            </a:r>
            <a:r>
              <a:rPr lang="zh-CN" altLang="en-US" sz="2400" smtClean="0"/>
              <a:t>，则可以很快求出</a:t>
            </a:r>
            <a:r>
              <a:rPr lang="en-US" altLang="zh-CN" sz="2400" smtClean="0"/>
              <a:t>SA2k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RANK2k</a:t>
            </a:r>
            <a:r>
              <a:rPr lang="zh-CN" altLang="en-US" sz="2400" smtClean="0"/>
              <a:t>，因为前</a:t>
            </a:r>
            <a:r>
              <a:rPr lang="en-US" altLang="zh-CN" sz="2400" smtClean="0"/>
              <a:t>2k</a:t>
            </a:r>
            <a:r>
              <a:rPr lang="zh-CN" altLang="en-US" sz="2400" smtClean="0"/>
              <a:t>个字母的比较可以转化为前</a:t>
            </a:r>
            <a:r>
              <a:rPr lang="en-US" altLang="zh-CN" sz="2400" smtClean="0"/>
              <a:t>k</a:t>
            </a:r>
            <a:r>
              <a:rPr lang="zh-CN" altLang="en-US" sz="2400" smtClean="0"/>
              <a:t>个字母的比较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因此只要求出</a:t>
            </a:r>
            <a:r>
              <a:rPr lang="en-US" altLang="zh-CN" sz="2400" smtClean="0"/>
              <a:t>SA1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RANK1</a:t>
            </a:r>
            <a:r>
              <a:rPr lang="zh-CN" altLang="en-US" sz="2400" smtClean="0"/>
              <a:t>即可，这其实就是所有后缀的第一个字母的排序，利用排序可以在</a:t>
            </a:r>
            <a:r>
              <a:rPr lang="en-US" altLang="zh-CN" sz="2400" smtClean="0"/>
              <a:t>O(nlogn)</a:t>
            </a:r>
            <a:r>
              <a:rPr lang="zh-CN" altLang="en-US" sz="2400" smtClean="0"/>
              <a:t>内完成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然后就可以依次求</a:t>
            </a:r>
            <a:r>
              <a:rPr lang="en-US" altLang="zh-CN" sz="2400" smtClean="0"/>
              <a:t>SA2, 4, 8, 16…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直到超出字符串长度为止，我们已经知道超出字符串长度的</a:t>
            </a:r>
            <a:r>
              <a:rPr lang="en-US" altLang="zh-CN" sz="2400" smtClean="0"/>
              <a:t>k-</a:t>
            </a:r>
            <a:r>
              <a:rPr lang="zh-CN" altLang="en-US" sz="2400" smtClean="0"/>
              <a:t>前缀比较就等价于本身的比较，于是就得到了</a:t>
            </a:r>
            <a:r>
              <a:rPr lang="en-US" altLang="zh-CN" sz="2400" smtClean="0"/>
              <a:t>SA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7149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源代码可参考文献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罗穗骞，后缀数组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处理字符串的有力工具，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国家集训队论文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该源码比较精巧，比较难读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可以直接使用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注意，在统计字符串的时候，’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\0’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也要统计，而且是最小的</a:t>
            </a:r>
          </a:p>
        </p:txBody>
      </p:sp>
    </p:spTree>
    <p:extLst>
      <p:ext uri="{BB962C8B-B14F-4D97-AF65-F5344CB8AC3E}">
        <p14:creationId xmlns:p14="http://schemas.microsoft.com/office/powerpoint/2010/main" val="2565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graphicFrame>
        <p:nvGraphicFramePr>
          <p:cNvPr id="7885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28800" y="1524000"/>
          <a:ext cx="675481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Visio" r:id="rId3" imgW="2926861" imgH="2013868" progId="Visio.Drawing.11">
                  <p:embed/>
                </p:oleObj>
              </mc:Choice>
              <mc:Fallback>
                <p:oleObj name="Visio" r:id="rId3" imgW="2926861" imgH="201386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6754813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7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Height[i] = suf(SA[i-1])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suf(SA[i])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的最长公共前缀，也就是排名相邻的两个后缀的最长公共前缀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令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Height[0] = 0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对于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，设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RANK[j] &lt; RANK[k]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，则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suf(j)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suf(k)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的最长公共前缀是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Height[RANK[j]+1…RANK[k]]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的最小值</a:t>
            </a:r>
          </a:p>
        </p:txBody>
      </p:sp>
    </p:spTree>
    <p:extLst>
      <p:ext uri="{BB962C8B-B14F-4D97-AF65-F5344CB8AC3E}">
        <p14:creationId xmlns:p14="http://schemas.microsoft.com/office/powerpoint/2010/main" val="3072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graphicFrame>
        <p:nvGraphicFramePr>
          <p:cNvPr id="80899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1799336"/>
              </p:ext>
            </p:extLst>
          </p:nvPr>
        </p:nvGraphicFramePr>
        <p:xfrm>
          <a:off x="1691680" y="1524000"/>
          <a:ext cx="6037262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Visio" r:id="rId4" imgW="2511032" imgH="1846771" progId="Visio.Drawing.11">
                  <p:embed/>
                </p:oleObj>
              </mc:Choice>
              <mc:Fallback>
                <p:oleObj name="Visio" r:id="rId4" imgW="2511032" imgH="1846771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24000"/>
                        <a:ext cx="6037262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9"/>
          <p:cNvSpPr txBox="1">
            <a:spLocks noChangeArrowheads="1"/>
          </p:cNvSpPr>
          <p:nvPr/>
        </p:nvSpPr>
        <p:spPr bwMode="auto">
          <a:xfrm>
            <a:off x="6858000" y="1066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这里的序号是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902" name="Freeform 10"/>
          <p:cNvSpPr>
            <a:spLocks/>
          </p:cNvSpPr>
          <p:nvPr/>
        </p:nvSpPr>
        <p:spPr bwMode="auto">
          <a:xfrm>
            <a:off x="6781800" y="1524000"/>
            <a:ext cx="1257300" cy="1219200"/>
          </a:xfrm>
          <a:custGeom>
            <a:avLst/>
            <a:gdLst>
              <a:gd name="T0" fmla="*/ 2147483646 w 792"/>
              <a:gd name="T1" fmla="*/ 0 h 768"/>
              <a:gd name="T2" fmla="*/ 2147483646 w 792"/>
              <a:gd name="T3" fmla="*/ 2147483646 h 768"/>
              <a:gd name="T4" fmla="*/ 0 w 792"/>
              <a:gd name="T5" fmla="*/ 2147483646 h 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92" h="768">
                <a:moveTo>
                  <a:pt x="720" y="0"/>
                </a:moveTo>
                <a:cubicBezTo>
                  <a:pt x="756" y="224"/>
                  <a:pt x="792" y="448"/>
                  <a:pt x="672" y="576"/>
                </a:cubicBezTo>
                <a:cubicBezTo>
                  <a:pt x="552" y="704"/>
                  <a:pt x="72" y="69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字符串的特征向量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51520" y="16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71104"/>
              </p:ext>
            </p:extLst>
          </p:nvPr>
        </p:nvGraphicFramePr>
        <p:xfrm>
          <a:off x="62874" y="1628800"/>
          <a:ext cx="8866360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4" imgW="4791181" imgH="1828800" progId="Visio.Drawing.15">
                  <p:embed/>
                </p:oleObj>
              </mc:Choice>
              <mc:Fallback>
                <p:oleObj name="Visio" r:id="rId4" imgW="4791181" imgH="1828800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4" y="1628800"/>
                        <a:ext cx="8866360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8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现在问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abaaaab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aaab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的最长公共前缀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suf(1)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suf(4)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的最长公共前缀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suf(1)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suf(4)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最长公共前缀长度是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Height[3,4,5,6]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中的最小值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直接计算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数组的复杂度最坏时是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O(n×n)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数组定义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数组：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h[i] = height[RANK[i]]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height[i] = h[SA[i]]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其含义是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suf(i)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与它前一名，这两个的最长公共前缀长度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h[i] &gt;= h[i-1] – 1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利用这个性质，首先计算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，再计算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，时间复杂度降到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752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任给</a:t>
            </a:r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个字符串，问其某两个后缀的最长公共前缀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求出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，然后求区间最小值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任给</a:t>
            </a:r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个字符串，问其可重迭的最长重复子串，例如</a:t>
            </a:r>
            <a:r>
              <a:rPr lang="en-US" altLang="zh-CN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ababa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的答案是</a:t>
            </a:r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求出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，求其中最大的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首先重复子串一定是某两个后缀的前缀，其次任意两个后缀的公共前缀都是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区间的最小值，所以它的上限就是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的最大值</a:t>
            </a:r>
          </a:p>
        </p:txBody>
      </p:sp>
    </p:spTree>
    <p:extLst>
      <p:ext uri="{BB962C8B-B14F-4D97-AF65-F5344CB8AC3E}">
        <p14:creationId xmlns:p14="http://schemas.microsoft.com/office/powerpoint/2010/main" val="10233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任给</a:t>
            </a:r>
            <a:r>
              <a:rPr lang="en-US" altLang="zh-CN" smtClean="0"/>
              <a:t>1</a:t>
            </a:r>
            <a:r>
              <a:rPr lang="zh-CN" altLang="en-US" smtClean="0"/>
              <a:t>个字符串，问其不重迭的最长重复子串，例如</a:t>
            </a:r>
            <a:r>
              <a:rPr lang="en-US" altLang="zh-CN" smtClean="0"/>
              <a:t>ababa</a:t>
            </a:r>
            <a:r>
              <a:rPr lang="zh-CN" altLang="en-US" smtClean="0"/>
              <a:t>的答案是</a:t>
            </a:r>
            <a:r>
              <a:rPr lang="en-US" altLang="zh-CN" smtClean="0"/>
              <a:t>2</a:t>
            </a:r>
          </a:p>
          <a:p>
            <a:pPr lvl="1" eaLnBrk="1" hangingPunct="1"/>
            <a:r>
              <a:rPr lang="zh-CN" altLang="en-US" smtClean="0"/>
              <a:t>同样求</a:t>
            </a:r>
            <a:r>
              <a:rPr lang="en-US" altLang="zh-CN" smtClean="0"/>
              <a:t>Height</a:t>
            </a:r>
            <a:r>
              <a:rPr lang="zh-CN" altLang="en-US" smtClean="0"/>
              <a:t>，然后</a:t>
            </a:r>
            <a:r>
              <a:rPr lang="en-US" altLang="zh-CN" smtClean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454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graphicFrame>
        <p:nvGraphicFramePr>
          <p:cNvPr id="87043" name="Object 1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8450290"/>
              </p:ext>
            </p:extLst>
          </p:nvPr>
        </p:nvGraphicFramePr>
        <p:xfrm>
          <a:off x="0" y="844730"/>
          <a:ext cx="4283968" cy="564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Visio" r:id="rId3" imgW="2339749" imgH="3082082" progId="Visio.Drawing.11">
                  <p:embed/>
                </p:oleObj>
              </mc:Choice>
              <mc:Fallback>
                <p:oleObj name="Visio" r:id="rId3" imgW="2339749" imgH="308208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44730"/>
                        <a:ext cx="4283968" cy="5640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4470400"/>
          <a:ext cx="19478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Visio" r:id="rId5" imgW="1187939" imgH="619162" progId="Visio.Drawing.11">
                  <p:embed/>
                </p:oleObj>
              </mc:Choice>
              <mc:Fallback>
                <p:oleObj name="Visio" r:id="rId5" imgW="1187939" imgH="61916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70400"/>
                        <a:ext cx="19478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2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75575972"/>
              </p:ext>
            </p:extLst>
          </p:nvPr>
        </p:nvGraphicFramePr>
        <p:xfrm>
          <a:off x="2609748" y="4105812"/>
          <a:ext cx="6426748" cy="94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Visio" r:id="rId7" imgW="2924184" imgH="430299" progId="Visio.Drawing.11">
                  <p:embed/>
                </p:oleObj>
              </mc:Choice>
              <mc:Fallback>
                <p:oleObj name="Visio" r:id="rId7" imgW="2924184" imgH="43029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48" y="4105812"/>
                        <a:ext cx="6426748" cy="946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3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任给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个字符串，问其不重迭的最长重复子串，例如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ababa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的答案是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同样求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，然后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…?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长度不重叠重复子串，则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数组一定有不小于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的取值，可能还是连续的，同时这个区间内的两个后缀的最大距离不小于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ababa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SA={5,4,2,0,3,1}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Height={0,0,1,3,0,2}</a:t>
            </a:r>
          </a:p>
        </p:txBody>
      </p:sp>
    </p:spTree>
    <p:extLst>
      <p:ext uri="{BB962C8B-B14F-4D97-AF65-F5344CB8AC3E}">
        <p14:creationId xmlns:p14="http://schemas.microsoft.com/office/powerpoint/2010/main" val="10264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后缀数组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POJ1743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，不重叠的最长重复子串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POJ2774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个字符串的最长公共子串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POJ1226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，若干个字符串的最长公共子串，正序、逆序均可计入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POJ3261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，重复次数不小于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的最长子串，可以重叠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POJ3693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POJ3415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POJ3294</a:t>
            </a:r>
          </a:p>
        </p:txBody>
      </p:sp>
    </p:spTree>
    <p:extLst>
      <p:ext uri="{BB962C8B-B14F-4D97-AF65-F5344CB8AC3E}">
        <p14:creationId xmlns:p14="http://schemas.microsoft.com/office/powerpoint/2010/main" val="1721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后缀自动机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后缀自动机是在后缀树的基础上节约空间而形成的</a:t>
            </a:r>
          </a:p>
          <a:p>
            <a:pPr eaLnBrk="1" hangingPunct="1"/>
            <a:r>
              <a:rPr lang="zh-CN" altLang="en-US" smtClean="0"/>
              <a:t>后缀树就是某个字符串所有后缀构成的字典树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93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Oval 4"/>
          <p:cNvSpPr>
            <a:spLocks noChangeArrowheads="1"/>
          </p:cNvSpPr>
          <p:nvPr/>
        </p:nvSpPr>
        <p:spPr bwMode="auto">
          <a:xfrm>
            <a:off x="6516688" y="333375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Line 5"/>
          <p:cNvSpPr>
            <a:spLocks noChangeShapeType="1"/>
          </p:cNvSpPr>
          <p:nvPr/>
        </p:nvSpPr>
        <p:spPr bwMode="auto">
          <a:xfrm flipH="1">
            <a:off x="6084888" y="981075"/>
            <a:ext cx="5032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4" name="Line 6"/>
          <p:cNvSpPr>
            <a:spLocks noChangeShapeType="1"/>
          </p:cNvSpPr>
          <p:nvPr/>
        </p:nvSpPr>
        <p:spPr bwMode="auto">
          <a:xfrm>
            <a:off x="6804025" y="981075"/>
            <a:ext cx="730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5" name="Line 7"/>
          <p:cNvSpPr>
            <a:spLocks noChangeShapeType="1"/>
          </p:cNvSpPr>
          <p:nvPr/>
        </p:nvSpPr>
        <p:spPr bwMode="auto">
          <a:xfrm>
            <a:off x="7092950" y="981075"/>
            <a:ext cx="5032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Oval 8"/>
          <p:cNvSpPr>
            <a:spLocks noChangeArrowheads="1"/>
          </p:cNvSpPr>
          <p:nvPr/>
        </p:nvSpPr>
        <p:spPr bwMode="auto">
          <a:xfrm>
            <a:off x="5653088" y="1412875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7" name="Oval 9"/>
          <p:cNvSpPr>
            <a:spLocks noChangeArrowheads="1"/>
          </p:cNvSpPr>
          <p:nvPr/>
        </p:nvSpPr>
        <p:spPr bwMode="auto">
          <a:xfrm>
            <a:off x="6588125" y="1484313"/>
            <a:ext cx="576263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8" name="Oval 10"/>
          <p:cNvSpPr>
            <a:spLocks noChangeArrowheads="1"/>
          </p:cNvSpPr>
          <p:nvPr/>
        </p:nvSpPr>
        <p:spPr bwMode="auto">
          <a:xfrm>
            <a:off x="7524750" y="1412875"/>
            <a:ext cx="576263" cy="5762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9" name="Line 11"/>
          <p:cNvSpPr>
            <a:spLocks noChangeShapeType="1"/>
          </p:cNvSpPr>
          <p:nvPr/>
        </p:nvSpPr>
        <p:spPr bwMode="auto">
          <a:xfrm flipH="1">
            <a:off x="5149850" y="198913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0" name="Oval 12"/>
          <p:cNvSpPr>
            <a:spLocks noChangeArrowheads="1"/>
          </p:cNvSpPr>
          <p:nvPr/>
        </p:nvSpPr>
        <p:spPr bwMode="auto">
          <a:xfrm>
            <a:off x="4500563" y="2276475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71" name="Line 13"/>
          <p:cNvSpPr>
            <a:spLocks noChangeShapeType="1"/>
          </p:cNvSpPr>
          <p:nvPr/>
        </p:nvSpPr>
        <p:spPr bwMode="auto">
          <a:xfrm flipH="1">
            <a:off x="3852863" y="2781300"/>
            <a:ext cx="5032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2" name="Oval 14"/>
          <p:cNvSpPr>
            <a:spLocks noChangeArrowheads="1"/>
          </p:cNvSpPr>
          <p:nvPr/>
        </p:nvSpPr>
        <p:spPr bwMode="auto">
          <a:xfrm>
            <a:off x="3203575" y="3068638"/>
            <a:ext cx="576263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73" name="Text Box 15"/>
          <p:cNvSpPr txBox="1">
            <a:spLocks noChangeArrowheads="1"/>
          </p:cNvSpPr>
          <p:nvPr/>
        </p:nvSpPr>
        <p:spPr bwMode="auto">
          <a:xfrm>
            <a:off x="2195513" y="769938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ACADD</a:t>
            </a:r>
          </a:p>
        </p:txBody>
      </p:sp>
      <p:sp>
        <p:nvSpPr>
          <p:cNvPr id="92174" name="Line 16"/>
          <p:cNvSpPr>
            <a:spLocks noChangeShapeType="1"/>
          </p:cNvSpPr>
          <p:nvPr/>
        </p:nvSpPr>
        <p:spPr bwMode="auto">
          <a:xfrm flipH="1">
            <a:off x="2627313" y="3716338"/>
            <a:ext cx="5032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5" name="Oval 17"/>
          <p:cNvSpPr>
            <a:spLocks noChangeArrowheads="1"/>
          </p:cNvSpPr>
          <p:nvPr/>
        </p:nvSpPr>
        <p:spPr bwMode="auto">
          <a:xfrm>
            <a:off x="1978025" y="4003675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76" name="Line 18"/>
          <p:cNvSpPr>
            <a:spLocks noChangeShapeType="1"/>
          </p:cNvSpPr>
          <p:nvPr/>
        </p:nvSpPr>
        <p:spPr bwMode="auto">
          <a:xfrm flipH="1">
            <a:off x="1403350" y="4724400"/>
            <a:ext cx="5032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7" name="Oval 19"/>
          <p:cNvSpPr>
            <a:spLocks noChangeArrowheads="1"/>
          </p:cNvSpPr>
          <p:nvPr/>
        </p:nvSpPr>
        <p:spPr bwMode="auto">
          <a:xfrm>
            <a:off x="754063" y="5011738"/>
            <a:ext cx="576262" cy="5762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78" name="Line 20"/>
          <p:cNvSpPr>
            <a:spLocks noChangeShapeType="1"/>
          </p:cNvSpPr>
          <p:nvPr/>
        </p:nvSpPr>
        <p:spPr bwMode="auto">
          <a:xfrm flipH="1">
            <a:off x="6659563" y="2133600"/>
            <a:ext cx="730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9" name="Oval 21"/>
          <p:cNvSpPr>
            <a:spLocks noChangeArrowheads="1"/>
          </p:cNvSpPr>
          <p:nvPr/>
        </p:nvSpPr>
        <p:spPr bwMode="auto">
          <a:xfrm>
            <a:off x="6372225" y="2708275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0" name="Line 22"/>
          <p:cNvSpPr>
            <a:spLocks noChangeShapeType="1"/>
          </p:cNvSpPr>
          <p:nvPr/>
        </p:nvSpPr>
        <p:spPr bwMode="auto">
          <a:xfrm flipH="1">
            <a:off x="6443663" y="3429000"/>
            <a:ext cx="144462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1" name="Oval 23"/>
          <p:cNvSpPr>
            <a:spLocks noChangeArrowheads="1"/>
          </p:cNvSpPr>
          <p:nvPr/>
        </p:nvSpPr>
        <p:spPr bwMode="auto">
          <a:xfrm>
            <a:off x="6084888" y="3933825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82" name="Line 24"/>
          <p:cNvSpPr>
            <a:spLocks noChangeShapeType="1"/>
          </p:cNvSpPr>
          <p:nvPr/>
        </p:nvSpPr>
        <p:spPr bwMode="auto">
          <a:xfrm flipH="1">
            <a:off x="6156325" y="4581525"/>
            <a:ext cx="144463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3" name="Oval 25"/>
          <p:cNvSpPr>
            <a:spLocks noChangeArrowheads="1"/>
          </p:cNvSpPr>
          <p:nvPr/>
        </p:nvSpPr>
        <p:spPr bwMode="auto">
          <a:xfrm>
            <a:off x="5795963" y="5084763"/>
            <a:ext cx="576262" cy="5762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4" name="Line 26"/>
          <p:cNvSpPr>
            <a:spLocks noChangeShapeType="1"/>
          </p:cNvSpPr>
          <p:nvPr/>
        </p:nvSpPr>
        <p:spPr bwMode="auto">
          <a:xfrm>
            <a:off x="7812088" y="2133600"/>
            <a:ext cx="730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5" name="Oval 27"/>
          <p:cNvSpPr>
            <a:spLocks noChangeArrowheads="1"/>
          </p:cNvSpPr>
          <p:nvPr/>
        </p:nvSpPr>
        <p:spPr bwMode="auto">
          <a:xfrm>
            <a:off x="7596188" y="2636838"/>
            <a:ext cx="576262" cy="5762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6" name="Line 30"/>
          <p:cNvSpPr>
            <a:spLocks noChangeShapeType="1"/>
          </p:cNvSpPr>
          <p:nvPr/>
        </p:nvSpPr>
        <p:spPr bwMode="auto">
          <a:xfrm flipH="1">
            <a:off x="5795963" y="2133600"/>
            <a:ext cx="144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7" name="Oval 31"/>
          <p:cNvSpPr>
            <a:spLocks noChangeArrowheads="1"/>
          </p:cNvSpPr>
          <p:nvPr/>
        </p:nvSpPr>
        <p:spPr bwMode="auto">
          <a:xfrm>
            <a:off x="5292725" y="2636838"/>
            <a:ext cx="576263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8" name="Line 32"/>
          <p:cNvSpPr>
            <a:spLocks noChangeShapeType="1"/>
          </p:cNvSpPr>
          <p:nvPr/>
        </p:nvSpPr>
        <p:spPr bwMode="auto">
          <a:xfrm flipH="1">
            <a:off x="5364163" y="3284538"/>
            <a:ext cx="144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9" name="Oval 33"/>
          <p:cNvSpPr>
            <a:spLocks noChangeArrowheads="1"/>
          </p:cNvSpPr>
          <p:nvPr/>
        </p:nvSpPr>
        <p:spPr bwMode="auto">
          <a:xfrm>
            <a:off x="4716463" y="3789363"/>
            <a:ext cx="576262" cy="5762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0" name="文本框 1"/>
          <p:cNvSpPr txBox="1">
            <a:spLocks noChangeArrowheads="1"/>
          </p:cNvSpPr>
          <p:nvPr/>
        </p:nvSpPr>
        <p:spPr bwMode="auto">
          <a:xfrm>
            <a:off x="6030913" y="874713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1" name="文本框 30"/>
          <p:cNvSpPr txBox="1">
            <a:spLocks noChangeArrowheads="1"/>
          </p:cNvSpPr>
          <p:nvPr/>
        </p:nvSpPr>
        <p:spPr bwMode="auto">
          <a:xfrm>
            <a:off x="4994275" y="175895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2" name="文本框 31"/>
          <p:cNvSpPr txBox="1">
            <a:spLocks noChangeArrowheads="1"/>
          </p:cNvSpPr>
          <p:nvPr/>
        </p:nvSpPr>
        <p:spPr bwMode="auto">
          <a:xfrm>
            <a:off x="3808413" y="250825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3" name="文本框 32"/>
          <p:cNvSpPr txBox="1">
            <a:spLocks noChangeArrowheads="1"/>
          </p:cNvSpPr>
          <p:nvPr/>
        </p:nvSpPr>
        <p:spPr bwMode="auto">
          <a:xfrm>
            <a:off x="2571750" y="3494088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4" name="文本框 33"/>
          <p:cNvSpPr txBox="1">
            <a:spLocks noChangeArrowheads="1"/>
          </p:cNvSpPr>
          <p:nvPr/>
        </p:nvSpPr>
        <p:spPr bwMode="auto">
          <a:xfrm>
            <a:off x="1277938" y="4560888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5" name="文本框 34"/>
          <p:cNvSpPr txBox="1">
            <a:spLocks noChangeArrowheads="1"/>
          </p:cNvSpPr>
          <p:nvPr/>
        </p:nvSpPr>
        <p:spPr bwMode="auto">
          <a:xfrm>
            <a:off x="7478713" y="858838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6" name="文本框 35"/>
          <p:cNvSpPr txBox="1">
            <a:spLocks noChangeArrowheads="1"/>
          </p:cNvSpPr>
          <p:nvPr/>
        </p:nvSpPr>
        <p:spPr bwMode="auto">
          <a:xfrm>
            <a:off x="7816850" y="21653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7" name="文本框 36"/>
          <p:cNvSpPr txBox="1">
            <a:spLocks noChangeArrowheads="1"/>
          </p:cNvSpPr>
          <p:nvPr/>
        </p:nvSpPr>
        <p:spPr bwMode="auto">
          <a:xfrm>
            <a:off x="6523038" y="1077913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8" name="文本框 37"/>
          <p:cNvSpPr txBox="1">
            <a:spLocks noChangeArrowheads="1"/>
          </p:cNvSpPr>
          <p:nvPr/>
        </p:nvSpPr>
        <p:spPr bwMode="auto">
          <a:xfrm>
            <a:off x="6361113" y="215265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9" name="文本框 38"/>
          <p:cNvSpPr txBox="1">
            <a:spLocks noChangeArrowheads="1"/>
          </p:cNvSpPr>
          <p:nvPr/>
        </p:nvSpPr>
        <p:spPr bwMode="auto">
          <a:xfrm>
            <a:off x="6651625" y="3611563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0" name="文本框 40"/>
          <p:cNvSpPr txBox="1">
            <a:spLocks noChangeArrowheads="1"/>
          </p:cNvSpPr>
          <p:nvPr/>
        </p:nvSpPr>
        <p:spPr bwMode="auto">
          <a:xfrm>
            <a:off x="6299200" y="472440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1" name="文本框 41"/>
          <p:cNvSpPr txBox="1">
            <a:spLocks noChangeArrowheads="1"/>
          </p:cNvSpPr>
          <p:nvPr/>
        </p:nvSpPr>
        <p:spPr bwMode="auto">
          <a:xfrm>
            <a:off x="5507038" y="215265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2" name="文本框 42"/>
          <p:cNvSpPr txBox="1">
            <a:spLocks noChangeArrowheads="1"/>
          </p:cNvSpPr>
          <p:nvPr/>
        </p:nvSpPr>
        <p:spPr bwMode="auto">
          <a:xfrm>
            <a:off x="5024438" y="334645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4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后缀自动机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然而后缀字典树上有众多重复的节点，其空间复杂程度为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O(N</a:t>
            </a:r>
            <a:r>
              <a:rPr lang="en-US" altLang="zh-CN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因此，基本考虑是尽可能的将重复节点去除，只保留一份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既然删除了重复的节点，剩下的唯一一份必然有可能被很多其他节点指向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所以就不能维持一个树结构，而是一个有向图。当然，自动机本身的确就是一个有向图</a:t>
            </a:r>
          </a:p>
        </p:txBody>
      </p:sp>
    </p:spTree>
    <p:extLst>
      <p:ext uri="{BB962C8B-B14F-4D97-AF65-F5344CB8AC3E}">
        <p14:creationId xmlns:p14="http://schemas.microsoft.com/office/powerpoint/2010/main" val="35805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getNext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P,next</a:t>
            </a:r>
            <a:r>
              <a:rPr lang="en-US" altLang="zh-CN" dirty="0" smtClean="0"/>
              <a:t>[],</a:t>
            </a:r>
            <a:r>
              <a:rPr lang="en-US" altLang="zh-CN" dirty="0"/>
              <a:t>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next[0] = 0;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=1;i&lt;n;++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k = next[i-1];</a:t>
            </a:r>
          </a:p>
          <a:p>
            <a:pPr lvl="1"/>
            <a:r>
              <a:rPr lang="en-US" altLang="zh-CN" dirty="0" smtClean="0"/>
              <a:t>while( k &gt; 0 &amp;&amp; 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!= P[k] ) </a:t>
            </a:r>
          </a:p>
          <a:p>
            <a:pPr lvl="1"/>
            <a:r>
              <a:rPr lang="en-US" altLang="zh-CN" dirty="0" smtClean="0"/>
              <a:t>    k=next[k-1];</a:t>
            </a:r>
          </a:p>
          <a:p>
            <a:pPr lvl="1"/>
            <a:r>
              <a:rPr lang="en-US" altLang="zh-CN" dirty="0" smtClean="0"/>
              <a:t>if ( 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P[k] ) next[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k + 1;</a:t>
            </a:r>
          </a:p>
          <a:p>
            <a:pPr lvl="1"/>
            <a:r>
              <a:rPr lang="en-US" altLang="zh-CN" dirty="0" smtClean="0"/>
              <a:t>else                      next[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083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自动机的一般性理论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自动机就是一个有向图：节点称为状态，边上的权值称为字母</a:t>
            </a:r>
          </a:p>
          <a:p>
            <a:pPr eaLnBrk="1" hangingPunct="1"/>
            <a:r>
              <a:rPr lang="zh-CN" altLang="en-US" smtClean="0"/>
              <a:t>状态分为两类：终态和非终态；非终态中又分为初态和非初态</a:t>
            </a:r>
          </a:p>
          <a:p>
            <a:pPr eaLnBrk="1" hangingPunct="1"/>
            <a:r>
              <a:rPr lang="zh-CN" altLang="en-US" smtClean="0"/>
              <a:t>假设</a:t>
            </a:r>
            <a:r>
              <a:rPr lang="en-US" altLang="zh-CN" smtClean="0"/>
              <a:t>x</a:t>
            </a:r>
            <a:r>
              <a:rPr lang="zh-CN" altLang="en-US" smtClean="0"/>
              <a:t>状态和</a:t>
            </a:r>
            <a:r>
              <a:rPr lang="en-US" altLang="zh-CN" smtClean="0"/>
              <a:t>y</a:t>
            </a:r>
            <a:r>
              <a:rPr lang="zh-CN" altLang="en-US" smtClean="0"/>
              <a:t>状态使用边</a:t>
            </a:r>
            <a:r>
              <a:rPr lang="en-US" altLang="zh-CN" smtClean="0"/>
              <a:t>A</a:t>
            </a:r>
            <a:r>
              <a:rPr lang="zh-CN" altLang="en-US" smtClean="0"/>
              <a:t>连接，其逻辑含义是：处在</a:t>
            </a:r>
            <a:r>
              <a:rPr lang="en-US" altLang="zh-CN" smtClean="0"/>
              <a:t>x</a:t>
            </a:r>
            <a:r>
              <a:rPr lang="zh-CN" altLang="en-US" smtClean="0"/>
              <a:t>状态时，经过字母</a:t>
            </a:r>
            <a:r>
              <a:rPr lang="en-US" altLang="zh-CN" smtClean="0"/>
              <a:t>A</a:t>
            </a:r>
            <a:r>
              <a:rPr lang="zh-CN" altLang="en-US" smtClean="0"/>
              <a:t>，可以到达</a:t>
            </a:r>
            <a:r>
              <a:rPr lang="en-US" altLang="zh-CN" smtClean="0"/>
              <a:t>y</a:t>
            </a:r>
            <a:r>
              <a:rPr lang="zh-CN" altLang="en-US" smtClean="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13155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4"/>
          <p:cNvSpPr>
            <a:spLocks noChangeArrowheads="1"/>
          </p:cNvSpPr>
          <p:nvPr/>
        </p:nvSpPr>
        <p:spPr bwMode="auto">
          <a:xfrm>
            <a:off x="2209800" y="3406775"/>
            <a:ext cx="1079500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Oval 5"/>
          <p:cNvSpPr>
            <a:spLocks noChangeArrowheads="1"/>
          </p:cNvSpPr>
          <p:nvPr/>
        </p:nvSpPr>
        <p:spPr bwMode="auto">
          <a:xfrm>
            <a:off x="6026150" y="3262313"/>
            <a:ext cx="1223963" cy="12239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Line 6"/>
          <p:cNvSpPr>
            <a:spLocks noChangeShapeType="1"/>
          </p:cNvSpPr>
          <p:nvPr/>
        </p:nvSpPr>
        <p:spPr bwMode="auto">
          <a:xfrm>
            <a:off x="3505200" y="35512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7" name="Line 7"/>
          <p:cNvSpPr>
            <a:spLocks noChangeShapeType="1"/>
          </p:cNvSpPr>
          <p:nvPr/>
        </p:nvSpPr>
        <p:spPr bwMode="auto">
          <a:xfrm flipH="1">
            <a:off x="3576638" y="4343400"/>
            <a:ext cx="2233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4441825" y="31194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5239" name="Text Box 9"/>
          <p:cNvSpPr txBox="1">
            <a:spLocks noChangeArrowheads="1"/>
          </p:cNvSpPr>
          <p:nvPr/>
        </p:nvSpPr>
        <p:spPr bwMode="auto">
          <a:xfrm>
            <a:off x="1417638" y="362267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5240" name="Freeform 10"/>
          <p:cNvSpPr>
            <a:spLocks/>
          </p:cNvSpPr>
          <p:nvPr/>
        </p:nvSpPr>
        <p:spPr bwMode="auto">
          <a:xfrm>
            <a:off x="7200900" y="3175000"/>
            <a:ext cx="808038" cy="982663"/>
          </a:xfrm>
          <a:custGeom>
            <a:avLst/>
            <a:gdLst>
              <a:gd name="T0" fmla="*/ 0 w 509"/>
              <a:gd name="T1" fmla="*/ 2147483646 h 619"/>
              <a:gd name="T2" fmla="*/ 2147483646 w 509"/>
              <a:gd name="T3" fmla="*/ 0 h 619"/>
              <a:gd name="T4" fmla="*/ 2147483646 w 509"/>
              <a:gd name="T5" fmla="*/ 2147483646 h 619"/>
              <a:gd name="T6" fmla="*/ 2147483646 w 509"/>
              <a:gd name="T7" fmla="*/ 2147483646 h 619"/>
              <a:gd name="T8" fmla="*/ 2147483646 w 509"/>
              <a:gd name="T9" fmla="*/ 2147483646 h 619"/>
              <a:gd name="T10" fmla="*/ 2147483646 w 509"/>
              <a:gd name="T11" fmla="*/ 2147483646 h 619"/>
              <a:gd name="T12" fmla="*/ 2147483646 w 509"/>
              <a:gd name="T13" fmla="*/ 2147483646 h 619"/>
              <a:gd name="T14" fmla="*/ 2147483646 w 509"/>
              <a:gd name="T15" fmla="*/ 2147483646 h 619"/>
              <a:gd name="T16" fmla="*/ 2147483646 w 509"/>
              <a:gd name="T17" fmla="*/ 2147483646 h 6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9" h="619">
                <a:moveTo>
                  <a:pt x="0" y="144"/>
                </a:moveTo>
                <a:cubicBezTo>
                  <a:pt x="17" y="77"/>
                  <a:pt x="105" y="11"/>
                  <a:pt x="172" y="0"/>
                </a:cubicBezTo>
                <a:cubicBezTo>
                  <a:pt x="226" y="4"/>
                  <a:pt x="284" y="3"/>
                  <a:pt x="336" y="21"/>
                </a:cubicBezTo>
                <a:cubicBezTo>
                  <a:pt x="377" y="50"/>
                  <a:pt x="385" y="64"/>
                  <a:pt x="419" y="96"/>
                </a:cubicBezTo>
                <a:cubicBezTo>
                  <a:pt x="438" y="136"/>
                  <a:pt x="473" y="163"/>
                  <a:pt x="487" y="206"/>
                </a:cubicBezTo>
                <a:cubicBezTo>
                  <a:pt x="496" y="279"/>
                  <a:pt x="509" y="362"/>
                  <a:pt x="480" y="432"/>
                </a:cubicBezTo>
                <a:cubicBezTo>
                  <a:pt x="466" y="465"/>
                  <a:pt x="432" y="482"/>
                  <a:pt x="405" y="501"/>
                </a:cubicBezTo>
                <a:cubicBezTo>
                  <a:pt x="344" y="543"/>
                  <a:pt x="272" y="613"/>
                  <a:pt x="192" y="617"/>
                </a:cubicBezTo>
                <a:cubicBezTo>
                  <a:pt x="149" y="619"/>
                  <a:pt x="105" y="617"/>
                  <a:pt x="62" y="6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1" name="Freeform 11"/>
          <p:cNvSpPr>
            <a:spLocks/>
          </p:cNvSpPr>
          <p:nvPr/>
        </p:nvSpPr>
        <p:spPr bwMode="auto">
          <a:xfrm flipH="1">
            <a:off x="1344613" y="3406775"/>
            <a:ext cx="808037" cy="982663"/>
          </a:xfrm>
          <a:custGeom>
            <a:avLst/>
            <a:gdLst>
              <a:gd name="T0" fmla="*/ 0 w 509"/>
              <a:gd name="T1" fmla="*/ 2147483646 h 619"/>
              <a:gd name="T2" fmla="*/ 2147483646 w 509"/>
              <a:gd name="T3" fmla="*/ 0 h 619"/>
              <a:gd name="T4" fmla="*/ 2147483646 w 509"/>
              <a:gd name="T5" fmla="*/ 2147483646 h 619"/>
              <a:gd name="T6" fmla="*/ 2147483646 w 509"/>
              <a:gd name="T7" fmla="*/ 2147483646 h 619"/>
              <a:gd name="T8" fmla="*/ 2147483646 w 509"/>
              <a:gd name="T9" fmla="*/ 2147483646 h 619"/>
              <a:gd name="T10" fmla="*/ 2147483646 w 509"/>
              <a:gd name="T11" fmla="*/ 2147483646 h 619"/>
              <a:gd name="T12" fmla="*/ 2147483646 w 509"/>
              <a:gd name="T13" fmla="*/ 2147483646 h 619"/>
              <a:gd name="T14" fmla="*/ 2147483646 w 509"/>
              <a:gd name="T15" fmla="*/ 2147483646 h 619"/>
              <a:gd name="T16" fmla="*/ 2147483646 w 509"/>
              <a:gd name="T17" fmla="*/ 2147483646 h 6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9" h="619">
                <a:moveTo>
                  <a:pt x="0" y="144"/>
                </a:moveTo>
                <a:cubicBezTo>
                  <a:pt x="17" y="77"/>
                  <a:pt x="105" y="11"/>
                  <a:pt x="172" y="0"/>
                </a:cubicBezTo>
                <a:cubicBezTo>
                  <a:pt x="226" y="4"/>
                  <a:pt x="284" y="3"/>
                  <a:pt x="336" y="21"/>
                </a:cubicBezTo>
                <a:cubicBezTo>
                  <a:pt x="377" y="50"/>
                  <a:pt x="385" y="64"/>
                  <a:pt x="419" y="96"/>
                </a:cubicBezTo>
                <a:cubicBezTo>
                  <a:pt x="438" y="136"/>
                  <a:pt x="473" y="163"/>
                  <a:pt x="487" y="206"/>
                </a:cubicBezTo>
                <a:cubicBezTo>
                  <a:pt x="496" y="279"/>
                  <a:pt x="509" y="362"/>
                  <a:pt x="480" y="432"/>
                </a:cubicBezTo>
                <a:cubicBezTo>
                  <a:pt x="466" y="465"/>
                  <a:pt x="432" y="482"/>
                  <a:pt x="405" y="501"/>
                </a:cubicBezTo>
                <a:cubicBezTo>
                  <a:pt x="344" y="543"/>
                  <a:pt x="272" y="613"/>
                  <a:pt x="192" y="617"/>
                </a:cubicBezTo>
                <a:cubicBezTo>
                  <a:pt x="149" y="619"/>
                  <a:pt x="105" y="617"/>
                  <a:pt x="62" y="6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2" name="Text Box 12"/>
          <p:cNvSpPr txBox="1">
            <a:spLocks noChangeArrowheads="1"/>
          </p:cNvSpPr>
          <p:nvPr/>
        </p:nvSpPr>
        <p:spPr bwMode="auto">
          <a:xfrm>
            <a:off x="4368800" y="39116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5243" name="Text Box 13"/>
          <p:cNvSpPr txBox="1">
            <a:spLocks noChangeArrowheads="1"/>
          </p:cNvSpPr>
          <p:nvPr/>
        </p:nvSpPr>
        <p:spPr bwMode="auto">
          <a:xfrm>
            <a:off x="7610475" y="34067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5244" name="Text Box 14"/>
          <p:cNvSpPr txBox="1">
            <a:spLocks noChangeArrowheads="1"/>
          </p:cNvSpPr>
          <p:nvPr/>
        </p:nvSpPr>
        <p:spPr bwMode="auto">
          <a:xfrm>
            <a:off x="755650" y="836613"/>
            <a:ext cx="7848600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自动机的作用是接收字符串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所谓接收是指依次用完字符串的每个字符，恰好从初态到达终态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下列自动机可以接收所有包含奇数个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的字符串</a:t>
            </a:r>
          </a:p>
        </p:txBody>
      </p:sp>
      <p:sp>
        <p:nvSpPr>
          <p:cNvPr id="95245" name="文本框 1"/>
          <p:cNvSpPr txBox="1">
            <a:spLocks noChangeArrowheads="1"/>
          </p:cNvSpPr>
          <p:nvPr/>
        </p:nvSpPr>
        <p:spPr bwMode="auto">
          <a:xfrm>
            <a:off x="914400" y="4918075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字典树、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自动机、后缀树、后缀自动机都是自动机的特例</a:t>
            </a:r>
          </a:p>
        </p:txBody>
      </p:sp>
    </p:spTree>
    <p:extLst>
      <p:ext uri="{BB962C8B-B14F-4D97-AF65-F5344CB8AC3E}">
        <p14:creationId xmlns:p14="http://schemas.microsoft.com/office/powerpoint/2010/main" val="331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后缀自动机与最小状态自动机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就是一个接受且仅接受指定字符串</a:t>
            </a:r>
            <a:r>
              <a:rPr lang="en-US" altLang="zh-CN" smtClean="0"/>
              <a:t>T</a:t>
            </a:r>
            <a:r>
              <a:rPr lang="zh-CN" altLang="en-US" smtClean="0"/>
              <a:t>的所有后缀的自动机，这样的自动机不唯一，原始的后缀树就是一个</a:t>
            </a:r>
            <a:r>
              <a:rPr lang="en-US" altLang="zh-CN" smtClean="0"/>
              <a:t>SAM</a:t>
            </a:r>
          </a:p>
          <a:p>
            <a:pPr eaLnBrk="1" hangingPunct="1"/>
            <a:r>
              <a:rPr lang="zh-CN" altLang="en-US" smtClean="0"/>
              <a:t>有意义的</a:t>
            </a:r>
            <a:r>
              <a:rPr lang="en-US" altLang="zh-CN" smtClean="0"/>
              <a:t>SAM</a:t>
            </a:r>
            <a:r>
              <a:rPr lang="zh-CN" altLang="en-US" smtClean="0"/>
              <a:t>是指所有</a:t>
            </a:r>
            <a:r>
              <a:rPr lang="en-US" altLang="zh-CN" smtClean="0"/>
              <a:t>SAM</a:t>
            </a:r>
            <a:r>
              <a:rPr lang="zh-CN" altLang="en-US" smtClean="0"/>
              <a:t>中最简的那个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自动机的初级理论中有一个最小状态自动机，意为在不改变接收字符串集合的情况下，状态数量最少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所以</a:t>
            </a:r>
            <a:r>
              <a:rPr lang="en-US" altLang="zh-CN" smtClean="0">
                <a:solidFill>
                  <a:srgbClr val="C00000"/>
                </a:solidFill>
              </a:rPr>
              <a:t>SAM</a:t>
            </a:r>
            <a:r>
              <a:rPr lang="zh-CN" altLang="en-US" smtClean="0">
                <a:solidFill>
                  <a:srgbClr val="C00000"/>
                </a:solidFill>
              </a:rPr>
              <a:t>可以通过后缀树化简得到</a:t>
            </a:r>
            <a:r>
              <a:rPr lang="en-US" altLang="zh-CN" smtClean="0">
                <a:solidFill>
                  <a:srgbClr val="C00000"/>
                </a:solidFill>
              </a:rPr>
              <a:t>?</a:t>
            </a:r>
            <a:r>
              <a:rPr lang="zh-CN" altLang="en-US" smtClean="0"/>
              <a:t>，但是这样的做法显然没有利用到</a:t>
            </a:r>
            <a:r>
              <a:rPr lang="en-US" altLang="zh-CN" smtClean="0"/>
              <a:t>T</a:t>
            </a:r>
            <a:r>
              <a:rPr lang="zh-CN" altLang="en-US" smtClean="0"/>
              <a:t>的性质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68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SAM(T)</a:t>
            </a:r>
            <a:r>
              <a:rPr lang="zh-CN" altLang="en-US" smtClean="0"/>
              <a:t>的性质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必然是一个有向无环图，有且只有一个初态，有一个或者多个终态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中从初态到终态一共存在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条路径，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的长度，每条路径即为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的一个后缀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必然有一条路径就是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本身，所以必然有一个终态是由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的最后一个字母得到的，称之为最后状态或最后节点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从初态到其他所有状态的路径遍历，恰好是</a:t>
            </a:r>
            <a:r>
              <a:rPr lang="en-US" altLang="zh-CN" sz="2800" dirty="0" smtClean="0">
                <a:solidFill>
                  <a:srgbClr val="C00000"/>
                </a:solidFill>
              </a:rPr>
              <a:t>T</a:t>
            </a:r>
            <a:r>
              <a:rPr lang="zh-CN" altLang="en-US" sz="2800" dirty="0" smtClean="0">
                <a:solidFill>
                  <a:srgbClr val="C00000"/>
                </a:solidFill>
              </a:rPr>
              <a:t>的所有子串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如果认为初态同时又是终态，则该自动机可以接受空字符串，于是理论上就完整了</a:t>
            </a:r>
          </a:p>
        </p:txBody>
      </p:sp>
    </p:spTree>
    <p:extLst>
      <p:ext uri="{BB962C8B-B14F-4D97-AF65-F5344CB8AC3E}">
        <p14:creationId xmlns:p14="http://schemas.microsoft.com/office/powerpoint/2010/main" val="1887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后缀自动机建立的思路是：假设已经建好了字符串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，则字符串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应该如何修改原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得到？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新自动机绝不可能由旧自动机仅通过添加边实现，必须增加新状态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该新状态必然没有出边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该新状态的入边上的字母必然是且只是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和新状态无关的边必然不变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是否只需添加一个新状态？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哪些状态需要建立到达新状态的边？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可接收的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SAM</a:t>
            </a:r>
            <a:r>
              <a:rPr lang="zh-CN" altLang="en-US" sz="2400" dirty="0" smtClean="0"/>
              <a:t>上的某个节点为可接收的，意味该点的路径为当前源串的后缀，也就是说该节点为当前</a:t>
            </a:r>
            <a:r>
              <a:rPr lang="en-US" altLang="zh-CN" sz="2400" dirty="0" smtClean="0"/>
              <a:t>SAM</a:t>
            </a:r>
            <a:r>
              <a:rPr lang="zh-CN" altLang="en-US" sz="2400" dirty="0" smtClean="0"/>
              <a:t>的终态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根节点和最后节点必然为可接收的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如果还有其他节点是可接收的，命名为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，就是说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的路径与最后节点的路径的最后一部分相等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这很显然，因为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的路径是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的后缀，而最后节点的路径就是</a:t>
            </a:r>
            <a:r>
              <a:rPr lang="en-US" altLang="zh-CN" sz="2400" dirty="0" smtClean="0"/>
              <a:t>T)</a:t>
            </a:r>
            <a:r>
              <a:rPr lang="zh-CN" altLang="en-US" sz="2400" dirty="0" smtClean="0"/>
              <a:t>，这至少说明到达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的字母等于最后字母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逆反命题为：某节点的到达字母不是最后字母，则该节点必然是不可接收的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但反命题不为真，即某节点的到达字母是最后字母，该节点未必可接收</a:t>
            </a:r>
          </a:p>
        </p:txBody>
      </p:sp>
    </p:spTree>
    <p:extLst>
      <p:ext uri="{BB962C8B-B14F-4D97-AF65-F5344CB8AC3E}">
        <p14:creationId xmlns:p14="http://schemas.microsoft.com/office/powerpoint/2010/main" val="37881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可接收的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这个概念在</a:t>
            </a:r>
            <a:r>
              <a:rPr lang="en-US" altLang="zh-CN" smtClean="0"/>
              <a:t>SAM(T)</a:t>
            </a:r>
            <a:r>
              <a:rPr lang="zh-CN" altLang="en-US" smtClean="0"/>
              <a:t>生成</a:t>
            </a:r>
            <a:r>
              <a:rPr lang="en-US" altLang="zh-CN" smtClean="0"/>
              <a:t>SAM(Tx)</a:t>
            </a:r>
            <a:r>
              <a:rPr lang="zh-CN" altLang="en-US" smtClean="0"/>
              <a:t>的时候有用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很容易想到：节点</a:t>
            </a:r>
            <a:r>
              <a:rPr lang="en-US" altLang="zh-CN" smtClean="0"/>
              <a:t>p</a:t>
            </a:r>
            <a:r>
              <a:rPr lang="zh-CN" altLang="en-US" smtClean="0"/>
              <a:t>在</a:t>
            </a:r>
            <a:r>
              <a:rPr lang="en-US" altLang="zh-CN" smtClean="0"/>
              <a:t>SAM(T)</a:t>
            </a:r>
            <a:r>
              <a:rPr lang="zh-CN" altLang="en-US" smtClean="0"/>
              <a:t>中可接收，未必在</a:t>
            </a:r>
            <a:r>
              <a:rPr lang="en-US" altLang="zh-CN" smtClean="0"/>
              <a:t>SAM(Tx)</a:t>
            </a:r>
            <a:r>
              <a:rPr lang="zh-CN" altLang="en-US" smtClean="0"/>
              <a:t>中也可以接收</a:t>
            </a:r>
          </a:p>
        </p:txBody>
      </p:sp>
    </p:spTree>
    <p:extLst>
      <p:ext uri="{BB962C8B-B14F-4D97-AF65-F5344CB8AC3E}">
        <p14:creationId xmlns:p14="http://schemas.microsoft.com/office/powerpoint/2010/main" val="14765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已知</a:t>
            </a:r>
            <a:r>
              <a:rPr lang="en-US" altLang="zh-CN" smtClean="0"/>
              <a:t>SAM(T)</a:t>
            </a:r>
            <a:r>
              <a:rPr lang="zh-CN" altLang="en-US" smtClean="0"/>
              <a:t>，要求</a:t>
            </a:r>
            <a:r>
              <a:rPr lang="en-US" altLang="zh-CN" smtClean="0"/>
              <a:t>SAM(Tx)</a:t>
            </a:r>
          </a:p>
          <a:p>
            <a:pPr eaLnBrk="1" hangingPunct="1"/>
            <a:r>
              <a:rPr lang="zh-CN" altLang="en-US" smtClean="0"/>
              <a:t>首先建立一个新节点，其到达字母为</a:t>
            </a:r>
            <a:r>
              <a:rPr lang="en-US" altLang="zh-CN" smtClean="0"/>
              <a:t>x</a:t>
            </a:r>
            <a:r>
              <a:rPr lang="zh-CN" altLang="en-US" smtClean="0"/>
              <a:t>，称之为</a:t>
            </a:r>
            <a:r>
              <a:rPr lang="en-US" altLang="zh-CN" smtClean="0"/>
              <a:t>nn</a:t>
            </a:r>
            <a:r>
              <a:rPr lang="zh-CN" altLang="en-US" smtClean="0"/>
              <a:t>，则</a:t>
            </a:r>
            <a:r>
              <a:rPr lang="en-US" altLang="zh-CN" smtClean="0"/>
              <a:t>SAM(Tx)</a:t>
            </a:r>
            <a:r>
              <a:rPr lang="zh-CN" altLang="en-US" smtClean="0"/>
              <a:t>中必然存在从</a:t>
            </a:r>
            <a:r>
              <a:rPr lang="en-US" altLang="zh-CN" smtClean="0"/>
              <a:t>SAM(T)</a:t>
            </a:r>
            <a:r>
              <a:rPr lang="zh-CN" altLang="en-US" smtClean="0"/>
              <a:t>的最后节点经过</a:t>
            </a:r>
            <a:r>
              <a:rPr lang="en-US" altLang="zh-CN" smtClean="0"/>
              <a:t>x</a:t>
            </a:r>
            <a:r>
              <a:rPr lang="zh-CN" altLang="en-US" smtClean="0"/>
              <a:t>到达</a:t>
            </a:r>
            <a:r>
              <a:rPr lang="en-US" altLang="zh-CN" smtClean="0"/>
              <a:t>nn</a:t>
            </a:r>
            <a:r>
              <a:rPr lang="zh-CN" altLang="en-US" smtClean="0"/>
              <a:t>的路径，而且</a:t>
            </a:r>
            <a:r>
              <a:rPr lang="en-US" altLang="zh-CN" smtClean="0"/>
              <a:t>nn</a:t>
            </a:r>
            <a:r>
              <a:rPr lang="zh-CN" altLang="en-US" smtClean="0"/>
              <a:t>是</a:t>
            </a:r>
            <a:r>
              <a:rPr lang="en-US" altLang="zh-CN" smtClean="0"/>
              <a:t>SAM(Tx)</a:t>
            </a:r>
            <a:r>
              <a:rPr lang="zh-CN" altLang="en-US" smtClean="0"/>
              <a:t>的最后节点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其次，初态必然始终是可接收的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除此之外，</a:t>
            </a:r>
            <a:r>
              <a:rPr lang="en-US" altLang="zh-CN" smtClean="0"/>
              <a:t>SAM(T)</a:t>
            </a:r>
            <a:r>
              <a:rPr lang="zh-CN" altLang="en-US" smtClean="0"/>
              <a:t>中的其他终态未必是</a:t>
            </a:r>
            <a:r>
              <a:rPr lang="en-US" altLang="zh-CN" smtClean="0"/>
              <a:t>SAM(Tx)</a:t>
            </a:r>
            <a:r>
              <a:rPr lang="zh-CN" altLang="en-US" smtClean="0"/>
              <a:t>的终态，所以需要判断哪些节点在</a:t>
            </a:r>
            <a:r>
              <a:rPr lang="en-US" altLang="zh-CN" smtClean="0"/>
              <a:t>SAM(Tx)</a:t>
            </a:r>
            <a:r>
              <a:rPr lang="zh-CN" altLang="en-US" smtClean="0"/>
              <a:t>中是可接收的</a:t>
            </a:r>
          </a:p>
        </p:txBody>
      </p:sp>
    </p:spTree>
    <p:extLst>
      <p:ext uri="{BB962C8B-B14F-4D97-AF65-F5344CB8AC3E}">
        <p14:creationId xmlns:p14="http://schemas.microsoft.com/office/powerpoint/2010/main" val="29457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可接收状态链</a:t>
            </a: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mtClean="0"/>
              <a:t>为了能求出</a:t>
            </a:r>
            <a:r>
              <a:rPr lang="en-US" altLang="zh-CN" smtClean="0"/>
              <a:t>SAM(Tx)</a:t>
            </a:r>
            <a:r>
              <a:rPr lang="zh-CN" altLang="en-US" smtClean="0"/>
              <a:t>到底有哪些可接收状态，需要</a:t>
            </a:r>
            <a:r>
              <a:rPr lang="en-US" altLang="zh-CN" smtClean="0"/>
              <a:t>SAM(T)</a:t>
            </a:r>
            <a:r>
              <a:rPr lang="zh-CN" altLang="en-US" smtClean="0"/>
              <a:t>中的可接收状态信息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为了能够快速确定某个</a:t>
            </a:r>
            <a:r>
              <a:rPr lang="en-US" altLang="zh-CN" smtClean="0"/>
              <a:t>SAM</a:t>
            </a:r>
            <a:r>
              <a:rPr lang="zh-CN" altLang="en-US" smtClean="0"/>
              <a:t>中的可接收状态信息，将所有的终态按其到初态的距离倒序，最后节点排在最前，初态排在最后，用链将其连接称为可接收状态链。对每一个节点而言称该链指向其上一个可接收节点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如果静态的看待</a:t>
            </a:r>
            <a:r>
              <a:rPr lang="en-US" altLang="zh-CN" smtClean="0"/>
              <a:t>SAM</a:t>
            </a:r>
            <a:r>
              <a:rPr lang="zh-CN" altLang="en-US" smtClean="0"/>
              <a:t>，则只有终态存在可接收链。但任何</a:t>
            </a:r>
            <a:r>
              <a:rPr lang="en-US" altLang="zh-CN" smtClean="0"/>
              <a:t>SAM(T)</a:t>
            </a:r>
            <a:r>
              <a:rPr lang="zh-CN" altLang="en-US" smtClean="0"/>
              <a:t>是由</a:t>
            </a:r>
            <a:r>
              <a:rPr lang="en-US" altLang="zh-CN" smtClean="0"/>
              <a:t>T</a:t>
            </a:r>
            <a:r>
              <a:rPr lang="zh-CN" altLang="en-US" smtClean="0"/>
              <a:t>的所有字母依次插入形成的，所以实际上每一个节点都存在一个链，指向其上一个可接收节点</a:t>
            </a:r>
          </a:p>
        </p:txBody>
      </p:sp>
    </p:spTree>
    <p:extLst>
      <p:ext uri="{BB962C8B-B14F-4D97-AF65-F5344CB8AC3E}">
        <p14:creationId xmlns:p14="http://schemas.microsoft.com/office/powerpoint/2010/main" val="16504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假设已有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，以及到达字母为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的新节点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首先假设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可接收链上的所有节点都没有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出边</a:t>
            </a:r>
            <a:r>
              <a:rPr lang="zh-CN" altLang="en-US" smtClean="0">
                <a:solidFill>
                  <a:srgbClr val="FF0000"/>
                </a:solidFill>
              </a:rPr>
              <a:t>（情况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SAM(Tx)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中，这些节点必须经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指向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，而且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的可接收链指向初态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SAM(Tx)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为什么原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中的链上的节点必须经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到达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中非链上的节点为什么不可能经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到达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的可接收链指向初态，意味着只有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和初态在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SAM(Tx)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中是终态，其他状态都不是终态，为什么？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字符串的特征向量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KMP</a:t>
            </a:r>
            <a:r>
              <a:rPr lang="zh-CN" altLang="en-US" smtClean="0"/>
              <a:t>字符串模式匹配计算</a:t>
            </a:r>
            <a:r>
              <a:rPr lang="en-US" altLang="zh-CN" smtClean="0"/>
              <a:t>next</a:t>
            </a:r>
            <a:r>
              <a:rPr lang="zh-CN" altLang="en-US" smtClean="0"/>
              <a:t>值：</a:t>
            </a:r>
            <a:r>
              <a:rPr lang="en-US" altLang="zh-CN" smtClean="0"/>
              <a:t>10380</a:t>
            </a:r>
          </a:p>
          <a:p>
            <a:pPr eaLnBrk="1" hangingPunct="1"/>
            <a:r>
              <a:rPr lang="en-US" altLang="zh-CN" smtClean="0"/>
              <a:t>Power Strings: ZOJ1905</a:t>
            </a:r>
            <a:r>
              <a:rPr lang="zh-CN" altLang="en-US" smtClean="0"/>
              <a:t>、</a:t>
            </a:r>
            <a:r>
              <a:rPr lang="en-US" altLang="zh-CN" smtClean="0"/>
              <a:t>POJ2406</a:t>
            </a:r>
          </a:p>
          <a:p>
            <a:pPr eaLnBrk="1" hangingPunct="1"/>
            <a:r>
              <a:rPr lang="en-US" altLang="zh-CN" smtClean="0"/>
              <a:t>Seek the Name, Seek the Fame</a:t>
            </a:r>
            <a:r>
              <a:rPr lang="zh-CN" altLang="en-US" smtClean="0"/>
              <a:t>：</a:t>
            </a:r>
            <a:r>
              <a:rPr lang="en-US" altLang="zh-CN" smtClean="0"/>
              <a:t>POJ2752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383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假设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SAM(T)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的可接收链上存在节点有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的出边，其中最早的那个命名为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，我们只需根据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的情况进行判断，而不必再往前搜索，无论前方节点是否存在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的出边，为什么？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首先链上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之前的节点仍然需要添加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的出边到达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其次，判断需要一个新的域，即每个节点插入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的顺序，显然初态为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，其后依次为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节点经过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到达的节点为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就是紧接着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后面进入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z="2400" dirty="0" smtClean="0">
                <a:solidFill>
                  <a:srgbClr val="FF0000"/>
                </a:solidFill>
              </a:rPr>
              <a:t>（情况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），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的链指向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即可，这意味着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以及其原有链上的点都是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的终态，为什么？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的路径必然是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的后缀，所以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的路径必然是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的后缀，所以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中必然是可接收的。问题是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原有链上的其他节点是不是也是新自动机上的终态？必然是！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另外一个问题：除此之外，还存不存在其他节点为终态？必然没有！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smtClean="0"/>
              <a:t>如果</a:t>
            </a:r>
            <a:r>
              <a:rPr lang="en-US" altLang="zh-CN" smtClean="0"/>
              <a:t>q</a:t>
            </a:r>
            <a:r>
              <a:rPr lang="zh-CN" altLang="en-US" smtClean="0"/>
              <a:t>不是紧跟着</a:t>
            </a:r>
            <a:r>
              <a:rPr lang="en-US" altLang="zh-CN" smtClean="0"/>
              <a:t>p</a:t>
            </a:r>
            <a:r>
              <a:rPr lang="zh-CN" altLang="en-US" smtClean="0"/>
              <a:t>插入的</a:t>
            </a:r>
            <a:r>
              <a:rPr lang="zh-CN" altLang="en-US" smtClean="0">
                <a:solidFill>
                  <a:srgbClr val="FF0000"/>
                </a:solidFill>
              </a:rPr>
              <a:t>（情况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），</a:t>
            </a:r>
            <a:r>
              <a:rPr lang="zh-CN" altLang="en-US" smtClean="0"/>
              <a:t>则不能将</a:t>
            </a:r>
            <a:r>
              <a:rPr lang="en-US" altLang="zh-CN" smtClean="0"/>
              <a:t>q</a:t>
            </a:r>
            <a:r>
              <a:rPr lang="zh-CN" altLang="en-US" smtClean="0"/>
              <a:t>直接作为新自动机的终态，为什么？</a:t>
            </a:r>
            <a:endParaRPr lang="en-US" altLang="zh-CN" smtClean="0"/>
          </a:p>
        </p:txBody>
      </p:sp>
      <p:graphicFrame>
        <p:nvGraphicFramePr>
          <p:cNvPr id="106501" name="对象 4"/>
          <p:cNvGraphicFramePr>
            <a:graphicFrameLocks noChangeAspect="1"/>
          </p:cNvGraphicFramePr>
          <p:nvPr/>
        </p:nvGraphicFramePr>
        <p:xfrm>
          <a:off x="6781800" y="2438400"/>
          <a:ext cx="1036638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Visio" r:id="rId3" imgW="1104840" imgH="4229100" progId="Visio.Drawing.15">
                  <p:embed/>
                </p:oleObj>
              </mc:Choice>
              <mc:Fallback>
                <p:oleObj name="Visio" r:id="rId3" imgW="1104840" imgH="42291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1036638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文本框 5"/>
          <p:cNvSpPr txBox="1">
            <a:spLocks noChangeArrowheads="1"/>
          </p:cNvSpPr>
          <p:nvPr/>
        </p:nvSpPr>
        <p:spPr bwMode="auto">
          <a:xfrm>
            <a:off x="381000" y="2925763"/>
            <a:ext cx="5715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假设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不是紧跟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插入的，则必然存在其他节点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可以经过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到达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，而且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不在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SAM(T)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的可接收链上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所以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的路径就不是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的后缀，而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的路径也就不能作为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Tx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的后缀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3" name="文本框 6"/>
          <p:cNvSpPr txBox="1">
            <a:spLocks noChangeArrowheads="1"/>
          </p:cNvSpPr>
          <p:nvPr/>
        </p:nvSpPr>
        <p:spPr bwMode="auto">
          <a:xfrm>
            <a:off x="381000" y="4921250"/>
            <a:ext cx="6096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此情况下发现实际上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节点承担了两重含义，从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类状态过来的路径都是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Tx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的后缀；而从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类状态过来的都不是后缀。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所以将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节点一分为二，一个承担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类任务，一个承担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类任务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7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新建一个</a:t>
            </a:r>
            <a:r>
              <a:rPr lang="en-US" altLang="zh-CN" smtClean="0"/>
              <a:t>nq</a:t>
            </a:r>
            <a:r>
              <a:rPr lang="zh-CN" altLang="en-US" smtClean="0"/>
              <a:t>节点，其入边就是</a:t>
            </a:r>
            <a:r>
              <a:rPr lang="en-US" altLang="zh-CN" smtClean="0"/>
              <a:t>q</a:t>
            </a:r>
            <a:r>
              <a:rPr lang="zh-CN" altLang="en-US" smtClean="0"/>
              <a:t>节点的所有</a:t>
            </a:r>
            <a:r>
              <a:rPr lang="en-US" altLang="zh-CN" smtClean="0"/>
              <a:t>p</a:t>
            </a:r>
            <a:r>
              <a:rPr lang="zh-CN" altLang="en-US" smtClean="0"/>
              <a:t>类入边，其出边完全同</a:t>
            </a:r>
            <a:r>
              <a:rPr lang="en-US" altLang="zh-CN" smtClean="0"/>
              <a:t>q</a:t>
            </a:r>
          </a:p>
          <a:p>
            <a:pPr eaLnBrk="1" hangingPunct="1"/>
            <a:r>
              <a:rPr lang="en-US" altLang="zh-CN" smtClean="0"/>
              <a:t>p</a:t>
            </a:r>
            <a:r>
              <a:rPr lang="zh-CN" altLang="en-US" smtClean="0"/>
              <a:t>类功能完全由</a:t>
            </a:r>
            <a:r>
              <a:rPr lang="en-US" altLang="zh-CN" smtClean="0"/>
              <a:t>nq</a:t>
            </a:r>
            <a:r>
              <a:rPr lang="zh-CN" altLang="en-US" smtClean="0"/>
              <a:t>承担，所以</a:t>
            </a:r>
            <a:r>
              <a:rPr lang="en-US" altLang="zh-CN" smtClean="0"/>
              <a:t>nq</a:t>
            </a:r>
            <a:r>
              <a:rPr lang="zh-CN" altLang="en-US" smtClean="0"/>
              <a:t>必然是</a:t>
            </a:r>
            <a:r>
              <a:rPr lang="en-US" altLang="zh-CN" smtClean="0"/>
              <a:t>SAM(Tx)</a:t>
            </a:r>
            <a:r>
              <a:rPr lang="zh-CN" altLang="en-US" smtClean="0"/>
              <a:t>的可接收节点，于是将</a:t>
            </a:r>
            <a:r>
              <a:rPr lang="en-US" altLang="zh-CN" smtClean="0"/>
              <a:t>nn</a:t>
            </a:r>
            <a:r>
              <a:rPr lang="zh-CN" altLang="en-US" smtClean="0"/>
              <a:t>的链指向</a:t>
            </a:r>
            <a:r>
              <a:rPr lang="en-US" altLang="zh-CN" smtClean="0"/>
              <a:t>nq</a:t>
            </a:r>
          </a:p>
          <a:p>
            <a:pPr eaLnBrk="1" hangingPunct="1"/>
            <a:r>
              <a:rPr lang="zh-CN" altLang="en-US" smtClean="0"/>
              <a:t>而</a:t>
            </a:r>
            <a:r>
              <a:rPr lang="en-US" altLang="zh-CN" smtClean="0"/>
              <a:t>q</a:t>
            </a:r>
            <a:r>
              <a:rPr lang="zh-CN" altLang="en-US" smtClean="0"/>
              <a:t>的链必然指向</a:t>
            </a:r>
            <a:r>
              <a:rPr lang="en-US" altLang="zh-CN" smtClean="0"/>
              <a:t>nq</a:t>
            </a:r>
            <a:r>
              <a:rPr lang="zh-CN" altLang="en-US" smtClean="0"/>
              <a:t>，为什么？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另外，</a:t>
            </a:r>
            <a:r>
              <a:rPr lang="en-US" altLang="zh-CN" smtClean="0"/>
              <a:t>nq</a:t>
            </a:r>
            <a:r>
              <a:rPr lang="zh-CN" altLang="en-US" smtClean="0"/>
              <a:t>看作是紧挨着</a:t>
            </a:r>
            <a:r>
              <a:rPr lang="en-US" altLang="zh-CN" smtClean="0"/>
              <a:t>p</a:t>
            </a:r>
            <a:r>
              <a:rPr lang="zh-CN" altLang="en-US" smtClean="0"/>
              <a:t>插入的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07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的节点</a:t>
            </a:r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struct _t{</a:t>
            </a:r>
          </a:p>
          <a:p>
            <a:pPr lvl="1" eaLnBrk="1" hangingPunct="1"/>
            <a:r>
              <a:rPr lang="en-US" altLang="zh-CN" sz="3200" smtClean="0"/>
              <a:t>_t* son[26];//</a:t>
            </a:r>
            <a:r>
              <a:rPr lang="zh-CN" altLang="en-US" sz="3200" smtClean="0"/>
              <a:t>同字典树</a:t>
            </a:r>
            <a:endParaRPr lang="en-US" altLang="zh-CN" sz="3200" smtClean="0"/>
          </a:p>
          <a:p>
            <a:pPr lvl="1" eaLnBrk="1" hangingPunct="1"/>
            <a:r>
              <a:rPr lang="en-US" altLang="zh-CN" sz="3200" smtClean="0"/>
              <a:t>_t* pre;      //</a:t>
            </a:r>
            <a:r>
              <a:rPr lang="zh-CN" altLang="en-US" sz="3200" smtClean="0"/>
              <a:t>指向上一个当前终态</a:t>
            </a:r>
            <a:endParaRPr lang="en-US" altLang="zh-CN" sz="3200" smtClean="0"/>
          </a:p>
          <a:p>
            <a:pPr lvl="1" eaLnBrk="1" hangingPunct="1"/>
            <a:r>
              <a:rPr lang="en-US" altLang="zh-CN" sz="3200" smtClean="0"/>
              <a:t>int step;     //</a:t>
            </a:r>
            <a:r>
              <a:rPr lang="zh-CN" altLang="en-US" sz="3200" smtClean="0"/>
              <a:t>插入的秩序</a:t>
            </a:r>
            <a:endParaRPr lang="en-US" altLang="zh-CN" sz="3200" smtClean="0"/>
          </a:p>
          <a:p>
            <a:pPr eaLnBrk="1" hangingPunct="1"/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1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的建立流程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假设对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已经建好了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，插入新字符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新建一个节点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从原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的最后一个节点，遍历其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链，直到某个节点有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儿子为止或者到达根节点为止，同时把所有节点的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儿子指向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如果整个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链都没有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儿子，则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指向根</a:t>
            </a:r>
            <a:r>
              <a:rPr lang="zh-CN" altLang="en-US" smtClean="0">
                <a:solidFill>
                  <a:srgbClr val="FF0000"/>
                </a:solidFill>
              </a:rPr>
              <a:t>（情况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如果沿着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链找到了一个有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儿子的节点，命名为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，则在此处做判断操作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的建立流程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令找到的节点为</a:t>
            </a:r>
            <a:r>
              <a:rPr lang="en-US" altLang="zh-CN" smtClean="0"/>
              <a:t>p</a:t>
            </a:r>
            <a:r>
              <a:rPr lang="zh-CN" altLang="en-US" smtClean="0"/>
              <a:t>，其本身就有一个</a:t>
            </a:r>
            <a:r>
              <a:rPr lang="en-US" altLang="zh-CN" smtClean="0"/>
              <a:t>x</a:t>
            </a:r>
            <a:r>
              <a:rPr lang="zh-CN" altLang="en-US" smtClean="0"/>
              <a:t>儿子，儿子节点为</a:t>
            </a:r>
            <a:r>
              <a:rPr lang="en-US" altLang="zh-CN" smtClean="0"/>
              <a:t>q</a:t>
            </a:r>
          </a:p>
          <a:p>
            <a:pPr lvl="1" eaLnBrk="1" hangingPunct="1"/>
            <a:r>
              <a:rPr lang="zh-CN" altLang="en-US" smtClean="0"/>
              <a:t>若</a:t>
            </a:r>
            <a:r>
              <a:rPr lang="en-US" altLang="zh-CN" smtClean="0"/>
              <a:t>q.step == p.step + 1</a:t>
            </a:r>
            <a:r>
              <a:rPr lang="zh-CN" altLang="en-US" smtClean="0"/>
              <a:t>，则将</a:t>
            </a:r>
            <a:r>
              <a:rPr lang="en-US" altLang="zh-CN" smtClean="0"/>
              <a:t>nn</a:t>
            </a:r>
            <a:r>
              <a:rPr lang="zh-CN" altLang="en-US" smtClean="0"/>
              <a:t>的</a:t>
            </a:r>
            <a:r>
              <a:rPr lang="en-US" altLang="zh-CN" smtClean="0"/>
              <a:t>pre</a:t>
            </a:r>
            <a:r>
              <a:rPr lang="zh-CN" altLang="en-US" smtClean="0"/>
              <a:t>指向</a:t>
            </a:r>
            <a:r>
              <a:rPr lang="en-US" altLang="zh-CN" smtClean="0"/>
              <a:t>q</a:t>
            </a:r>
            <a:r>
              <a:rPr lang="zh-CN" altLang="en-US" smtClean="0">
                <a:solidFill>
                  <a:srgbClr val="FF0000"/>
                </a:solidFill>
              </a:rPr>
              <a:t>（情况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若</a:t>
            </a:r>
            <a:r>
              <a:rPr lang="en-US" altLang="zh-CN" smtClean="0"/>
              <a:t>q.step &gt; p.step + 1</a:t>
            </a:r>
            <a:r>
              <a:rPr lang="zh-CN" altLang="en-US" smtClean="0"/>
              <a:t>，新建一个节点命名为</a:t>
            </a:r>
            <a:r>
              <a:rPr lang="en-US" altLang="zh-CN" smtClean="0"/>
              <a:t>nq</a:t>
            </a:r>
            <a:r>
              <a:rPr lang="zh-CN" altLang="en-US" smtClean="0"/>
              <a:t>按照前述讨论操作，</a:t>
            </a:r>
            <a:r>
              <a:rPr lang="en-US" altLang="zh-CN" smtClean="0"/>
              <a:t>nq.step = p.step+1</a:t>
            </a:r>
            <a:r>
              <a:rPr lang="zh-CN" altLang="en-US" smtClean="0">
                <a:solidFill>
                  <a:srgbClr val="FF0000"/>
                </a:solidFill>
              </a:rPr>
              <a:t>（情况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5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文本框 4"/>
          <p:cNvSpPr txBox="1">
            <a:spLocks noChangeArrowheads="1"/>
          </p:cNvSpPr>
          <p:nvPr/>
        </p:nvSpPr>
        <p:spPr bwMode="auto">
          <a:xfrm>
            <a:off x="2514600" y="77787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ACADD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文本框 5"/>
          <p:cNvSpPr txBox="1">
            <a:spLocks noChangeArrowheads="1"/>
          </p:cNvSpPr>
          <p:nvPr/>
        </p:nvSpPr>
        <p:spPr bwMode="auto">
          <a:xfrm>
            <a:off x="609600" y="1600200"/>
            <a:ext cx="3276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初态，其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指向空，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1621" name="对象 6"/>
          <p:cNvGraphicFramePr>
            <a:graphicFrameLocks noChangeAspect="1"/>
          </p:cNvGraphicFramePr>
          <p:nvPr/>
        </p:nvGraphicFramePr>
        <p:xfrm>
          <a:off x="4876800" y="1706563"/>
          <a:ext cx="742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Visio" r:id="rId3" imgW="743040" imgH="742950" progId="Visio.Drawing.15">
                  <p:embed/>
                </p:oleObj>
              </mc:Choice>
              <mc:Fallback>
                <p:oleObj name="Visio" r:id="rId3" imgW="743040" imgH="742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06563"/>
                        <a:ext cx="742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文本框 7"/>
          <p:cNvSpPr txBox="1">
            <a:spLocks noChangeArrowheads="1"/>
          </p:cNvSpPr>
          <p:nvPr/>
        </p:nvSpPr>
        <p:spPr bwMode="auto">
          <a:xfrm>
            <a:off x="609600" y="2819400"/>
            <a:ext cx="3276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字母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，符合情况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1623" name="对象 8"/>
          <p:cNvGraphicFramePr>
            <a:graphicFrameLocks noChangeAspect="1"/>
          </p:cNvGraphicFramePr>
          <p:nvPr/>
        </p:nvGraphicFramePr>
        <p:xfrm>
          <a:off x="4876800" y="2659063"/>
          <a:ext cx="21812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Visio" r:id="rId5" imgW="2181330" imgH="1276440" progId="Visio.Drawing.15">
                  <p:embed/>
                </p:oleObj>
              </mc:Choice>
              <mc:Fallback>
                <p:oleObj name="Visio" r:id="rId5" imgW="2181330" imgH="12764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59063"/>
                        <a:ext cx="21812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文本框 9"/>
          <p:cNvSpPr txBox="1">
            <a:spLocks noChangeArrowheads="1"/>
          </p:cNvSpPr>
          <p:nvPr/>
        </p:nvSpPr>
        <p:spPr bwMode="auto">
          <a:xfrm>
            <a:off x="609600" y="4495800"/>
            <a:ext cx="3276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字母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，符合情况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1625" name="对象 10"/>
          <p:cNvGraphicFramePr>
            <a:graphicFrameLocks noChangeAspect="1"/>
          </p:cNvGraphicFramePr>
          <p:nvPr/>
        </p:nvGraphicFramePr>
        <p:xfrm>
          <a:off x="4876800" y="3970338"/>
          <a:ext cx="36861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Visio" r:id="rId7" imgW="3686310" imgH="2238285" progId="Visio.Drawing.15">
                  <p:embed/>
                </p:oleObj>
              </mc:Choice>
              <mc:Fallback>
                <p:oleObj name="Visio" r:id="rId7" imgW="3686310" imgH="22382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70338"/>
                        <a:ext cx="368617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1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文本框 2"/>
          <p:cNvSpPr txBox="1">
            <a:spLocks noChangeArrowheads="1"/>
          </p:cNvSpPr>
          <p:nvPr/>
        </p:nvSpPr>
        <p:spPr bwMode="auto">
          <a:xfrm>
            <a:off x="685800" y="1447800"/>
            <a:ext cx="3276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字母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，符合情况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文本框 3"/>
          <p:cNvSpPr txBox="1">
            <a:spLocks noChangeArrowheads="1"/>
          </p:cNvSpPr>
          <p:nvPr/>
        </p:nvSpPr>
        <p:spPr bwMode="auto">
          <a:xfrm>
            <a:off x="1690688" y="446088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ACADD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45" name="对象 4"/>
          <p:cNvGraphicFramePr>
            <a:graphicFrameLocks noChangeAspect="1"/>
          </p:cNvGraphicFramePr>
          <p:nvPr/>
        </p:nvGraphicFramePr>
        <p:xfrm>
          <a:off x="3733800" y="796925"/>
          <a:ext cx="51435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Visio" r:id="rId3" imgW="5143500" imgH="2257425" progId="Visio.Drawing.15">
                  <p:embed/>
                </p:oleObj>
              </mc:Choice>
              <mc:Fallback>
                <p:oleObj name="Visio" r:id="rId3" imgW="5143500" imgH="22574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96925"/>
                        <a:ext cx="51435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文本框 5"/>
          <p:cNvSpPr txBox="1">
            <a:spLocks noChangeArrowheads="1"/>
          </p:cNvSpPr>
          <p:nvPr/>
        </p:nvSpPr>
        <p:spPr bwMode="auto">
          <a:xfrm>
            <a:off x="685800" y="2638425"/>
            <a:ext cx="3276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字母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，符合情况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47" name="对象 7"/>
          <p:cNvGraphicFramePr>
            <a:graphicFrameLocks noChangeAspect="1"/>
          </p:cNvGraphicFramePr>
          <p:nvPr/>
        </p:nvGraphicFramePr>
        <p:xfrm>
          <a:off x="2025650" y="3116263"/>
          <a:ext cx="66389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Visio" r:id="rId5" imgW="6639030" imgH="3429000" progId="Visio.Drawing.15">
                  <p:embed/>
                </p:oleObj>
              </mc:Choice>
              <mc:Fallback>
                <p:oleObj name="Visio" r:id="rId5" imgW="6639030" imgH="34290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116263"/>
                        <a:ext cx="663892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9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文本框 2"/>
          <p:cNvSpPr txBox="1">
            <a:spLocks noChangeArrowheads="1"/>
          </p:cNvSpPr>
          <p:nvPr/>
        </p:nvSpPr>
        <p:spPr bwMode="auto">
          <a:xfrm>
            <a:off x="3657600" y="3810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字母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，符合情况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文本框 3"/>
          <p:cNvSpPr txBox="1">
            <a:spLocks noChangeArrowheads="1"/>
          </p:cNvSpPr>
          <p:nvPr/>
        </p:nvSpPr>
        <p:spPr bwMode="auto">
          <a:xfrm>
            <a:off x="1752600" y="601663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ACADD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3669" name="对象 4"/>
          <p:cNvGraphicFramePr>
            <a:graphicFrameLocks noChangeAspect="1"/>
          </p:cNvGraphicFramePr>
          <p:nvPr/>
        </p:nvGraphicFramePr>
        <p:xfrm>
          <a:off x="76200" y="1344613"/>
          <a:ext cx="882015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Visio" r:id="rId4" imgW="8820090" imgH="5172075" progId="Visio.Drawing.15">
                  <p:embed/>
                </p:oleObj>
              </mc:Choice>
              <mc:Fallback>
                <p:oleObj name="Visio" r:id="rId4" imgW="8820090" imgH="51720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344613"/>
                        <a:ext cx="8820150" cy="51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5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KMP</a:t>
            </a:r>
            <a:r>
              <a:rPr lang="zh-CN" altLang="en-US" smtClean="0"/>
              <a:t>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所谓</a:t>
            </a:r>
            <a:r>
              <a:rPr lang="en-US" altLang="zh-CN" smtClean="0"/>
              <a:t>KMP</a:t>
            </a:r>
            <a:r>
              <a:rPr lang="zh-CN" altLang="en-US" smtClean="0"/>
              <a:t>算法就是由</a:t>
            </a:r>
            <a:r>
              <a:rPr lang="en-US" altLang="zh-CN" smtClean="0"/>
              <a:t>Knuth</a:t>
            </a:r>
            <a:r>
              <a:rPr lang="zh-CN" altLang="en-US" smtClean="0"/>
              <a:t>、</a:t>
            </a:r>
            <a:r>
              <a:rPr lang="en-US" altLang="zh-CN" smtClean="0"/>
              <a:t>Pratt</a:t>
            </a:r>
            <a:r>
              <a:rPr lang="zh-CN" altLang="en-US" smtClean="0"/>
              <a:t>和</a:t>
            </a:r>
            <a:r>
              <a:rPr lang="en-US" altLang="zh-CN" smtClean="0"/>
              <a:t>Morris</a:t>
            </a:r>
            <a:r>
              <a:rPr lang="zh-CN" altLang="en-US" smtClean="0"/>
              <a:t>三人独自发现、共同发表的一种匹配算法，其核心就是利用了模式的特征向量。</a:t>
            </a:r>
          </a:p>
          <a:p>
            <a:pPr eaLnBrk="1" hangingPunct="1"/>
            <a:r>
              <a:rPr lang="zh-CN" altLang="en-US" smtClean="0"/>
              <a:t>朴素的匹配算法：</a:t>
            </a:r>
          </a:p>
          <a:p>
            <a:pPr lvl="1" eaLnBrk="1" hangingPunct="1"/>
            <a:r>
              <a:rPr lang="zh-CN" altLang="en-US" smtClean="0"/>
              <a:t>令目标为</a:t>
            </a:r>
            <a:r>
              <a:rPr lang="en-US" altLang="zh-CN" smtClean="0"/>
              <a:t>T</a:t>
            </a:r>
            <a:r>
              <a:rPr lang="zh-CN" altLang="en-US" smtClean="0"/>
              <a:t>，要匹配的模式为</a:t>
            </a:r>
            <a:r>
              <a:rPr lang="en-US" altLang="zh-CN" smtClean="0"/>
              <a:t>P </a:t>
            </a:r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T</a:t>
            </a:r>
            <a:r>
              <a:rPr lang="zh-CN" altLang="en-US" smtClean="0"/>
              <a:t>中找出是否有</a:t>
            </a:r>
            <a:r>
              <a:rPr lang="en-US" altLang="zh-CN" smtClean="0"/>
              <a:t>P</a:t>
            </a:r>
            <a:r>
              <a:rPr lang="zh-CN" altLang="en-US" smtClean="0"/>
              <a:t>的存在</a:t>
            </a:r>
          </a:p>
          <a:p>
            <a:pPr eaLnBrk="1" hangingPunct="1"/>
            <a:r>
              <a:rPr lang="zh-CN" altLang="en-US" smtClean="0"/>
              <a:t>朴素算法的效率是相当低的，其中一个关键改进就是：当不匹配的时候，未必只能后移一位</a:t>
            </a:r>
          </a:p>
        </p:txBody>
      </p:sp>
    </p:spTree>
    <p:extLst>
      <p:ext uri="{BB962C8B-B14F-4D97-AF65-F5344CB8AC3E}">
        <p14:creationId xmlns:p14="http://schemas.microsoft.com/office/powerpoint/2010/main" val="5204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</a:t>
            </a:r>
            <a:r>
              <a:rPr lang="zh-CN" altLang="en-US" smtClean="0"/>
              <a:t>的用途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从初态遍历终态可以得到所有</a:t>
            </a:r>
            <a:r>
              <a:rPr lang="en-US" altLang="zh-CN" smtClean="0"/>
              <a:t>T</a:t>
            </a:r>
            <a:r>
              <a:rPr lang="zh-CN" altLang="en-US" smtClean="0"/>
              <a:t>的后缀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从初态遍历所有状态可以得到</a:t>
            </a:r>
            <a:r>
              <a:rPr lang="en-US" altLang="zh-CN" smtClean="0"/>
              <a:t>T</a:t>
            </a:r>
            <a:r>
              <a:rPr lang="zh-CN" altLang="en-US" smtClean="0"/>
              <a:t>的所有不同子串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从初态遍历所有</a:t>
            </a:r>
            <a:r>
              <a:rPr lang="en-US" altLang="zh-CN" smtClean="0"/>
              <a:t>n</a:t>
            </a:r>
            <a:r>
              <a:rPr lang="zh-CN" altLang="en-US" smtClean="0"/>
              <a:t>步能到达的状态可以得到</a:t>
            </a:r>
            <a:r>
              <a:rPr lang="en-US" altLang="zh-CN" smtClean="0"/>
              <a:t>T</a:t>
            </a:r>
            <a:r>
              <a:rPr lang="zh-CN" altLang="en-US" smtClean="0"/>
              <a:t>的所有长度为</a:t>
            </a:r>
            <a:r>
              <a:rPr lang="en-US" altLang="zh-CN" smtClean="0"/>
              <a:t>n</a:t>
            </a:r>
            <a:r>
              <a:rPr lang="zh-CN" altLang="en-US" smtClean="0"/>
              <a:t>的不同子串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3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POJ1509</a:t>
            </a:r>
            <a:r>
              <a:rPr lang="zh-CN" altLang="en-US" smtClean="0"/>
              <a:t>，最小表示，利用子串的性质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hdu4622</a:t>
            </a:r>
            <a:r>
              <a:rPr lang="zh-CN" altLang="en-US" smtClean="0"/>
              <a:t>，查询一个子串不同子串的个数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hdu4436</a:t>
            </a:r>
            <a:r>
              <a:rPr lang="zh-CN" altLang="en-US" smtClean="0"/>
              <a:t>，先求不同子串，再运算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hdu4416</a:t>
            </a:r>
            <a:r>
              <a:rPr lang="zh-CN" altLang="en-US" smtClean="0"/>
              <a:t>，有关子串的问题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POJ3415</a:t>
            </a:r>
            <a:r>
              <a:rPr lang="zh-CN" altLang="en-US" smtClean="0"/>
              <a:t>，求公共子串对的数量</a:t>
            </a:r>
          </a:p>
        </p:txBody>
      </p:sp>
    </p:spTree>
    <p:extLst>
      <p:ext uri="{BB962C8B-B14F-4D97-AF65-F5344CB8AC3E}">
        <p14:creationId xmlns:p14="http://schemas.microsoft.com/office/powerpoint/2010/main" val="35453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17764" name="Picture 5" descr="7bf22a16af565032c83d6d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05800" cy="638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4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553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E072D16E-04A4-4BBB-BF8C-C5A5F5C820DF}" vid="{6E1234FC-276E-483C-94B5-9CACA83EC9F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A77E58-FE2F-4CC5-9AB0-FC7436541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Lx课件模板3</Template>
  <TotalTime>523</TotalTime>
  <Words>4824</Words>
  <Application>Microsoft Office PowerPoint</Application>
  <PresentationFormat>全屏显示(4:3)</PresentationFormat>
  <Paragraphs>503</Paragraphs>
  <Slides>93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93</vt:i4>
      </vt:variant>
    </vt:vector>
  </HeadingPairs>
  <TitlesOfParts>
    <vt:vector size="103" baseType="lpstr">
      <vt:lpstr>华文新魏</vt:lpstr>
      <vt:lpstr>宋体</vt:lpstr>
      <vt:lpstr>微软雅黑</vt:lpstr>
      <vt:lpstr>Arial</vt:lpstr>
      <vt:lpstr>Calibri</vt:lpstr>
      <vt:lpstr>Wingdings 3</vt:lpstr>
      <vt:lpstr>Office 主题</vt:lpstr>
      <vt:lpstr>Visio</vt:lpstr>
      <vt:lpstr>Equation.DSMT4</vt:lpstr>
      <vt:lpstr>Microsoft Visio 2003-2010 绘图</vt:lpstr>
      <vt:lpstr>字符串</vt:lpstr>
      <vt:lpstr>目录</vt:lpstr>
      <vt:lpstr>字符串的特征向量</vt:lpstr>
      <vt:lpstr>字符串的特征向量</vt:lpstr>
      <vt:lpstr>字符串的特征向量</vt:lpstr>
      <vt:lpstr>字符串的特征向量</vt:lpstr>
      <vt:lpstr>getNext(P,next[],n)</vt:lpstr>
      <vt:lpstr>字符串的特征向量</vt:lpstr>
      <vt:lpstr>KMP算法</vt:lpstr>
      <vt:lpstr>KMP算法</vt:lpstr>
      <vt:lpstr>KMP算法</vt:lpstr>
      <vt:lpstr>KMP特征向量</vt:lpstr>
      <vt:lpstr>KMP特征向量</vt:lpstr>
      <vt:lpstr>KMP特征向量</vt:lpstr>
      <vt:lpstr>KMP特征向量</vt:lpstr>
      <vt:lpstr>KMP算法</vt:lpstr>
      <vt:lpstr>KMP算法</vt:lpstr>
      <vt:lpstr>Manacher算法</vt:lpstr>
      <vt:lpstr>Manacher向量</vt:lpstr>
      <vt:lpstr>PowerPoint 演示文稿</vt:lpstr>
      <vt:lpstr>Manacher算法</vt:lpstr>
      <vt:lpstr>题目列表</vt:lpstr>
      <vt:lpstr>字典树</vt:lpstr>
      <vt:lpstr>字典树</vt:lpstr>
      <vt:lpstr>字典树</vt:lpstr>
      <vt:lpstr>字典树</vt:lpstr>
      <vt:lpstr>字典树</vt:lpstr>
      <vt:lpstr>AC自动机</vt:lpstr>
      <vt:lpstr>AC自动机</vt:lpstr>
      <vt:lpstr>AC自动机</vt:lpstr>
      <vt:lpstr>AC自动机</vt:lpstr>
      <vt:lpstr>AC自动机</vt:lpstr>
      <vt:lpstr>AC自动机</vt:lpstr>
      <vt:lpstr>AC自动机</vt:lpstr>
      <vt:lpstr>PowerPoint 演示文稿</vt:lpstr>
      <vt:lpstr>AC自动机</vt:lpstr>
      <vt:lpstr>AC自动机</vt:lpstr>
      <vt:lpstr>最小表示</vt:lpstr>
      <vt:lpstr>最小表示</vt:lpstr>
      <vt:lpstr>最小表示</vt:lpstr>
      <vt:lpstr>最小表示</vt:lpstr>
      <vt:lpstr>最小表示</vt:lpstr>
      <vt:lpstr>最小表示</vt:lpstr>
      <vt:lpstr>最小表示</vt:lpstr>
      <vt:lpstr>最小表示</vt:lpstr>
      <vt:lpstr>最小表示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后缀数组</vt:lpstr>
      <vt:lpstr>后缀自动机</vt:lpstr>
      <vt:lpstr>PowerPoint 演示文稿</vt:lpstr>
      <vt:lpstr>后缀自动机</vt:lpstr>
      <vt:lpstr>自动机的一般性理论</vt:lpstr>
      <vt:lpstr>PowerPoint 演示文稿</vt:lpstr>
      <vt:lpstr>后缀自动机与最小状态自动机</vt:lpstr>
      <vt:lpstr>SAM(T)的性质</vt:lpstr>
      <vt:lpstr>SAM的建立</vt:lpstr>
      <vt:lpstr>可接收的</vt:lpstr>
      <vt:lpstr>可接收的</vt:lpstr>
      <vt:lpstr>SAM的建立</vt:lpstr>
      <vt:lpstr>可接收状态链</vt:lpstr>
      <vt:lpstr>SAM的建立</vt:lpstr>
      <vt:lpstr>SAM的建立</vt:lpstr>
      <vt:lpstr>SAM的建立</vt:lpstr>
      <vt:lpstr>SAM的建立</vt:lpstr>
      <vt:lpstr>SAM的建立</vt:lpstr>
      <vt:lpstr>SAM的节点</vt:lpstr>
      <vt:lpstr>SAM的建立流程</vt:lpstr>
      <vt:lpstr>SAM的建立流程</vt:lpstr>
      <vt:lpstr>PowerPoint 演示文稿</vt:lpstr>
      <vt:lpstr>PowerPoint 演示文稿</vt:lpstr>
      <vt:lpstr>PowerPoint 演示文稿</vt:lpstr>
      <vt:lpstr>SAM的用途</vt:lpstr>
      <vt:lpstr>题目列表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keywords/>
  <cp:lastModifiedBy>Win7w</cp:lastModifiedBy>
  <cp:revision>29</cp:revision>
  <dcterms:created xsi:type="dcterms:W3CDTF">2015-03-26T08:40:14Z</dcterms:created>
  <dcterms:modified xsi:type="dcterms:W3CDTF">2015-03-31T06:22:05Z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TC102635289990</vt:lpwstr>
  </property>
</Properties>
</file>