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57" r:id="rId4"/>
    <p:sldId id="258" r:id="rId5"/>
    <p:sldId id="259" r:id="rId6"/>
    <p:sldId id="260"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6" r:id="rId37"/>
    <p:sldId id="303" r:id="rId38"/>
    <p:sldId id="304" r:id="rId39"/>
    <p:sldId id="305" r:id="rId40"/>
    <p:sldId id="306" r:id="rId41"/>
    <p:sldId id="308" r:id="rId42"/>
    <p:sldId id="293" r:id="rId43"/>
    <p:sldId id="294" r:id="rId44"/>
    <p:sldId id="295" r:id="rId45"/>
    <p:sldId id="297" r:id="rId46"/>
    <p:sldId id="298" r:id="rId47"/>
    <p:sldId id="299" r:id="rId48"/>
    <p:sldId id="300" r:id="rId49"/>
    <p:sldId id="301" r:id="rId50"/>
    <p:sldId id="302" r:id="rId51"/>
    <p:sldId id="309" r:id="rId52"/>
    <p:sldId id="310"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Date Placeholder 3"/>
          <p:cNvSpPr>
            <a:spLocks noGrp="1"/>
          </p:cNvSpPr>
          <p:nvPr>
            <p:ph type="dt" sz="half" idx="10"/>
          </p:nvPr>
        </p:nvSpPr>
        <p:spPr/>
        <p:txBody>
          <a:bodyPr/>
          <a:lstStyle/>
          <a:p>
            <a:fld id="{E5E40FBC-D206-418B-B244-1F658CDF8BF5}"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E40FBC-D206-418B-B244-1F658CDF8BF5}"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E40FBC-D206-418B-B244-1F658CDF8BF5}"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5E40FBC-D206-418B-B244-1F658CDF8BF5}"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5E40FBC-D206-418B-B244-1F658CDF8BF5}" type="datetimeFigureOut">
              <a:rPr lang="en-US" smtClean="0"/>
              <a:t>3/26/2015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4"/>
          <p:cNvSpPr>
            <a:spLocks noGrp="1"/>
          </p:cNvSpPr>
          <p:nvPr>
            <p:ph type="dt" sz="half" idx="10"/>
          </p:nvPr>
        </p:nvSpPr>
        <p:spPr/>
        <p:txBody>
          <a:bodyPr/>
          <a:lstStyle/>
          <a:p>
            <a:fld id="{E5E40FBC-D206-418B-B244-1F658CDF8BF5}"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E5E40FBC-D206-418B-B244-1F658CDF8BF5}" type="datetimeFigureOut">
              <a:rPr lang="en-US" smtClean="0"/>
              <a:t>3/26/2015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5E40FBC-D206-418B-B244-1F658CDF8BF5}" type="datetimeFigureOut">
              <a:rPr lang="en-US" smtClean="0"/>
              <a:t>3/26/2015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40FBC-D206-418B-B244-1F658CDF8BF5}" type="datetimeFigureOut">
              <a:rPr lang="en-US" smtClean="0"/>
              <a:t>3/26/2015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E40FBC-D206-418B-B244-1F658CDF8BF5}"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5E40FBC-D206-418B-B244-1F658CDF8BF5}" type="datetimeFigureOut">
              <a:rPr lang="en-US" smtClean="0"/>
              <a:t>3/26/2015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5015C-ED0F-43C2-9059-32F3722CA59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18" Type="http://schemas.openxmlformats.org/officeDocument/2006/relationships/image" Target="../media/image6.wmf"/><Relationship Id="rId26" Type="http://schemas.openxmlformats.org/officeDocument/2006/relationships/image" Target="../media/image14.gif"/><Relationship Id="rId3" Type="http://schemas.openxmlformats.org/officeDocument/2006/relationships/slideLayout" Target="../slideLayouts/slideLayout3.xml"/><Relationship Id="rId21" Type="http://schemas.openxmlformats.org/officeDocument/2006/relationships/image" Target="../media/image9.wmf"/><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wmf"/><Relationship Id="rId25" Type="http://schemas.openxmlformats.org/officeDocument/2006/relationships/image" Target="../media/image13.jpeg"/><Relationship Id="rId2" Type="http://schemas.openxmlformats.org/officeDocument/2006/relationships/slideLayout" Target="../slideLayouts/slideLayout2.xml"/><Relationship Id="rId16" Type="http://schemas.openxmlformats.org/officeDocument/2006/relationships/image" Target="../media/image4.wmf"/><Relationship Id="rId20" Type="http://schemas.openxmlformats.org/officeDocument/2006/relationships/image" Target="../media/image8.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2.wmf"/><Relationship Id="rId5" Type="http://schemas.openxmlformats.org/officeDocument/2006/relationships/slideLayout" Target="../slideLayouts/slideLayout5.xml"/><Relationship Id="rId15" Type="http://schemas.openxmlformats.org/officeDocument/2006/relationships/image" Target="../media/image3.wmf"/><Relationship Id="rId23" Type="http://schemas.openxmlformats.org/officeDocument/2006/relationships/image" Target="../media/image11.wmf"/><Relationship Id="rId10" Type="http://schemas.openxmlformats.org/officeDocument/2006/relationships/slideLayout" Target="../slideLayouts/slideLayout10.xml"/><Relationship Id="rId19" Type="http://schemas.openxmlformats.org/officeDocument/2006/relationships/image" Target="../media/image7.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 Id="rId22" Type="http://schemas.openxmlformats.org/officeDocument/2006/relationships/image" Target="../media/image10.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userDrawn="1"/>
        </p:nvGrpSpPr>
        <p:grpSpPr>
          <a:xfrm>
            <a:off x="1058173" y="69011"/>
            <a:ext cx="7019027" cy="6712787"/>
            <a:chOff x="1100154" y="152400"/>
            <a:chExt cx="6824646" cy="6629400"/>
          </a:xfrm>
        </p:grpSpPr>
        <p:pic>
          <p:nvPicPr>
            <p:cNvPr id="10" name="Picture 9" descr="j0324442.wmf"/>
            <p:cNvPicPr>
              <a:picLocks noChangeAspect="1"/>
            </p:cNvPicPr>
            <p:nvPr userDrawn="1"/>
          </p:nvPicPr>
          <p:blipFill>
            <a:blip r:embed="rId13"/>
            <a:stretch>
              <a:fillRect/>
            </a:stretch>
          </p:blipFill>
          <p:spPr>
            <a:xfrm>
              <a:off x="2687475" y="525887"/>
              <a:ext cx="1867437" cy="903073"/>
            </a:xfrm>
            <a:prstGeom prst="rect">
              <a:avLst/>
            </a:prstGeom>
          </p:spPr>
        </p:pic>
        <p:pic>
          <p:nvPicPr>
            <p:cNvPr id="7" name="Picture 6" descr="j0324436.wmf"/>
            <p:cNvPicPr>
              <a:picLocks noChangeAspect="1"/>
            </p:cNvPicPr>
            <p:nvPr userDrawn="1"/>
          </p:nvPicPr>
          <p:blipFill>
            <a:blip r:embed="rId14"/>
            <a:stretch>
              <a:fillRect/>
            </a:stretch>
          </p:blipFill>
          <p:spPr>
            <a:xfrm>
              <a:off x="6235604" y="2113208"/>
              <a:ext cx="1689196" cy="1120462"/>
            </a:xfrm>
            <a:prstGeom prst="rect">
              <a:avLst/>
            </a:prstGeom>
          </p:spPr>
        </p:pic>
        <p:pic>
          <p:nvPicPr>
            <p:cNvPr id="8" name="Picture 7" descr="j0324438.wmf"/>
            <p:cNvPicPr>
              <a:picLocks noChangeAspect="1"/>
            </p:cNvPicPr>
            <p:nvPr userDrawn="1"/>
          </p:nvPicPr>
          <p:blipFill>
            <a:blip r:embed="rId15"/>
            <a:stretch>
              <a:fillRect/>
            </a:stretch>
          </p:blipFill>
          <p:spPr>
            <a:xfrm>
              <a:off x="5582002" y="1272862"/>
              <a:ext cx="1960808" cy="1138567"/>
            </a:xfrm>
            <a:prstGeom prst="rect">
              <a:avLst/>
            </a:prstGeom>
          </p:spPr>
        </p:pic>
        <p:pic>
          <p:nvPicPr>
            <p:cNvPr id="9" name="Picture 8" descr="j0324440.wmf"/>
            <p:cNvPicPr>
              <a:picLocks noChangeAspect="1"/>
            </p:cNvPicPr>
            <p:nvPr userDrawn="1"/>
          </p:nvPicPr>
          <p:blipFill>
            <a:blip r:embed="rId16"/>
            <a:stretch>
              <a:fillRect/>
            </a:stretch>
          </p:blipFill>
          <p:spPr>
            <a:xfrm>
              <a:off x="4554913" y="152400"/>
              <a:ext cx="1265397" cy="1213834"/>
            </a:xfrm>
            <a:prstGeom prst="rect">
              <a:avLst/>
            </a:prstGeom>
          </p:spPr>
        </p:pic>
        <p:pic>
          <p:nvPicPr>
            <p:cNvPr id="11" name="Picture 10" descr="j0324444.wmf"/>
            <p:cNvPicPr>
              <a:picLocks noChangeAspect="1"/>
            </p:cNvPicPr>
            <p:nvPr userDrawn="1"/>
          </p:nvPicPr>
          <p:blipFill>
            <a:blip r:embed="rId17"/>
            <a:stretch>
              <a:fillRect/>
            </a:stretch>
          </p:blipFill>
          <p:spPr>
            <a:xfrm>
              <a:off x="1847129" y="899375"/>
              <a:ext cx="1360201" cy="1027090"/>
            </a:xfrm>
            <a:prstGeom prst="rect">
              <a:avLst/>
            </a:prstGeom>
          </p:spPr>
        </p:pic>
        <p:pic>
          <p:nvPicPr>
            <p:cNvPr id="13" name="Picture 12" descr="j0324446.wmf"/>
            <p:cNvPicPr>
              <a:picLocks noChangeAspect="1"/>
            </p:cNvPicPr>
            <p:nvPr userDrawn="1"/>
          </p:nvPicPr>
          <p:blipFill>
            <a:blip r:embed="rId18"/>
            <a:stretch>
              <a:fillRect/>
            </a:stretch>
          </p:blipFill>
          <p:spPr>
            <a:xfrm>
              <a:off x="1286898" y="1926465"/>
              <a:ext cx="858328" cy="1400577"/>
            </a:xfrm>
            <a:prstGeom prst="rect">
              <a:avLst/>
            </a:prstGeom>
          </p:spPr>
        </p:pic>
        <p:pic>
          <p:nvPicPr>
            <p:cNvPr id="14" name="Picture 13" descr="j0324448.wmf"/>
            <p:cNvPicPr>
              <a:picLocks noChangeAspect="1"/>
            </p:cNvPicPr>
            <p:nvPr userDrawn="1"/>
          </p:nvPicPr>
          <p:blipFill>
            <a:blip r:embed="rId19"/>
            <a:stretch>
              <a:fillRect/>
            </a:stretch>
          </p:blipFill>
          <p:spPr>
            <a:xfrm>
              <a:off x="1100154" y="3233670"/>
              <a:ext cx="1307206" cy="1237726"/>
            </a:xfrm>
            <a:prstGeom prst="rect">
              <a:avLst/>
            </a:prstGeom>
          </p:spPr>
        </p:pic>
        <p:pic>
          <p:nvPicPr>
            <p:cNvPr id="15" name="Picture 14" descr="j0324450.wmf"/>
            <p:cNvPicPr>
              <a:picLocks noChangeAspect="1"/>
            </p:cNvPicPr>
            <p:nvPr userDrawn="1"/>
          </p:nvPicPr>
          <p:blipFill>
            <a:blip r:embed="rId20"/>
            <a:stretch>
              <a:fillRect/>
            </a:stretch>
          </p:blipFill>
          <p:spPr>
            <a:xfrm>
              <a:off x="1473641" y="4447504"/>
              <a:ext cx="1327518" cy="1307206"/>
            </a:xfrm>
            <a:prstGeom prst="rect">
              <a:avLst/>
            </a:prstGeom>
          </p:spPr>
        </p:pic>
        <p:pic>
          <p:nvPicPr>
            <p:cNvPr id="16" name="Picture 15" descr="j0324452.wmf"/>
            <p:cNvPicPr>
              <a:picLocks noChangeAspect="1"/>
            </p:cNvPicPr>
            <p:nvPr userDrawn="1"/>
          </p:nvPicPr>
          <p:blipFill>
            <a:blip r:embed="rId21"/>
            <a:stretch>
              <a:fillRect/>
            </a:stretch>
          </p:blipFill>
          <p:spPr>
            <a:xfrm>
              <a:off x="2500731" y="4820992"/>
              <a:ext cx="1930319" cy="1680693"/>
            </a:xfrm>
            <a:prstGeom prst="rect">
              <a:avLst/>
            </a:prstGeom>
          </p:spPr>
        </p:pic>
        <p:pic>
          <p:nvPicPr>
            <p:cNvPr id="17" name="Picture 16" descr="j0324454.wmf"/>
            <p:cNvPicPr>
              <a:picLocks noChangeAspect="1"/>
            </p:cNvPicPr>
            <p:nvPr userDrawn="1"/>
          </p:nvPicPr>
          <p:blipFill>
            <a:blip r:embed="rId22"/>
            <a:stretch>
              <a:fillRect/>
            </a:stretch>
          </p:blipFill>
          <p:spPr>
            <a:xfrm>
              <a:off x="4274796" y="5381223"/>
              <a:ext cx="1388703" cy="1400577"/>
            </a:xfrm>
            <a:prstGeom prst="rect">
              <a:avLst/>
            </a:prstGeom>
          </p:spPr>
        </p:pic>
        <p:pic>
          <p:nvPicPr>
            <p:cNvPr id="18" name="Picture 17" descr="j0324456.wmf"/>
            <p:cNvPicPr>
              <a:picLocks noChangeAspect="1"/>
            </p:cNvPicPr>
            <p:nvPr userDrawn="1"/>
          </p:nvPicPr>
          <p:blipFill>
            <a:blip r:embed="rId23"/>
            <a:stretch>
              <a:fillRect/>
            </a:stretch>
          </p:blipFill>
          <p:spPr>
            <a:xfrm>
              <a:off x="5600248" y="4727620"/>
              <a:ext cx="1288959" cy="1587321"/>
            </a:xfrm>
            <a:prstGeom prst="rect">
              <a:avLst/>
            </a:prstGeom>
          </p:spPr>
        </p:pic>
        <p:pic>
          <p:nvPicPr>
            <p:cNvPr id="19" name="Picture 18" descr="j0324458.wmf"/>
            <p:cNvPicPr>
              <a:picLocks noChangeAspect="1"/>
            </p:cNvPicPr>
            <p:nvPr userDrawn="1"/>
          </p:nvPicPr>
          <p:blipFill>
            <a:blip r:embed="rId24"/>
            <a:stretch>
              <a:fillRect/>
            </a:stretch>
          </p:blipFill>
          <p:spPr>
            <a:xfrm>
              <a:off x="6328976" y="3233670"/>
              <a:ext cx="1472515" cy="1493949"/>
            </a:xfrm>
            <a:prstGeom prst="rect">
              <a:avLst/>
            </a:prstGeom>
          </p:spPr>
        </p:pic>
      </p:grpSp>
      <p:sp>
        <p:nvSpPr>
          <p:cNvPr id="22" name="Rectangle 21"/>
          <p:cNvSpPr/>
          <p:nvPr userDrawn="1"/>
        </p:nvSpPr>
        <p:spPr>
          <a:xfrm>
            <a:off x="0" y="0"/>
            <a:ext cx="9144000"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40FBC-D206-418B-B244-1F658CDF8BF5}" type="datetimeFigureOut">
              <a:rPr lang="en-US" smtClean="0"/>
              <a:t>3/26/2015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5015C-ED0F-43C2-9059-32F3722CA591}" type="slidenum">
              <a:rPr lang="en-US" smtClean="0"/>
              <a:t>‹#›</a:t>
            </a:fld>
            <a:endParaRPr lang="en-US"/>
          </a:p>
        </p:txBody>
      </p:sp>
      <p:pic>
        <p:nvPicPr>
          <p:cNvPr id="21" name="图片 20"/>
          <p:cNvPicPr>
            <a:picLocks noChangeAspect="1"/>
          </p:cNvPicPr>
          <p:nvPr userDrawn="1"/>
        </p:nvPicPr>
        <p:blipFill rotWithShape="1">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rcRect l="13194" t="59238" r="9722" b="11544"/>
          <a:stretch/>
        </p:blipFill>
        <p:spPr>
          <a:xfrm>
            <a:off x="0" y="-300"/>
            <a:ext cx="2120900" cy="519717"/>
          </a:xfrm>
          <a:prstGeom prst="rect">
            <a:avLst/>
          </a:prstGeom>
        </p:spPr>
      </p:pic>
      <p:pic>
        <p:nvPicPr>
          <p:cNvPr id="24" name="图片 23"/>
          <p:cNvPicPr>
            <a:picLocks noChangeAspect="1"/>
          </p:cNvPicPr>
          <p:nvPr userDrawn="1"/>
        </p:nvPicPr>
        <p:blipFill>
          <a:blip r:embed="rId2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91500" y="-302"/>
            <a:ext cx="952500" cy="416141"/>
          </a:xfrm>
          <a:prstGeom prst="rect">
            <a:avLst/>
          </a:prstGeom>
        </p:spPr>
      </p:pic>
      <p:sp>
        <p:nvSpPr>
          <p:cNvPr id="25" name="矩形 24"/>
          <p:cNvSpPr/>
          <p:nvPr userDrawn="1"/>
        </p:nvSpPr>
        <p:spPr>
          <a:xfrm>
            <a:off x="3600450" y="4758"/>
            <a:ext cx="1670050" cy="461665"/>
          </a:xfrm>
          <a:prstGeom prst="rect">
            <a:avLst/>
          </a:prstGeom>
          <a:noFill/>
          <a:scene3d>
            <a:camera prst="perspectiveRelaxedModerately"/>
            <a:lightRig rig="threePt" dir="t"/>
          </a:scene3d>
        </p:spPr>
        <p:txBody>
          <a:bodyPr wrap="square" lIns="91440" tIns="45720" rIns="91440" bIns="45720">
            <a:spAutoFit/>
          </a:bodyPr>
          <a:lstStyle/>
          <a:p>
            <a:pPr algn="ctr"/>
            <a:r>
              <a:rPr lang="en-US" altLang="zh-CN" sz="2400" b="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ACM</a:t>
            </a:r>
            <a:r>
              <a:rPr lang="zh-CN" altLang="en-US" sz="2400" b="0" cap="none" spc="0" dirty="0" smtClea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搜索</a:t>
            </a:r>
            <a:endParaRPr lang="zh-CN" altLang="en-US" sz="2400" b="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kern="1200">
          <a:solidFill>
            <a:schemeClr val="tx1"/>
          </a:solidFill>
          <a:latin typeface="华文新魏" panose="02010800040101010101" pitchFamily="2" charset="-122"/>
          <a:ea typeface="华文新魏" panose="02010800040101010101" pitchFamily="2" charset="-122"/>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blog.csdn.net/ice_crazy/article/details/9047047" TargetMode="External"/><Relationship Id="rId2" Type="http://schemas.openxmlformats.org/officeDocument/2006/relationships/hyperlink" Target="http://blog.csdn.net/returnzero__/article/details/7934909"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smtClean="0"/>
              <a:t>搜索</a:t>
            </a:r>
            <a:endParaRPr lang="en-US" dirty="0"/>
          </a:p>
        </p:txBody>
      </p:sp>
      <p:sp>
        <p:nvSpPr>
          <p:cNvPr id="3" name="Subtitle 2"/>
          <p:cNvSpPr>
            <a:spLocks noGrp="1"/>
          </p:cNvSpPr>
          <p:nvPr>
            <p:ph type="subTitle" idx="1"/>
          </p:nvPr>
        </p:nvSpPr>
        <p:spPr/>
        <p:txBody>
          <a:bodyPr/>
          <a:lstStyle/>
          <a:p>
            <a:r>
              <a:rPr lang="zh-CN" altLang="en-US" dirty="0" smtClean="0"/>
              <a:t>湖南师范大学</a:t>
            </a:r>
            <a:endParaRPr lang="en-US" altLang="zh-CN" dirty="0" smtClean="0"/>
          </a:p>
          <a:p>
            <a:r>
              <a:rPr lang="zh-CN" altLang="en-US" dirty="0"/>
              <a:t>罗迅</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DFS(depth)</a:t>
            </a:r>
            <a:endParaRPr lang="zh-CN" altLang="en-US" dirty="0"/>
          </a:p>
        </p:txBody>
      </p:sp>
      <p:sp>
        <p:nvSpPr>
          <p:cNvPr id="3" name="内容占位符 2"/>
          <p:cNvSpPr>
            <a:spLocks noGrp="1"/>
          </p:cNvSpPr>
          <p:nvPr>
            <p:ph idx="1"/>
          </p:nvPr>
        </p:nvSpPr>
        <p:spPr/>
        <p:txBody>
          <a:bodyPr/>
          <a:lstStyle/>
          <a:p>
            <a:r>
              <a:rPr lang="en-US" altLang="zh-CN" dirty="0" smtClean="0"/>
              <a:t>if ( depth</a:t>
            </a:r>
            <a:r>
              <a:rPr lang="zh-CN" altLang="en-US" dirty="0" smtClean="0"/>
              <a:t>到底</a:t>
            </a:r>
            <a:r>
              <a:rPr lang="en-US" altLang="zh-CN" dirty="0" smtClean="0"/>
              <a:t> )</a:t>
            </a:r>
          </a:p>
          <a:p>
            <a:pPr lvl="1"/>
            <a:r>
              <a:rPr lang="zh-CN" altLang="en-US" dirty="0" smtClean="0"/>
              <a:t>根据状态进行相应处理</a:t>
            </a:r>
            <a:endParaRPr lang="en-US" altLang="zh-CN" dirty="0" smtClean="0"/>
          </a:p>
          <a:p>
            <a:pPr lvl="1"/>
            <a:r>
              <a:rPr lang="en-US" altLang="zh-CN" dirty="0" smtClean="0"/>
              <a:t>return</a:t>
            </a:r>
          </a:p>
          <a:p>
            <a:r>
              <a:rPr lang="en-US" altLang="zh-CN" dirty="0" smtClean="0"/>
              <a:t>for </a:t>
            </a:r>
            <a:r>
              <a:rPr lang="zh-CN" altLang="en-US" dirty="0" smtClean="0"/>
              <a:t>每一个可能的变化</a:t>
            </a:r>
            <a:endParaRPr lang="en-US" altLang="zh-CN" dirty="0" smtClean="0"/>
          </a:p>
          <a:p>
            <a:pPr lvl="1"/>
            <a:r>
              <a:rPr lang="zh-CN" altLang="en-US" dirty="0"/>
              <a:t>做</a:t>
            </a:r>
            <a:r>
              <a:rPr lang="zh-CN" altLang="en-US" dirty="0" smtClean="0"/>
              <a:t>变化</a:t>
            </a:r>
            <a:endParaRPr lang="en-US" altLang="zh-CN" dirty="0" smtClean="0"/>
          </a:p>
          <a:p>
            <a:pPr lvl="1"/>
            <a:r>
              <a:rPr lang="en-US" altLang="zh-CN" dirty="0" smtClean="0"/>
              <a:t>DFS(depth+1)</a:t>
            </a:r>
          </a:p>
          <a:p>
            <a:pPr lvl="1"/>
            <a:r>
              <a:rPr lang="zh-CN" altLang="en-US" dirty="0"/>
              <a:t>还原</a:t>
            </a:r>
          </a:p>
        </p:txBody>
      </p:sp>
    </p:spTree>
    <p:extLst>
      <p:ext uri="{BB962C8B-B14F-4D97-AF65-F5344CB8AC3E}">
        <p14:creationId xmlns:p14="http://schemas.microsoft.com/office/powerpoint/2010/main" val="301215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r>
              <a:rPr lang="zh-CN" altLang="en-US" dirty="0"/>
              <a:t>框架</a:t>
            </a:r>
          </a:p>
        </p:txBody>
      </p:sp>
      <p:sp>
        <p:nvSpPr>
          <p:cNvPr id="3" name="内容占位符 2"/>
          <p:cNvSpPr>
            <a:spLocks noGrp="1"/>
          </p:cNvSpPr>
          <p:nvPr>
            <p:ph idx="1"/>
          </p:nvPr>
        </p:nvSpPr>
        <p:spPr/>
        <p:txBody>
          <a:bodyPr/>
          <a:lstStyle/>
          <a:p>
            <a:r>
              <a:rPr lang="zh-CN" altLang="en-US" dirty="0" smtClean="0"/>
              <a:t>递归结束条件及动作一定要清楚</a:t>
            </a:r>
            <a:endParaRPr lang="en-US" altLang="zh-CN" dirty="0" smtClean="0"/>
          </a:p>
          <a:p>
            <a:r>
              <a:rPr lang="zh-CN" altLang="en-US" dirty="0" smtClean="0"/>
              <a:t>循环要写好，关键在于状态的表达</a:t>
            </a:r>
            <a:endParaRPr lang="en-US" altLang="zh-CN" dirty="0" smtClean="0"/>
          </a:p>
          <a:p>
            <a:r>
              <a:rPr lang="zh-CN" altLang="en-US" dirty="0" smtClean="0"/>
              <a:t>做变化比较容易，关键在于要记得还原</a:t>
            </a:r>
            <a:endParaRPr lang="en-US" altLang="zh-CN" dirty="0" smtClean="0"/>
          </a:p>
          <a:p>
            <a:r>
              <a:rPr lang="zh-CN" altLang="en-US" dirty="0" smtClean="0"/>
              <a:t>如何递归调用是一个极重要的问题，这一点与结束动作是紧密相连的</a:t>
            </a:r>
            <a:endParaRPr lang="zh-CN" altLang="en-US" dirty="0"/>
          </a:p>
        </p:txBody>
      </p:sp>
    </p:spTree>
    <p:extLst>
      <p:ext uri="{BB962C8B-B14F-4D97-AF65-F5344CB8AC3E}">
        <p14:creationId xmlns:p14="http://schemas.microsoft.com/office/powerpoint/2010/main" val="36323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hdu1016</a:t>
            </a:r>
            <a:endParaRPr lang="zh-CN" altLang="en-US" dirty="0"/>
          </a:p>
        </p:txBody>
      </p:sp>
      <p:sp>
        <p:nvSpPr>
          <p:cNvPr id="3" name="内容占位符 2"/>
          <p:cNvSpPr>
            <a:spLocks noGrp="1"/>
          </p:cNvSpPr>
          <p:nvPr>
            <p:ph idx="1"/>
          </p:nvPr>
        </p:nvSpPr>
        <p:spPr>
          <a:xfrm>
            <a:off x="457200" y="1600200"/>
            <a:ext cx="8229600" cy="5069160"/>
          </a:xfrm>
        </p:spPr>
        <p:txBody>
          <a:bodyPr>
            <a:normAutofit/>
          </a:bodyPr>
          <a:lstStyle/>
          <a:p>
            <a:r>
              <a:rPr lang="en-US" altLang="zh-CN" dirty="0" smtClean="0"/>
              <a:t>N</a:t>
            </a:r>
            <a:r>
              <a:rPr lang="zh-CN" altLang="en-US" dirty="0" smtClean="0"/>
              <a:t>个数围成一圈，要求相邻</a:t>
            </a:r>
            <a:r>
              <a:rPr lang="en-US" altLang="zh-CN" dirty="0" smtClean="0"/>
              <a:t>2</a:t>
            </a:r>
            <a:r>
              <a:rPr lang="zh-CN" altLang="en-US" dirty="0" smtClean="0"/>
              <a:t>数之和为素数，</a:t>
            </a:r>
            <a:r>
              <a:rPr lang="en-US" altLang="zh-CN" dirty="0" smtClean="0"/>
              <a:t>N</a:t>
            </a:r>
            <a:r>
              <a:rPr lang="zh-CN" altLang="en-US" dirty="0" smtClean="0"/>
              <a:t>小于</a:t>
            </a:r>
            <a:r>
              <a:rPr lang="en-US" altLang="zh-CN" dirty="0" smtClean="0"/>
              <a:t>20</a:t>
            </a:r>
          </a:p>
          <a:p>
            <a:r>
              <a:rPr lang="zh-CN" altLang="en-US" dirty="0" smtClean="0"/>
              <a:t>例：当</a:t>
            </a:r>
            <a:r>
              <a:rPr lang="en-US" altLang="zh-CN" dirty="0" smtClean="0"/>
              <a:t>N</a:t>
            </a:r>
            <a:r>
              <a:rPr lang="zh-CN" altLang="en-US" dirty="0" smtClean="0"/>
              <a:t>为</a:t>
            </a:r>
            <a:r>
              <a:rPr lang="en-US" altLang="zh-CN" dirty="0" smtClean="0"/>
              <a:t>4</a:t>
            </a:r>
            <a:r>
              <a:rPr lang="zh-CN" altLang="en-US" dirty="0" smtClean="0"/>
              <a:t>时，有</a:t>
            </a:r>
            <a:r>
              <a:rPr lang="en-US" altLang="zh-CN" dirty="0" smtClean="0"/>
              <a:t>2</a:t>
            </a:r>
            <a:r>
              <a:rPr lang="zh-CN" altLang="en-US" dirty="0" smtClean="0"/>
              <a:t>个答案</a:t>
            </a:r>
            <a:endParaRPr lang="en-US" altLang="zh-CN" dirty="0" smtClean="0"/>
          </a:p>
          <a:p>
            <a:r>
              <a:rPr lang="en-US" altLang="zh-CN" dirty="0"/>
              <a:t>1 4 3 2 5 6 </a:t>
            </a:r>
            <a:endParaRPr lang="en-US" altLang="zh-CN" dirty="0" smtClean="0"/>
          </a:p>
          <a:p>
            <a:r>
              <a:rPr lang="en-US" altLang="zh-CN" dirty="0" smtClean="0"/>
              <a:t>1 </a:t>
            </a:r>
            <a:r>
              <a:rPr lang="en-US" altLang="zh-CN" dirty="0"/>
              <a:t>6 5 2 3 4 </a:t>
            </a:r>
            <a:endParaRPr lang="en-US" altLang="zh-CN" dirty="0" smtClean="0"/>
          </a:p>
          <a:p>
            <a:endParaRPr lang="en-US" altLang="zh-CN" dirty="0"/>
          </a:p>
          <a:p>
            <a:r>
              <a:rPr lang="en-US" altLang="zh-CN" dirty="0" smtClean="0"/>
              <a:t>N</a:t>
            </a:r>
            <a:r>
              <a:rPr lang="zh-CN" altLang="en-US" dirty="0" smtClean="0"/>
              <a:t>重循环，但是不知道</a:t>
            </a:r>
            <a:r>
              <a:rPr lang="en-US" altLang="zh-CN" dirty="0" smtClean="0"/>
              <a:t>N</a:t>
            </a:r>
            <a:r>
              <a:rPr lang="zh-CN" altLang="en-US" dirty="0" smtClean="0"/>
              <a:t>是多少，用</a:t>
            </a:r>
            <a:r>
              <a:rPr lang="en-US" altLang="zh-CN" dirty="0" smtClean="0"/>
              <a:t>DFS</a:t>
            </a:r>
            <a:r>
              <a:rPr lang="zh-CN" altLang="en-US" dirty="0" smtClean="0"/>
              <a:t>来组织</a:t>
            </a:r>
            <a:endParaRPr lang="en-US" altLang="zh-CN" dirty="0" smtClean="0"/>
          </a:p>
        </p:txBody>
      </p:sp>
    </p:spTree>
    <p:extLst>
      <p:ext uri="{BB962C8B-B14F-4D97-AF65-F5344CB8AC3E}">
        <p14:creationId xmlns:p14="http://schemas.microsoft.com/office/powerpoint/2010/main" val="356750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DFS(depth)</a:t>
            </a:r>
            <a:endParaRPr lang="zh-CN" altLang="en-US" dirty="0"/>
          </a:p>
        </p:txBody>
      </p:sp>
      <p:sp>
        <p:nvSpPr>
          <p:cNvPr id="3" name="内容占位符 2"/>
          <p:cNvSpPr>
            <a:spLocks noGrp="1"/>
          </p:cNvSpPr>
          <p:nvPr>
            <p:ph idx="1"/>
          </p:nvPr>
        </p:nvSpPr>
        <p:spPr>
          <a:xfrm>
            <a:off x="457200" y="1600200"/>
            <a:ext cx="8229600" cy="5141168"/>
          </a:xfrm>
        </p:spPr>
        <p:txBody>
          <a:bodyPr>
            <a:normAutofit lnSpcReduction="10000"/>
          </a:bodyPr>
          <a:lstStyle/>
          <a:p>
            <a:r>
              <a:rPr lang="en-US" altLang="zh-CN" dirty="0" smtClean="0"/>
              <a:t>if(depth==N+1)</a:t>
            </a:r>
          </a:p>
          <a:p>
            <a:pPr lvl="1"/>
            <a:r>
              <a:rPr lang="en-US" altLang="zh-CN" dirty="0" smtClean="0"/>
              <a:t>if (</a:t>
            </a:r>
            <a:r>
              <a:rPr lang="zh-CN" altLang="en-US" dirty="0" smtClean="0"/>
              <a:t>满足条件</a:t>
            </a:r>
            <a:r>
              <a:rPr lang="en-US" altLang="zh-CN" dirty="0" smtClean="0"/>
              <a:t>) </a:t>
            </a:r>
            <a:r>
              <a:rPr lang="zh-CN" altLang="en-US" dirty="0" smtClean="0"/>
              <a:t>输出</a:t>
            </a:r>
            <a:endParaRPr lang="en-US" altLang="zh-CN" dirty="0" smtClean="0"/>
          </a:p>
          <a:p>
            <a:pPr lvl="1"/>
            <a:r>
              <a:rPr lang="en-US" altLang="zh-CN" dirty="0" smtClean="0"/>
              <a:t>return</a:t>
            </a:r>
          </a:p>
          <a:p>
            <a:r>
              <a:rPr lang="en-US" altLang="zh-CN" dirty="0" smtClean="0"/>
              <a:t>for </a:t>
            </a:r>
            <a:r>
              <a:rPr lang="zh-CN" altLang="en-US" dirty="0" smtClean="0"/>
              <a:t>每一个剩下的数</a:t>
            </a:r>
            <a:r>
              <a:rPr lang="en-US" altLang="zh-CN" dirty="0" smtClean="0"/>
              <a:t>x</a:t>
            </a:r>
          </a:p>
          <a:p>
            <a:pPr lvl="1"/>
            <a:r>
              <a:rPr lang="en-US" altLang="zh-CN" dirty="0" smtClean="0"/>
              <a:t>if (x</a:t>
            </a:r>
            <a:r>
              <a:rPr lang="zh-CN" altLang="en-US" dirty="0" smtClean="0"/>
              <a:t>与前一个数之和不是素数</a:t>
            </a:r>
            <a:r>
              <a:rPr lang="en-US" altLang="zh-CN" dirty="0" smtClean="0"/>
              <a:t>) continue</a:t>
            </a:r>
          </a:p>
          <a:p>
            <a:pPr lvl="1"/>
            <a:r>
              <a:rPr lang="zh-CN" altLang="en-US" dirty="0" smtClean="0"/>
              <a:t>将</a:t>
            </a:r>
            <a:r>
              <a:rPr lang="en-US" altLang="zh-CN" dirty="0" smtClean="0"/>
              <a:t>x</a:t>
            </a:r>
            <a:r>
              <a:rPr lang="zh-CN" altLang="en-US" dirty="0" smtClean="0"/>
              <a:t>放在第</a:t>
            </a:r>
            <a:r>
              <a:rPr lang="en-US" altLang="zh-CN" dirty="0" smtClean="0"/>
              <a:t>depth</a:t>
            </a:r>
            <a:r>
              <a:rPr lang="zh-CN" altLang="en-US" dirty="0" smtClean="0"/>
              <a:t>个位置</a:t>
            </a:r>
            <a:endParaRPr lang="en-US" altLang="zh-CN" dirty="0" smtClean="0"/>
          </a:p>
          <a:p>
            <a:pPr lvl="1"/>
            <a:r>
              <a:rPr lang="zh-CN" altLang="en-US" dirty="0" smtClean="0"/>
              <a:t>将</a:t>
            </a:r>
            <a:r>
              <a:rPr lang="en-US" altLang="zh-CN" dirty="0" smtClean="0"/>
              <a:t>x</a:t>
            </a:r>
            <a:r>
              <a:rPr lang="zh-CN" altLang="en-US" dirty="0" smtClean="0"/>
              <a:t>标记为已用</a:t>
            </a:r>
            <a:endParaRPr lang="en-US" altLang="zh-CN" dirty="0" smtClean="0"/>
          </a:p>
          <a:p>
            <a:pPr lvl="1"/>
            <a:r>
              <a:rPr lang="en-US" altLang="zh-CN" dirty="0" smtClean="0"/>
              <a:t>DFS(depth+1)</a:t>
            </a:r>
          </a:p>
          <a:p>
            <a:pPr lvl="1"/>
            <a:r>
              <a:rPr lang="zh-CN" altLang="en-US" dirty="0" smtClean="0"/>
              <a:t>将</a:t>
            </a:r>
            <a:r>
              <a:rPr lang="en-US" altLang="zh-CN" dirty="0" smtClean="0"/>
              <a:t>x</a:t>
            </a:r>
            <a:r>
              <a:rPr lang="zh-CN" altLang="en-US" dirty="0" smtClean="0"/>
              <a:t>标记为未用</a:t>
            </a:r>
            <a:endParaRPr lang="zh-CN" altLang="en-US" dirty="0"/>
          </a:p>
        </p:txBody>
      </p:sp>
    </p:spTree>
    <p:extLst>
      <p:ext uri="{BB962C8B-B14F-4D97-AF65-F5344CB8AC3E}">
        <p14:creationId xmlns:p14="http://schemas.microsoft.com/office/powerpoint/2010/main" val="94835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hdu1016</a:t>
            </a:r>
            <a:endParaRPr lang="zh-CN" altLang="en-US" dirty="0"/>
          </a:p>
        </p:txBody>
      </p:sp>
      <p:sp>
        <p:nvSpPr>
          <p:cNvPr id="3" name="内容占位符 2"/>
          <p:cNvSpPr>
            <a:spLocks noGrp="1"/>
          </p:cNvSpPr>
          <p:nvPr>
            <p:ph idx="1"/>
          </p:nvPr>
        </p:nvSpPr>
        <p:spPr/>
        <p:txBody>
          <a:bodyPr/>
          <a:lstStyle/>
          <a:p>
            <a:r>
              <a:rPr lang="zh-CN" altLang="en-US" dirty="0" smtClean="0"/>
              <a:t>框架有了，离代码实现还有几个问题要解决</a:t>
            </a:r>
            <a:endParaRPr lang="en-US" altLang="zh-CN" dirty="0" smtClean="0"/>
          </a:p>
          <a:p>
            <a:pPr marL="742950" indent="-742950">
              <a:buFont typeface="+mj-lt"/>
              <a:buAutoNum type="arabicPeriod"/>
            </a:pPr>
            <a:r>
              <a:rPr lang="zh-CN" altLang="en-US" dirty="0" smtClean="0"/>
              <a:t>每一个剩下的数怎么实现？</a:t>
            </a:r>
            <a:endParaRPr lang="en-US" altLang="zh-CN" dirty="0" smtClean="0"/>
          </a:p>
          <a:p>
            <a:pPr marL="742950" indent="-742950">
              <a:buFont typeface="+mj-lt"/>
              <a:buAutoNum type="arabicPeriod"/>
            </a:pPr>
            <a:r>
              <a:rPr lang="zh-CN" altLang="en-US" dirty="0" smtClean="0"/>
              <a:t>怎么判断质数？</a:t>
            </a:r>
            <a:endParaRPr lang="en-US" altLang="zh-CN" dirty="0" smtClean="0"/>
          </a:p>
          <a:p>
            <a:pPr marL="742950" indent="-742950">
              <a:buFont typeface="+mj-lt"/>
              <a:buAutoNum type="arabicPeriod"/>
            </a:pPr>
            <a:r>
              <a:rPr lang="zh-CN" altLang="en-US" dirty="0" smtClean="0"/>
              <a:t>怎么将</a:t>
            </a:r>
            <a:r>
              <a:rPr lang="en-US" altLang="zh-CN" dirty="0" smtClean="0"/>
              <a:t>x</a:t>
            </a:r>
            <a:r>
              <a:rPr lang="zh-CN" altLang="en-US" dirty="0" smtClean="0"/>
              <a:t>放到第</a:t>
            </a:r>
            <a:r>
              <a:rPr lang="en-US" altLang="zh-CN" dirty="0" smtClean="0"/>
              <a:t>depth</a:t>
            </a:r>
            <a:r>
              <a:rPr lang="zh-CN" altLang="en-US" dirty="0" smtClean="0"/>
              <a:t>个位置，怎么标记</a:t>
            </a:r>
            <a:r>
              <a:rPr lang="en-US" altLang="zh-CN" dirty="0" smtClean="0"/>
              <a:t>x</a:t>
            </a:r>
            <a:r>
              <a:rPr lang="zh-CN" altLang="en-US" dirty="0" smtClean="0"/>
              <a:t>？</a:t>
            </a:r>
            <a:endParaRPr lang="zh-CN" altLang="en-US" dirty="0"/>
          </a:p>
        </p:txBody>
      </p:sp>
    </p:spTree>
    <p:extLst>
      <p:ext uri="{BB962C8B-B14F-4D97-AF65-F5344CB8AC3E}">
        <p14:creationId xmlns:p14="http://schemas.microsoft.com/office/powerpoint/2010/main" val="2003710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hdu2553</a:t>
            </a:r>
            <a:endParaRPr lang="zh-CN" altLang="en-US" dirty="0"/>
          </a:p>
        </p:txBody>
      </p:sp>
      <p:sp>
        <p:nvSpPr>
          <p:cNvPr id="3" name="内容占位符 2"/>
          <p:cNvSpPr>
            <a:spLocks noGrp="1"/>
          </p:cNvSpPr>
          <p:nvPr>
            <p:ph idx="1"/>
          </p:nvPr>
        </p:nvSpPr>
        <p:spPr/>
        <p:txBody>
          <a:bodyPr>
            <a:normAutofit/>
          </a:bodyPr>
          <a:lstStyle/>
          <a:p>
            <a:r>
              <a:rPr lang="en-US" altLang="zh-CN" dirty="0" smtClean="0"/>
              <a:t>N</a:t>
            </a:r>
            <a:r>
              <a:rPr lang="zh-CN" altLang="en-US" dirty="0" smtClean="0"/>
              <a:t>皇后问题，</a:t>
            </a:r>
            <a:r>
              <a:rPr lang="en-US" altLang="zh-CN" dirty="0" smtClean="0"/>
              <a:t>N</a:t>
            </a:r>
            <a:r>
              <a:rPr lang="zh-CN" altLang="en-US" dirty="0" smtClean="0"/>
              <a:t>小于等于</a:t>
            </a:r>
            <a:r>
              <a:rPr lang="en-US" altLang="zh-CN" dirty="0" smtClean="0"/>
              <a:t>10</a:t>
            </a:r>
          </a:p>
          <a:p>
            <a:r>
              <a:rPr lang="zh-CN" altLang="en-US" dirty="0" smtClean="0"/>
              <a:t>问摆法一共有多少种</a:t>
            </a:r>
            <a:endParaRPr lang="en-US" altLang="zh-CN" dirty="0" smtClean="0"/>
          </a:p>
          <a:p>
            <a:endParaRPr lang="en-US" altLang="zh-CN" dirty="0"/>
          </a:p>
          <a:p>
            <a:r>
              <a:rPr lang="zh-CN" altLang="en-US" dirty="0" smtClean="0"/>
              <a:t>例如，</a:t>
            </a:r>
            <a:r>
              <a:rPr lang="en-US" altLang="zh-CN" dirty="0" smtClean="0"/>
              <a:t>N=1</a:t>
            </a:r>
            <a:r>
              <a:rPr lang="zh-CN" altLang="en-US" dirty="0" smtClean="0"/>
              <a:t>、</a:t>
            </a:r>
            <a:r>
              <a:rPr lang="en-US" altLang="zh-CN" dirty="0" smtClean="0"/>
              <a:t>2</a:t>
            </a:r>
            <a:r>
              <a:rPr lang="zh-CN" altLang="en-US" dirty="0" smtClean="0"/>
              <a:t>时，答案分别是：</a:t>
            </a:r>
            <a:endParaRPr lang="en-US" altLang="zh-CN" dirty="0" smtClean="0"/>
          </a:p>
          <a:p>
            <a:r>
              <a:rPr lang="en-US" altLang="zh-CN" dirty="0" smtClean="0"/>
              <a:t>1</a:t>
            </a:r>
          </a:p>
          <a:p>
            <a:r>
              <a:rPr lang="en-US" altLang="zh-CN" dirty="0"/>
              <a:t>0</a:t>
            </a:r>
            <a:endParaRPr lang="zh-CN" altLang="en-US" dirty="0"/>
          </a:p>
        </p:txBody>
      </p:sp>
    </p:spTree>
    <p:extLst>
      <p:ext uri="{BB962C8B-B14F-4D97-AF65-F5344CB8AC3E}">
        <p14:creationId xmlns:p14="http://schemas.microsoft.com/office/powerpoint/2010/main" val="401504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DFS(depth)</a:t>
            </a:r>
            <a:endParaRPr lang="zh-CN" altLang="en-US" dirty="0"/>
          </a:p>
        </p:txBody>
      </p:sp>
      <p:sp>
        <p:nvSpPr>
          <p:cNvPr id="3" name="内容占位符 2"/>
          <p:cNvSpPr>
            <a:spLocks noGrp="1"/>
          </p:cNvSpPr>
          <p:nvPr>
            <p:ph idx="1"/>
          </p:nvPr>
        </p:nvSpPr>
        <p:spPr/>
        <p:txBody>
          <a:bodyPr/>
          <a:lstStyle/>
          <a:p>
            <a:r>
              <a:rPr lang="en-US" altLang="zh-CN" dirty="0" smtClean="0"/>
              <a:t>if ( 0 == depth ) return 1;</a:t>
            </a:r>
          </a:p>
          <a:p>
            <a:r>
              <a:rPr lang="zh-CN" altLang="en-US" dirty="0" smtClean="0"/>
              <a:t>令 </a:t>
            </a:r>
            <a:r>
              <a:rPr lang="en-US" altLang="zh-CN" dirty="0" smtClean="0"/>
              <a:t>ret = 0</a:t>
            </a:r>
          </a:p>
          <a:p>
            <a:r>
              <a:rPr lang="en-US" altLang="zh-CN" dirty="0" smtClean="0"/>
              <a:t>for </a:t>
            </a:r>
            <a:r>
              <a:rPr lang="zh-CN" altLang="en-US" dirty="0" smtClean="0"/>
              <a:t>当前要放置的皇后的可能的位置</a:t>
            </a:r>
            <a:endParaRPr lang="en-US" altLang="zh-CN" dirty="0" smtClean="0"/>
          </a:p>
          <a:p>
            <a:pPr lvl="1"/>
            <a:r>
              <a:rPr lang="zh-CN" altLang="en-US" dirty="0" smtClean="0"/>
              <a:t>放置</a:t>
            </a:r>
            <a:endParaRPr lang="en-US" altLang="zh-CN" dirty="0" smtClean="0"/>
          </a:p>
          <a:p>
            <a:pPr lvl="1"/>
            <a:r>
              <a:rPr lang="zh-CN" altLang="en-US" dirty="0" smtClean="0"/>
              <a:t>令 </a:t>
            </a:r>
            <a:r>
              <a:rPr lang="en-US" altLang="zh-CN" dirty="0" smtClean="0"/>
              <a:t>ret += DFS(depth-1)</a:t>
            </a:r>
          </a:p>
          <a:p>
            <a:pPr lvl="1"/>
            <a:r>
              <a:rPr lang="zh-CN" altLang="en-US" dirty="0" smtClean="0"/>
              <a:t>撤销</a:t>
            </a:r>
            <a:endParaRPr lang="en-US" altLang="zh-CN" dirty="0" smtClean="0"/>
          </a:p>
          <a:p>
            <a:r>
              <a:rPr lang="en-US" altLang="zh-CN" dirty="0" smtClean="0"/>
              <a:t>return ret;</a:t>
            </a:r>
            <a:endParaRPr lang="zh-CN" altLang="en-US" dirty="0"/>
          </a:p>
        </p:txBody>
      </p:sp>
    </p:spTree>
    <p:extLst>
      <p:ext uri="{BB962C8B-B14F-4D97-AF65-F5344CB8AC3E}">
        <p14:creationId xmlns:p14="http://schemas.microsoft.com/office/powerpoint/2010/main" val="161674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hdu2553</a:t>
            </a:r>
            <a:endParaRPr lang="zh-CN" altLang="en-US" dirty="0"/>
          </a:p>
        </p:txBody>
      </p:sp>
      <p:sp>
        <p:nvSpPr>
          <p:cNvPr id="3" name="内容占位符 2"/>
          <p:cNvSpPr>
            <a:spLocks noGrp="1"/>
          </p:cNvSpPr>
          <p:nvPr>
            <p:ph idx="1"/>
          </p:nvPr>
        </p:nvSpPr>
        <p:spPr/>
        <p:txBody>
          <a:bodyPr/>
          <a:lstStyle/>
          <a:p>
            <a:r>
              <a:rPr lang="zh-CN" altLang="en-US" dirty="0" smtClean="0"/>
              <a:t>这个框架与上一个有明显的区别：</a:t>
            </a:r>
            <a:endParaRPr lang="en-US" altLang="zh-CN" dirty="0" smtClean="0"/>
          </a:p>
          <a:p>
            <a:pPr lvl="1"/>
            <a:r>
              <a:rPr lang="zh-CN" altLang="en-US" dirty="0" smtClean="0"/>
              <a:t>这个</a:t>
            </a:r>
            <a:r>
              <a:rPr lang="en-US" altLang="zh-CN" dirty="0" smtClean="0"/>
              <a:t>DFS()</a:t>
            </a:r>
            <a:r>
              <a:rPr lang="zh-CN" altLang="en-US" dirty="0" smtClean="0"/>
              <a:t>函数是带返回值的</a:t>
            </a:r>
            <a:endParaRPr lang="en-US" altLang="zh-CN" dirty="0" smtClean="0"/>
          </a:p>
          <a:p>
            <a:pPr lvl="1"/>
            <a:r>
              <a:rPr lang="zh-CN" altLang="en-US" dirty="0" smtClean="0"/>
              <a:t>注意如何递归调用待返回值的</a:t>
            </a:r>
            <a:r>
              <a:rPr lang="en-US" altLang="zh-CN" dirty="0" smtClean="0"/>
              <a:t>DFS</a:t>
            </a:r>
          </a:p>
          <a:p>
            <a:endParaRPr lang="en-US" altLang="zh-CN" dirty="0" smtClean="0"/>
          </a:p>
          <a:p>
            <a:r>
              <a:rPr lang="zh-CN" altLang="en-US" dirty="0" smtClean="0"/>
              <a:t>同样的，框架到代码实现仍然有一段距离</a:t>
            </a:r>
            <a:endParaRPr lang="en-US" altLang="zh-CN" dirty="0" smtClean="0"/>
          </a:p>
          <a:p>
            <a:r>
              <a:rPr lang="zh-CN" altLang="en-US" dirty="0"/>
              <a:t>这也是一个</a:t>
            </a:r>
            <a:r>
              <a:rPr lang="zh-CN" altLang="en-US" dirty="0">
                <a:solidFill>
                  <a:srgbClr val="FF0000"/>
                </a:solidFill>
              </a:rPr>
              <a:t>打表法</a:t>
            </a:r>
            <a:r>
              <a:rPr lang="zh-CN" altLang="en-US" dirty="0"/>
              <a:t>的</a:t>
            </a:r>
            <a:r>
              <a:rPr lang="zh-CN" altLang="en-US" dirty="0" smtClean="0"/>
              <a:t>示例</a:t>
            </a:r>
            <a:endParaRPr lang="en-US" altLang="zh-CN" dirty="0"/>
          </a:p>
        </p:txBody>
      </p:sp>
    </p:spTree>
    <p:extLst>
      <p:ext uri="{BB962C8B-B14F-4D97-AF65-F5344CB8AC3E}">
        <p14:creationId xmlns:p14="http://schemas.microsoft.com/office/powerpoint/2010/main" val="365483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hdu1010</a:t>
            </a:r>
            <a:endParaRPr lang="zh-CN" altLang="en-US" dirty="0"/>
          </a:p>
        </p:txBody>
      </p:sp>
      <p:sp>
        <p:nvSpPr>
          <p:cNvPr id="3" name="内容占位符 2"/>
          <p:cNvSpPr>
            <a:spLocks noGrp="1"/>
          </p:cNvSpPr>
          <p:nvPr>
            <p:ph idx="1"/>
          </p:nvPr>
        </p:nvSpPr>
        <p:spPr/>
        <p:txBody>
          <a:bodyPr/>
          <a:lstStyle/>
          <a:p>
            <a:r>
              <a:rPr lang="zh-CN" altLang="en-US" dirty="0" smtClean="0"/>
              <a:t>给一个</a:t>
            </a:r>
            <a:r>
              <a:rPr lang="en-US" altLang="zh-CN" dirty="0" smtClean="0"/>
              <a:t>N×M</a:t>
            </a:r>
            <a:r>
              <a:rPr lang="zh-CN" altLang="en-US" dirty="0" smtClean="0"/>
              <a:t>的迷宫，从</a:t>
            </a:r>
            <a:r>
              <a:rPr lang="en-US" altLang="zh-CN" dirty="0" smtClean="0"/>
              <a:t>S</a:t>
            </a:r>
            <a:r>
              <a:rPr lang="zh-CN" altLang="en-US" dirty="0" smtClean="0"/>
              <a:t>出发，问能否在第</a:t>
            </a:r>
            <a:r>
              <a:rPr lang="en-US" altLang="zh-CN" dirty="0" smtClean="0"/>
              <a:t>T</a:t>
            </a:r>
            <a:r>
              <a:rPr lang="zh-CN" altLang="en-US" dirty="0" smtClean="0"/>
              <a:t>个时间走到</a:t>
            </a:r>
            <a:r>
              <a:rPr lang="en-US" altLang="zh-CN" dirty="0" smtClean="0"/>
              <a:t>D</a:t>
            </a:r>
            <a:r>
              <a:rPr lang="zh-CN" altLang="en-US" dirty="0" smtClean="0"/>
              <a:t>，只能</a:t>
            </a:r>
            <a:r>
              <a:rPr lang="en-US" altLang="zh-CN" dirty="0" smtClean="0"/>
              <a:t>4</a:t>
            </a:r>
            <a:r>
              <a:rPr lang="zh-CN" altLang="en-US" dirty="0" smtClean="0"/>
              <a:t>个方向走，一步花</a:t>
            </a:r>
            <a:r>
              <a:rPr lang="en-US" altLang="zh-CN" dirty="0" smtClean="0"/>
              <a:t>1</a:t>
            </a:r>
            <a:r>
              <a:rPr lang="zh-CN" altLang="en-US" dirty="0" smtClean="0"/>
              <a:t>个时间，</a:t>
            </a:r>
            <a:r>
              <a:rPr lang="en-US" altLang="zh-CN" dirty="0" smtClean="0"/>
              <a:t>X</a:t>
            </a:r>
            <a:r>
              <a:rPr lang="zh-CN" altLang="en-US" dirty="0" smtClean="0"/>
              <a:t>代表墙</a:t>
            </a:r>
            <a:endParaRPr lang="en-US" altLang="zh-CN" dirty="0" smtClean="0"/>
          </a:p>
          <a:p>
            <a:endParaRPr lang="en-US" altLang="zh-CN" dirty="0" smtClean="0"/>
          </a:p>
          <a:p>
            <a:r>
              <a:rPr lang="zh-CN" altLang="en-US" dirty="0" smtClean="0"/>
              <a:t>能否从</a:t>
            </a:r>
            <a:r>
              <a:rPr lang="en-US" altLang="zh-CN" dirty="0" smtClean="0"/>
              <a:t>S</a:t>
            </a:r>
            <a:r>
              <a:rPr lang="zh-CN" altLang="en-US" dirty="0" smtClean="0"/>
              <a:t>走到</a:t>
            </a:r>
            <a:r>
              <a:rPr lang="en-US" altLang="zh-CN" dirty="0" smtClean="0"/>
              <a:t>D</a:t>
            </a:r>
            <a:r>
              <a:rPr lang="zh-CN" altLang="en-US" dirty="0" smtClean="0"/>
              <a:t>可以搜索所有路径，如何判断恰好只花</a:t>
            </a:r>
            <a:r>
              <a:rPr lang="en-US" altLang="zh-CN" dirty="0" smtClean="0"/>
              <a:t>T</a:t>
            </a:r>
            <a:r>
              <a:rPr lang="zh-CN" altLang="en-US" dirty="0" smtClean="0"/>
              <a:t>步走到？</a:t>
            </a:r>
            <a:endParaRPr lang="zh-CN" altLang="en-US" dirty="0"/>
          </a:p>
        </p:txBody>
      </p:sp>
    </p:spTree>
    <p:extLst>
      <p:ext uri="{BB962C8B-B14F-4D97-AF65-F5344CB8AC3E}">
        <p14:creationId xmlns:p14="http://schemas.microsoft.com/office/powerpoint/2010/main" val="76481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hdu1010</a:t>
            </a:r>
            <a:endParaRPr lang="zh-CN" altLang="en-US" dirty="0"/>
          </a:p>
        </p:txBody>
      </p:sp>
      <p:sp>
        <p:nvSpPr>
          <p:cNvPr id="3" name="内容占位符 2"/>
          <p:cNvSpPr>
            <a:spLocks noGrp="1"/>
          </p:cNvSpPr>
          <p:nvPr>
            <p:ph idx="1"/>
          </p:nvPr>
        </p:nvSpPr>
        <p:spPr>
          <a:xfrm>
            <a:off x="457200" y="1600200"/>
            <a:ext cx="5770984" cy="4853136"/>
          </a:xfrm>
        </p:spPr>
        <p:txBody>
          <a:bodyPr>
            <a:normAutofit/>
          </a:bodyPr>
          <a:lstStyle/>
          <a:p>
            <a:r>
              <a:rPr lang="zh-CN" altLang="en-US" dirty="0" smtClean="0"/>
              <a:t>由于只能</a:t>
            </a:r>
            <a:r>
              <a:rPr lang="en-US" altLang="zh-CN" dirty="0" smtClean="0"/>
              <a:t>4</a:t>
            </a:r>
            <a:r>
              <a:rPr lang="zh-CN" altLang="en-US" dirty="0" smtClean="0"/>
              <a:t>个方向，所以从</a:t>
            </a:r>
            <a:r>
              <a:rPr lang="en-US" altLang="zh-CN" dirty="0" smtClean="0"/>
              <a:t>S</a:t>
            </a:r>
            <a:r>
              <a:rPr lang="zh-CN" altLang="en-US" dirty="0" smtClean="0"/>
              <a:t>到</a:t>
            </a:r>
            <a:r>
              <a:rPr lang="en-US" altLang="zh-CN" dirty="0" smtClean="0"/>
              <a:t>D</a:t>
            </a:r>
            <a:r>
              <a:rPr lang="zh-CN" altLang="en-US" dirty="0" smtClean="0"/>
              <a:t>有一个时间下界，低于下界是不可能到达的</a:t>
            </a:r>
            <a:endParaRPr lang="en-US" altLang="zh-CN" dirty="0" smtClean="0"/>
          </a:p>
          <a:p>
            <a:r>
              <a:rPr lang="zh-CN" altLang="en-US" dirty="0" smtClean="0"/>
              <a:t>事实上，从任意点到</a:t>
            </a:r>
            <a:r>
              <a:rPr lang="en-US" altLang="zh-CN" dirty="0" smtClean="0"/>
              <a:t>D</a:t>
            </a:r>
            <a:r>
              <a:rPr lang="zh-CN" altLang="en-US" dirty="0" smtClean="0"/>
              <a:t>都存在下界</a:t>
            </a:r>
            <a:endParaRPr lang="en-US" altLang="zh-CN" dirty="0" smtClean="0"/>
          </a:p>
          <a:p>
            <a:r>
              <a:rPr lang="zh-CN" altLang="en-US" dirty="0" smtClean="0"/>
              <a:t>如果已知</a:t>
            </a:r>
            <a:r>
              <a:rPr lang="en-US" altLang="zh-CN" dirty="0" smtClean="0"/>
              <a:t>T0</a:t>
            </a:r>
            <a:r>
              <a:rPr lang="zh-CN" altLang="en-US" dirty="0" smtClean="0"/>
              <a:t>可以到达</a:t>
            </a:r>
            <a:r>
              <a:rPr lang="en-US" altLang="zh-CN" dirty="0" smtClean="0"/>
              <a:t>D</a:t>
            </a:r>
            <a:r>
              <a:rPr lang="zh-CN" altLang="en-US" dirty="0" smtClean="0"/>
              <a:t>，还有哪些时刻也可以到达</a:t>
            </a:r>
            <a:r>
              <a:rPr lang="en-US" altLang="zh-CN" dirty="0" smtClean="0"/>
              <a:t>D</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6588224" y="1417638"/>
            <a:ext cx="1769914" cy="3222151"/>
          </a:xfrm>
          <a:prstGeom prst="rect">
            <a:avLst/>
          </a:prstGeom>
        </p:spPr>
      </p:pic>
    </p:spTree>
    <p:extLst>
      <p:ext uri="{BB962C8B-B14F-4D97-AF65-F5344CB8AC3E}">
        <p14:creationId xmlns:p14="http://schemas.microsoft.com/office/powerpoint/2010/main" val="8272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smtClean="0"/>
              <a:t>搜索</a:t>
            </a:r>
            <a:endParaRPr lang="en-US" altLang="zh-CN" dirty="0" smtClean="0"/>
          </a:p>
          <a:p>
            <a:r>
              <a:rPr lang="zh-CN" altLang="en-US" dirty="0" smtClean="0"/>
              <a:t>深度优先搜索</a:t>
            </a:r>
            <a:endParaRPr lang="en-US" altLang="zh-CN" dirty="0" smtClean="0"/>
          </a:p>
          <a:p>
            <a:r>
              <a:rPr lang="zh-CN" altLang="en-US" dirty="0" smtClean="0"/>
              <a:t>广度优先搜索</a:t>
            </a:r>
            <a:endParaRPr lang="en-US" altLang="zh-CN" dirty="0" smtClean="0"/>
          </a:p>
          <a:p>
            <a:r>
              <a:rPr lang="zh-CN" altLang="en-US" dirty="0"/>
              <a:t>剪枝</a:t>
            </a:r>
          </a:p>
        </p:txBody>
      </p:sp>
    </p:spTree>
    <p:extLst>
      <p:ext uri="{BB962C8B-B14F-4D97-AF65-F5344CB8AC3E}">
        <p14:creationId xmlns:p14="http://schemas.microsoft.com/office/powerpoint/2010/main" val="874561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r>
              <a:rPr lang="en-US" altLang="zh-CN" dirty="0" err="1" smtClean="0"/>
              <a:t>time,pos</a:t>
            </a:r>
            <a:r>
              <a:rPr lang="en-US" altLang="zh-CN" dirty="0" smtClean="0"/>
              <a:t>)</a:t>
            </a:r>
            <a:endParaRPr lang="zh-CN" altLang="en-US" dirty="0"/>
          </a:p>
        </p:txBody>
      </p:sp>
      <p:sp>
        <p:nvSpPr>
          <p:cNvPr id="3" name="内容占位符 2"/>
          <p:cNvSpPr>
            <a:spLocks noGrp="1"/>
          </p:cNvSpPr>
          <p:nvPr>
            <p:ph idx="1"/>
          </p:nvPr>
        </p:nvSpPr>
        <p:spPr>
          <a:xfrm>
            <a:off x="457200" y="1600200"/>
            <a:ext cx="8229600" cy="5257800"/>
          </a:xfrm>
        </p:spPr>
        <p:txBody>
          <a:bodyPr>
            <a:normAutofit lnSpcReduction="10000"/>
          </a:bodyPr>
          <a:lstStyle/>
          <a:p>
            <a:r>
              <a:rPr lang="en-US" altLang="zh-CN" dirty="0" smtClean="0"/>
              <a:t>if ( T == time ) return D == </a:t>
            </a:r>
            <a:r>
              <a:rPr lang="en-US" altLang="zh-CN" dirty="0" err="1" smtClean="0"/>
              <a:t>pos</a:t>
            </a:r>
            <a:r>
              <a:rPr lang="en-US" altLang="zh-CN" dirty="0" smtClean="0"/>
              <a:t>;</a:t>
            </a:r>
          </a:p>
          <a:p>
            <a:r>
              <a:rPr lang="en-US" altLang="zh-CN" dirty="0" smtClean="0"/>
              <a:t>for 4</a:t>
            </a:r>
            <a:r>
              <a:rPr lang="zh-CN" altLang="en-US" dirty="0" smtClean="0"/>
              <a:t>个方向的</a:t>
            </a:r>
            <a:r>
              <a:rPr lang="en-US" altLang="zh-CN" dirty="0" err="1" smtClean="0"/>
              <a:t>npos</a:t>
            </a:r>
            <a:endParaRPr lang="en-US" altLang="zh-CN" dirty="0" smtClean="0"/>
          </a:p>
          <a:p>
            <a:pPr lvl="1"/>
            <a:r>
              <a:rPr lang="en-US" altLang="zh-CN" dirty="0" smtClean="0"/>
              <a:t>if ( </a:t>
            </a:r>
            <a:r>
              <a:rPr lang="en-US" altLang="zh-CN" dirty="0" err="1" smtClean="0"/>
              <a:t>npos</a:t>
            </a:r>
            <a:r>
              <a:rPr lang="zh-CN" altLang="en-US" dirty="0" smtClean="0"/>
              <a:t>不可行</a:t>
            </a:r>
            <a:r>
              <a:rPr lang="en-US" altLang="zh-CN" dirty="0" smtClean="0"/>
              <a:t> ) continue;</a:t>
            </a:r>
          </a:p>
          <a:p>
            <a:pPr lvl="1"/>
            <a:r>
              <a:rPr lang="en-US" altLang="zh-CN" dirty="0" smtClean="0"/>
              <a:t>if ( </a:t>
            </a:r>
            <a:r>
              <a:rPr lang="en-US" altLang="zh-CN" dirty="0" err="1" smtClean="0"/>
              <a:t>npos</a:t>
            </a:r>
            <a:r>
              <a:rPr lang="zh-CN" altLang="en-US" dirty="0" smtClean="0"/>
              <a:t>上的剩余时间不可行</a:t>
            </a:r>
            <a:r>
              <a:rPr lang="en-US" altLang="zh-CN" dirty="0" smtClean="0"/>
              <a:t> ) continue;</a:t>
            </a:r>
          </a:p>
          <a:p>
            <a:pPr lvl="1"/>
            <a:r>
              <a:rPr lang="zh-CN" altLang="en-US" dirty="0" smtClean="0"/>
              <a:t>将</a:t>
            </a:r>
            <a:r>
              <a:rPr lang="en-US" altLang="zh-CN" dirty="0" err="1" smtClean="0"/>
              <a:t>npos</a:t>
            </a:r>
            <a:r>
              <a:rPr lang="zh-CN" altLang="en-US" dirty="0" smtClean="0"/>
              <a:t>标记为已走</a:t>
            </a:r>
            <a:endParaRPr lang="en-US" altLang="zh-CN" dirty="0" smtClean="0"/>
          </a:p>
          <a:p>
            <a:pPr lvl="1"/>
            <a:r>
              <a:rPr lang="zh-CN" altLang="en-US" dirty="0" smtClean="0"/>
              <a:t>令 </a:t>
            </a:r>
            <a:r>
              <a:rPr lang="en-US" altLang="zh-CN" dirty="0" smtClean="0"/>
              <a:t>t = </a:t>
            </a:r>
            <a:r>
              <a:rPr lang="en-US" altLang="zh-CN" dirty="0" err="1" smtClean="0"/>
              <a:t>dfs</a:t>
            </a:r>
            <a:r>
              <a:rPr lang="en-US" altLang="zh-CN" dirty="0" smtClean="0"/>
              <a:t>(time+1,npos)</a:t>
            </a:r>
          </a:p>
          <a:p>
            <a:pPr lvl="1"/>
            <a:r>
              <a:rPr lang="en-US" altLang="zh-CN" dirty="0" smtClean="0"/>
              <a:t>if ( t ) return true;</a:t>
            </a:r>
          </a:p>
          <a:p>
            <a:pPr lvl="1"/>
            <a:r>
              <a:rPr lang="zh-CN" altLang="en-US" dirty="0" smtClean="0"/>
              <a:t>将</a:t>
            </a:r>
            <a:r>
              <a:rPr lang="en-US" altLang="zh-CN" dirty="0" err="1" smtClean="0"/>
              <a:t>npos</a:t>
            </a:r>
            <a:r>
              <a:rPr lang="zh-CN" altLang="en-US" dirty="0" smtClean="0"/>
              <a:t>撤销标记</a:t>
            </a:r>
            <a:endParaRPr lang="en-US" altLang="zh-CN" dirty="0" smtClean="0"/>
          </a:p>
          <a:p>
            <a:r>
              <a:rPr lang="en-US" altLang="zh-CN" dirty="0" smtClean="0"/>
              <a:t>return false;</a:t>
            </a:r>
          </a:p>
          <a:p>
            <a:pPr lvl="1"/>
            <a:endParaRPr lang="zh-CN" altLang="en-US" dirty="0"/>
          </a:p>
        </p:txBody>
      </p:sp>
    </p:spTree>
    <p:extLst>
      <p:ext uri="{BB962C8B-B14F-4D97-AF65-F5344CB8AC3E}">
        <p14:creationId xmlns:p14="http://schemas.microsoft.com/office/powerpoint/2010/main" val="104836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hdu1010</a:t>
            </a:r>
            <a:endParaRPr lang="zh-CN" altLang="en-US" dirty="0"/>
          </a:p>
        </p:txBody>
      </p:sp>
      <p:sp>
        <p:nvSpPr>
          <p:cNvPr id="3" name="内容占位符 2"/>
          <p:cNvSpPr>
            <a:spLocks noGrp="1"/>
          </p:cNvSpPr>
          <p:nvPr>
            <p:ph idx="1"/>
          </p:nvPr>
        </p:nvSpPr>
        <p:spPr/>
        <p:txBody>
          <a:bodyPr/>
          <a:lstStyle/>
          <a:p>
            <a:r>
              <a:rPr lang="zh-CN" altLang="en-US" dirty="0" smtClean="0"/>
              <a:t>迷宫问题多用</a:t>
            </a:r>
            <a:r>
              <a:rPr lang="en-US" altLang="zh-CN" dirty="0" smtClean="0"/>
              <a:t>BFS</a:t>
            </a:r>
            <a:r>
              <a:rPr lang="zh-CN" altLang="en-US" dirty="0" smtClean="0"/>
              <a:t>解决，不过这道题适合用</a:t>
            </a:r>
            <a:r>
              <a:rPr lang="en-US" altLang="zh-CN" dirty="0" smtClean="0"/>
              <a:t>DFS</a:t>
            </a:r>
          </a:p>
          <a:p>
            <a:r>
              <a:rPr lang="zh-CN" altLang="en-US" dirty="0" smtClean="0"/>
              <a:t>迷宫问题的递归参数多半要包含</a:t>
            </a:r>
            <a:r>
              <a:rPr lang="en-US" altLang="zh-CN" dirty="0" err="1" smtClean="0"/>
              <a:t>pos</a:t>
            </a:r>
            <a:r>
              <a:rPr lang="zh-CN" altLang="en-US" dirty="0" smtClean="0"/>
              <a:t>，这道题还包含</a:t>
            </a:r>
            <a:r>
              <a:rPr lang="en-US" altLang="zh-CN" dirty="0" smtClean="0"/>
              <a:t>time</a:t>
            </a:r>
          </a:p>
          <a:p>
            <a:r>
              <a:rPr lang="en-US" altLang="zh-CN" dirty="0" smtClean="0"/>
              <a:t>DFS</a:t>
            </a:r>
            <a:r>
              <a:rPr lang="zh-CN" altLang="en-US" dirty="0" smtClean="0"/>
              <a:t>的递归参数</a:t>
            </a:r>
            <a:r>
              <a:rPr lang="en-US" altLang="zh-CN" dirty="0" smtClean="0"/>
              <a:t>depth</a:t>
            </a:r>
            <a:r>
              <a:rPr lang="zh-CN" altLang="en-US" dirty="0" smtClean="0"/>
              <a:t>只是一个示意，在不同问题里表现形式不一样，未必一定是一个整数来表示递归深度</a:t>
            </a:r>
            <a:endParaRPr lang="zh-CN" altLang="en-US" dirty="0"/>
          </a:p>
        </p:txBody>
      </p:sp>
    </p:spTree>
    <p:extLst>
      <p:ext uri="{BB962C8B-B14F-4D97-AF65-F5344CB8AC3E}">
        <p14:creationId xmlns:p14="http://schemas.microsoft.com/office/powerpoint/2010/main" val="1381832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p:txBody>
          <a:bodyPr/>
          <a:lstStyle/>
          <a:p>
            <a:r>
              <a:rPr lang="zh-CN" altLang="en-US" dirty="0" smtClean="0"/>
              <a:t>广度优先搜索感觉是一种全面撒网的搜索，程序必须“记住”当前搜索的所有路径</a:t>
            </a:r>
            <a:endParaRPr lang="en-US" altLang="zh-CN" dirty="0" smtClean="0"/>
          </a:p>
          <a:p>
            <a:r>
              <a:rPr lang="en-US" altLang="zh-CN" dirty="0" smtClean="0"/>
              <a:t>BFS</a:t>
            </a:r>
            <a:r>
              <a:rPr lang="zh-CN" altLang="en-US" dirty="0" smtClean="0"/>
              <a:t>多用来解决迷宫问题，因为迷宫问题基本上都要求最快解</a:t>
            </a:r>
            <a:endParaRPr lang="en-US" altLang="zh-CN" dirty="0" smtClean="0"/>
          </a:p>
          <a:p>
            <a:r>
              <a:rPr lang="en-US" altLang="zh-CN" dirty="0" smtClean="0"/>
              <a:t>BFS</a:t>
            </a:r>
            <a:r>
              <a:rPr lang="zh-CN" altLang="en-US" dirty="0" smtClean="0"/>
              <a:t>用队列完成</a:t>
            </a:r>
            <a:endParaRPr lang="zh-CN" altLang="en-US" dirty="0"/>
          </a:p>
        </p:txBody>
      </p:sp>
    </p:spTree>
    <p:extLst>
      <p:ext uri="{BB962C8B-B14F-4D97-AF65-F5344CB8AC3E}">
        <p14:creationId xmlns:p14="http://schemas.microsoft.com/office/powerpoint/2010/main" val="236062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p:txBody>
          <a:bodyPr/>
          <a:lstStyle/>
          <a:p>
            <a:r>
              <a:rPr lang="zh-CN" altLang="en-US" dirty="0" smtClean="0"/>
              <a:t>将搜索的起点入队</a:t>
            </a:r>
            <a:r>
              <a:rPr lang="en-US" altLang="zh-CN" dirty="0" smtClean="0"/>
              <a:t>Q</a:t>
            </a:r>
          </a:p>
          <a:p>
            <a:r>
              <a:rPr lang="en-US" altLang="zh-CN" dirty="0" smtClean="0"/>
              <a:t>while ( Q</a:t>
            </a:r>
            <a:r>
              <a:rPr lang="zh-CN" altLang="en-US" dirty="0" smtClean="0"/>
              <a:t>不为空</a:t>
            </a:r>
            <a:r>
              <a:rPr lang="en-US" altLang="zh-CN" dirty="0" smtClean="0"/>
              <a:t> )</a:t>
            </a:r>
          </a:p>
          <a:p>
            <a:pPr lvl="1"/>
            <a:r>
              <a:rPr lang="zh-CN" altLang="en-US" dirty="0" smtClean="0"/>
              <a:t>取出</a:t>
            </a:r>
            <a:r>
              <a:rPr lang="en-US" altLang="zh-CN" dirty="0" smtClean="0"/>
              <a:t>Q</a:t>
            </a:r>
            <a:r>
              <a:rPr lang="zh-CN" altLang="en-US" dirty="0" smtClean="0"/>
              <a:t>的头节点</a:t>
            </a:r>
            <a:r>
              <a:rPr lang="en-US" altLang="zh-CN" dirty="0" smtClean="0"/>
              <a:t>u</a:t>
            </a:r>
          </a:p>
          <a:p>
            <a:pPr lvl="1"/>
            <a:r>
              <a:rPr lang="en-US" altLang="zh-CN" dirty="0" smtClean="0"/>
              <a:t>for u</a:t>
            </a:r>
            <a:r>
              <a:rPr lang="zh-CN" altLang="en-US" dirty="0" smtClean="0"/>
              <a:t>的每一个可能的可行的变化</a:t>
            </a:r>
            <a:r>
              <a:rPr lang="en-US" altLang="zh-CN" dirty="0" smtClean="0"/>
              <a:t>v</a:t>
            </a:r>
          </a:p>
          <a:p>
            <a:pPr lvl="1"/>
            <a:r>
              <a:rPr lang="en-US" altLang="zh-CN" dirty="0"/>
              <a:t> </a:t>
            </a:r>
            <a:r>
              <a:rPr lang="en-US" altLang="zh-CN" dirty="0" smtClean="0"/>
              <a:t>   if ( v</a:t>
            </a:r>
            <a:r>
              <a:rPr lang="zh-CN" altLang="en-US" dirty="0" smtClean="0"/>
              <a:t>是搜索目标</a:t>
            </a:r>
            <a:r>
              <a:rPr lang="en-US" altLang="zh-CN" dirty="0" smtClean="0"/>
              <a:t> ) </a:t>
            </a:r>
            <a:r>
              <a:rPr lang="zh-CN" altLang="en-US" dirty="0" smtClean="0"/>
              <a:t>进行相应处理</a:t>
            </a:r>
            <a:r>
              <a:rPr lang="en-US" altLang="zh-CN" dirty="0" smtClean="0"/>
              <a:t>, return;</a:t>
            </a:r>
          </a:p>
          <a:p>
            <a:pPr lvl="1"/>
            <a:r>
              <a:rPr lang="en-US" altLang="zh-CN" dirty="0"/>
              <a:t> </a:t>
            </a:r>
            <a:r>
              <a:rPr lang="en-US" altLang="zh-CN" dirty="0" smtClean="0"/>
              <a:t>   </a:t>
            </a:r>
            <a:r>
              <a:rPr lang="zh-CN" altLang="en-US" dirty="0" smtClean="0"/>
              <a:t>将</a:t>
            </a:r>
            <a:r>
              <a:rPr lang="en-US" altLang="zh-CN" dirty="0" smtClean="0"/>
              <a:t>v</a:t>
            </a:r>
            <a:r>
              <a:rPr lang="zh-CN" altLang="en-US" dirty="0" smtClean="0"/>
              <a:t>入队</a:t>
            </a:r>
            <a:endParaRPr lang="en-US" altLang="zh-CN" dirty="0" smtClean="0"/>
          </a:p>
          <a:p>
            <a:r>
              <a:rPr lang="zh-CN" altLang="en-US" dirty="0" smtClean="0"/>
              <a:t>没有符合条件的目标</a:t>
            </a:r>
            <a:r>
              <a:rPr lang="en-US" altLang="zh-CN" dirty="0" smtClean="0"/>
              <a:t>  </a:t>
            </a:r>
            <a:endParaRPr lang="zh-CN" altLang="en-US" dirty="0"/>
          </a:p>
        </p:txBody>
      </p:sp>
    </p:spTree>
    <p:extLst>
      <p:ext uri="{BB962C8B-B14F-4D97-AF65-F5344CB8AC3E}">
        <p14:creationId xmlns:p14="http://schemas.microsoft.com/office/powerpoint/2010/main" val="3395740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hdu1372</a:t>
            </a:r>
            <a:endParaRPr lang="zh-CN" altLang="en-US" dirty="0"/>
          </a:p>
        </p:txBody>
      </p:sp>
      <p:sp>
        <p:nvSpPr>
          <p:cNvPr id="3" name="内容占位符 2"/>
          <p:cNvSpPr>
            <a:spLocks noGrp="1"/>
          </p:cNvSpPr>
          <p:nvPr>
            <p:ph idx="1"/>
          </p:nvPr>
        </p:nvSpPr>
        <p:spPr/>
        <p:txBody>
          <a:bodyPr/>
          <a:lstStyle/>
          <a:p>
            <a:r>
              <a:rPr lang="zh-CN" altLang="en-US" dirty="0" smtClean="0"/>
              <a:t>在国际象棋的棋盘上，给定</a:t>
            </a:r>
            <a:r>
              <a:rPr lang="en-US" altLang="zh-CN" dirty="0" smtClean="0"/>
              <a:t>2</a:t>
            </a:r>
            <a:r>
              <a:rPr lang="zh-CN" altLang="en-US" dirty="0" smtClean="0"/>
              <a:t>个位置，问马最少要多少步走到</a:t>
            </a:r>
            <a:endParaRPr lang="en-US" altLang="zh-CN" dirty="0" smtClean="0"/>
          </a:p>
          <a:p>
            <a:r>
              <a:rPr lang="zh-CN" altLang="en-US" dirty="0" smtClean="0"/>
              <a:t>例：</a:t>
            </a:r>
            <a:r>
              <a:rPr lang="en-US" altLang="zh-CN" dirty="0" smtClean="0"/>
              <a:t>e2 e4</a:t>
            </a:r>
            <a:r>
              <a:rPr lang="zh-CN" altLang="en-US" dirty="0" smtClean="0"/>
              <a:t>，答案是</a:t>
            </a:r>
            <a:endParaRPr lang="en-US" altLang="zh-CN" dirty="0" smtClean="0"/>
          </a:p>
          <a:p>
            <a:r>
              <a:rPr lang="en-US" altLang="zh-CN" dirty="0"/>
              <a:t>2</a:t>
            </a:r>
            <a:endParaRPr lang="en-US" altLang="zh-CN" dirty="0" smtClean="0"/>
          </a:p>
          <a:p>
            <a:endParaRPr lang="zh-CN" altLang="en-US" dirty="0"/>
          </a:p>
        </p:txBody>
      </p:sp>
    </p:spTree>
    <p:extLst>
      <p:ext uri="{BB962C8B-B14F-4D97-AF65-F5344CB8AC3E}">
        <p14:creationId xmlns:p14="http://schemas.microsoft.com/office/powerpoint/2010/main" val="3336607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a:xfrm>
            <a:off x="251520" y="1600200"/>
            <a:ext cx="8784976" cy="5141168"/>
          </a:xfrm>
        </p:spPr>
        <p:txBody>
          <a:bodyPr>
            <a:normAutofit fontScale="92500"/>
          </a:bodyPr>
          <a:lstStyle/>
          <a:p>
            <a:r>
              <a:rPr lang="zh-CN" altLang="en-US" dirty="0" smtClean="0"/>
              <a:t>准备一个结构体的队列</a:t>
            </a:r>
            <a:r>
              <a:rPr lang="en-US" altLang="zh-CN" dirty="0" smtClean="0"/>
              <a:t>Q</a:t>
            </a:r>
          </a:p>
          <a:p>
            <a:r>
              <a:rPr lang="zh-CN" altLang="en-US" dirty="0" smtClean="0"/>
              <a:t>将结构体</a:t>
            </a:r>
            <a:r>
              <a:rPr lang="en-US" altLang="zh-CN" dirty="0" smtClean="0"/>
              <a:t>(</a:t>
            </a:r>
            <a:r>
              <a:rPr lang="zh-CN" altLang="en-US" dirty="0" smtClean="0"/>
              <a:t>起点</a:t>
            </a:r>
            <a:r>
              <a:rPr lang="en-US" altLang="zh-CN" dirty="0" smtClean="0"/>
              <a:t>,0)</a:t>
            </a:r>
            <a:r>
              <a:rPr lang="zh-CN" altLang="en-US" dirty="0" smtClean="0"/>
              <a:t>入队，将起点标记为已访问</a:t>
            </a:r>
            <a:endParaRPr lang="en-US" altLang="zh-CN" dirty="0" smtClean="0"/>
          </a:p>
          <a:p>
            <a:r>
              <a:rPr lang="en-US" altLang="zh-CN" dirty="0" smtClean="0"/>
              <a:t>while (Q</a:t>
            </a:r>
            <a:r>
              <a:rPr lang="zh-CN" altLang="en-US" dirty="0" smtClean="0"/>
              <a:t>不为空</a:t>
            </a:r>
            <a:r>
              <a:rPr lang="en-US" altLang="zh-CN" dirty="0" smtClean="0"/>
              <a:t>)</a:t>
            </a:r>
          </a:p>
          <a:p>
            <a:pPr lvl="1"/>
            <a:r>
              <a:rPr lang="zh-CN" altLang="en-US" dirty="0" smtClean="0"/>
              <a:t>取出头结点</a:t>
            </a:r>
            <a:r>
              <a:rPr lang="en-US" altLang="zh-CN" dirty="0" smtClean="0"/>
              <a:t>u</a:t>
            </a:r>
          </a:p>
          <a:p>
            <a:pPr lvl="1"/>
            <a:r>
              <a:rPr lang="en-US" altLang="zh-CN" dirty="0" smtClean="0"/>
              <a:t>for </a:t>
            </a:r>
            <a:r>
              <a:rPr lang="zh-CN" altLang="en-US" dirty="0" smtClean="0"/>
              <a:t>每一个可能的下一个位置</a:t>
            </a:r>
            <a:r>
              <a:rPr lang="en-US" altLang="zh-CN" dirty="0" err="1" smtClean="0"/>
              <a:t>npos</a:t>
            </a:r>
            <a:endParaRPr lang="en-US" altLang="zh-CN" dirty="0" smtClean="0"/>
          </a:p>
          <a:p>
            <a:pPr lvl="1"/>
            <a:r>
              <a:rPr lang="en-US" altLang="zh-CN" dirty="0" smtClean="0"/>
              <a:t>    if ( </a:t>
            </a:r>
            <a:r>
              <a:rPr lang="en-US" altLang="zh-CN" dirty="0" err="1" smtClean="0"/>
              <a:t>npos</a:t>
            </a:r>
            <a:r>
              <a:rPr lang="zh-CN" altLang="en-US" dirty="0" smtClean="0"/>
              <a:t>是终点</a:t>
            </a:r>
            <a:r>
              <a:rPr lang="en-US" altLang="zh-CN" dirty="0" smtClean="0"/>
              <a:t> ) return t;</a:t>
            </a:r>
          </a:p>
          <a:p>
            <a:pPr lvl="1"/>
            <a:r>
              <a:rPr lang="en-US" altLang="zh-CN" dirty="0"/>
              <a:t> </a:t>
            </a:r>
            <a:r>
              <a:rPr lang="en-US" altLang="zh-CN" dirty="0" smtClean="0"/>
              <a:t>   if ( </a:t>
            </a:r>
            <a:r>
              <a:rPr lang="en-US" altLang="zh-CN" dirty="0" err="1" smtClean="0"/>
              <a:t>npos</a:t>
            </a:r>
            <a:r>
              <a:rPr lang="zh-CN" altLang="en-US" dirty="0" smtClean="0"/>
              <a:t>已访问过</a:t>
            </a:r>
            <a:r>
              <a:rPr lang="en-US" altLang="zh-CN" dirty="0" smtClean="0"/>
              <a:t> ) continue;</a:t>
            </a:r>
          </a:p>
          <a:p>
            <a:pPr lvl="1"/>
            <a:r>
              <a:rPr lang="en-US" altLang="zh-CN" dirty="0"/>
              <a:t> </a:t>
            </a:r>
            <a:r>
              <a:rPr lang="en-US" altLang="zh-CN" dirty="0" smtClean="0"/>
              <a:t>   </a:t>
            </a:r>
            <a:r>
              <a:rPr lang="zh-CN" altLang="en-US" dirty="0" smtClean="0"/>
              <a:t>将结构体</a:t>
            </a:r>
            <a:r>
              <a:rPr lang="en-US" altLang="zh-CN" dirty="0" smtClean="0"/>
              <a:t>(npos,u.t+1)</a:t>
            </a:r>
            <a:r>
              <a:rPr lang="zh-CN" altLang="en-US" dirty="0" smtClean="0"/>
              <a:t>入队</a:t>
            </a:r>
            <a:endParaRPr lang="en-US" altLang="zh-CN" dirty="0"/>
          </a:p>
          <a:p>
            <a:pPr lvl="1"/>
            <a:r>
              <a:rPr lang="en-US" altLang="zh-CN" dirty="0" smtClean="0"/>
              <a:t>    </a:t>
            </a:r>
            <a:r>
              <a:rPr lang="zh-CN" altLang="en-US" dirty="0" smtClean="0"/>
              <a:t>将</a:t>
            </a:r>
            <a:r>
              <a:rPr lang="en-US" altLang="zh-CN" dirty="0" err="1" smtClean="0"/>
              <a:t>npos</a:t>
            </a:r>
            <a:r>
              <a:rPr lang="zh-CN" altLang="en-US" dirty="0" smtClean="0"/>
              <a:t>标记为已访问</a:t>
            </a:r>
            <a:endParaRPr lang="zh-CN" altLang="en-US" dirty="0"/>
          </a:p>
        </p:txBody>
      </p:sp>
    </p:spTree>
    <p:extLst>
      <p:ext uri="{BB962C8B-B14F-4D97-AF65-F5344CB8AC3E}">
        <p14:creationId xmlns:p14="http://schemas.microsoft.com/office/powerpoint/2010/main" val="521304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hdu1372</a:t>
            </a:r>
            <a:endParaRPr lang="zh-CN" altLang="en-US" dirty="0"/>
          </a:p>
        </p:txBody>
      </p:sp>
      <p:sp>
        <p:nvSpPr>
          <p:cNvPr id="3" name="内容占位符 2"/>
          <p:cNvSpPr>
            <a:spLocks noGrp="1"/>
          </p:cNvSpPr>
          <p:nvPr>
            <p:ph idx="1"/>
          </p:nvPr>
        </p:nvSpPr>
        <p:spPr/>
        <p:txBody>
          <a:bodyPr/>
          <a:lstStyle/>
          <a:p>
            <a:r>
              <a:rPr lang="zh-CN" altLang="en-US" dirty="0" smtClean="0"/>
              <a:t>相对而言</a:t>
            </a:r>
            <a:r>
              <a:rPr lang="en-US" altLang="zh-CN" dirty="0" smtClean="0"/>
              <a:t>BFS</a:t>
            </a:r>
            <a:r>
              <a:rPr lang="zh-CN" altLang="en-US" dirty="0" smtClean="0"/>
              <a:t>框架要离代码实现更近一点，只要会实现队列</a:t>
            </a:r>
            <a:endParaRPr lang="en-US" altLang="zh-CN" dirty="0" smtClean="0"/>
          </a:p>
          <a:p>
            <a:r>
              <a:rPr lang="zh-CN" altLang="en-US" dirty="0"/>
              <a:t>这道</a:t>
            </a:r>
            <a:r>
              <a:rPr lang="zh-CN" altLang="en-US" dirty="0" smtClean="0"/>
              <a:t>题还要实现国际象棋棋盘，但这是一个小问题</a:t>
            </a:r>
            <a:endParaRPr lang="en-US" altLang="zh-CN" dirty="0" smtClean="0"/>
          </a:p>
        </p:txBody>
      </p:sp>
    </p:spTree>
    <p:extLst>
      <p:ext uri="{BB962C8B-B14F-4D97-AF65-F5344CB8AC3E}">
        <p14:creationId xmlns:p14="http://schemas.microsoft.com/office/powerpoint/2010/main" val="4153792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hdu2102</a:t>
            </a:r>
            <a:endParaRPr lang="zh-CN" altLang="en-US" dirty="0"/>
          </a:p>
        </p:txBody>
      </p:sp>
      <p:sp>
        <p:nvSpPr>
          <p:cNvPr id="3" name="内容占位符 2"/>
          <p:cNvSpPr>
            <a:spLocks noGrp="1"/>
          </p:cNvSpPr>
          <p:nvPr>
            <p:ph idx="1"/>
          </p:nvPr>
        </p:nvSpPr>
        <p:spPr/>
        <p:txBody>
          <a:bodyPr/>
          <a:lstStyle/>
          <a:p>
            <a:r>
              <a:rPr lang="zh-CN" altLang="en-US" dirty="0" smtClean="0"/>
              <a:t>双层迷宫，只能前后左右</a:t>
            </a:r>
            <a:r>
              <a:rPr lang="en-US" altLang="zh-CN" dirty="0" smtClean="0"/>
              <a:t>4</a:t>
            </a:r>
            <a:r>
              <a:rPr lang="zh-CN" altLang="en-US" dirty="0" smtClean="0"/>
              <a:t>个方向行进，一步花一个时间</a:t>
            </a:r>
            <a:endParaRPr lang="en-US" altLang="zh-CN" dirty="0" smtClean="0"/>
          </a:p>
          <a:p>
            <a:r>
              <a:rPr lang="zh-CN" altLang="en-US" dirty="0" smtClean="0"/>
              <a:t>走到</a:t>
            </a:r>
            <a:r>
              <a:rPr lang="en-US" altLang="zh-CN" dirty="0" smtClean="0"/>
              <a:t>’#’</a:t>
            </a:r>
            <a:r>
              <a:rPr lang="zh-CN" altLang="en-US" dirty="0" smtClean="0"/>
              <a:t>则立刻传送到另外一层，如果另外一层是墙</a:t>
            </a:r>
            <a:r>
              <a:rPr lang="en-US" altLang="zh-CN" dirty="0" smtClean="0"/>
              <a:t>’*’</a:t>
            </a:r>
            <a:r>
              <a:rPr lang="zh-CN" altLang="en-US" dirty="0" smtClean="0"/>
              <a:t>，则失败</a:t>
            </a:r>
            <a:endParaRPr lang="en-US" altLang="zh-CN" dirty="0" smtClean="0"/>
          </a:p>
          <a:p>
            <a:r>
              <a:rPr lang="zh-CN" altLang="en-US" dirty="0" smtClean="0"/>
              <a:t>问能否在指定时间</a:t>
            </a:r>
            <a:r>
              <a:rPr lang="en-US" altLang="zh-CN" dirty="0" smtClean="0"/>
              <a:t>T</a:t>
            </a:r>
            <a:r>
              <a:rPr lang="zh-CN" altLang="en-US" dirty="0" smtClean="0"/>
              <a:t>内，从起点走到终点</a:t>
            </a:r>
            <a:endParaRPr lang="zh-CN" altLang="en-US" dirty="0"/>
          </a:p>
        </p:txBody>
      </p:sp>
    </p:spTree>
    <p:extLst>
      <p:ext uri="{BB962C8B-B14F-4D97-AF65-F5344CB8AC3E}">
        <p14:creationId xmlns:p14="http://schemas.microsoft.com/office/powerpoint/2010/main" val="3107236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hdu2102</a:t>
            </a:r>
            <a:endParaRPr lang="zh-CN" altLang="en-US" dirty="0"/>
          </a:p>
        </p:txBody>
      </p:sp>
      <p:sp>
        <p:nvSpPr>
          <p:cNvPr id="3" name="内容占位符 2"/>
          <p:cNvSpPr>
            <a:spLocks noGrp="1"/>
          </p:cNvSpPr>
          <p:nvPr>
            <p:ph idx="1"/>
          </p:nvPr>
        </p:nvSpPr>
        <p:spPr/>
        <p:txBody>
          <a:bodyPr/>
          <a:lstStyle/>
          <a:p>
            <a:r>
              <a:rPr lang="zh-CN" altLang="en-US" dirty="0" smtClean="0"/>
              <a:t>如果是最快走出迷宫，则用</a:t>
            </a:r>
            <a:r>
              <a:rPr lang="en-US" altLang="zh-CN" dirty="0" smtClean="0"/>
              <a:t>BFS</a:t>
            </a:r>
            <a:r>
              <a:rPr lang="zh-CN" altLang="en-US" dirty="0" smtClean="0"/>
              <a:t>方便的多</a:t>
            </a:r>
            <a:endParaRPr lang="en-US" altLang="zh-CN" dirty="0" smtClean="0"/>
          </a:p>
          <a:p>
            <a:r>
              <a:rPr lang="zh-CN" altLang="en-US" dirty="0" smtClean="0"/>
              <a:t>如果是指定时间内完成迷宫，</a:t>
            </a:r>
            <a:r>
              <a:rPr lang="en-US" altLang="zh-CN" dirty="0" smtClean="0"/>
              <a:t>DFS</a:t>
            </a:r>
            <a:r>
              <a:rPr lang="zh-CN" altLang="en-US" dirty="0" smtClean="0"/>
              <a:t>也可以，前面有一个例子</a:t>
            </a:r>
            <a:endParaRPr lang="en-US" altLang="zh-CN" dirty="0" smtClean="0"/>
          </a:p>
          <a:p>
            <a:r>
              <a:rPr lang="zh-CN" altLang="en-US" dirty="0" smtClean="0"/>
              <a:t>用</a:t>
            </a:r>
            <a:r>
              <a:rPr lang="en-US" altLang="zh-CN" dirty="0" smtClean="0"/>
              <a:t>BFS</a:t>
            </a:r>
            <a:r>
              <a:rPr lang="zh-CN" altLang="en-US" dirty="0" smtClean="0"/>
              <a:t>也可以解决指定时间完成迷宫问题</a:t>
            </a:r>
            <a:endParaRPr lang="zh-CN" altLang="en-US" dirty="0"/>
          </a:p>
        </p:txBody>
      </p:sp>
    </p:spTree>
    <p:extLst>
      <p:ext uri="{BB962C8B-B14F-4D97-AF65-F5344CB8AC3E}">
        <p14:creationId xmlns:p14="http://schemas.microsoft.com/office/powerpoint/2010/main" val="3128859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hdu2102</a:t>
            </a:r>
            <a:endParaRPr lang="zh-CN" altLang="en-US" dirty="0"/>
          </a:p>
        </p:txBody>
      </p:sp>
      <p:sp>
        <p:nvSpPr>
          <p:cNvPr id="3" name="内容占位符 2"/>
          <p:cNvSpPr>
            <a:spLocks noGrp="1"/>
          </p:cNvSpPr>
          <p:nvPr>
            <p:ph idx="1"/>
          </p:nvPr>
        </p:nvSpPr>
        <p:spPr/>
        <p:txBody>
          <a:bodyPr/>
          <a:lstStyle/>
          <a:p>
            <a:r>
              <a:rPr lang="zh-CN" altLang="en-US" dirty="0" smtClean="0"/>
              <a:t>首先做一个预处理</a:t>
            </a:r>
            <a:endParaRPr lang="en-US" altLang="zh-CN" dirty="0" smtClean="0"/>
          </a:p>
          <a:p>
            <a:pPr marL="742950" indent="-742950">
              <a:buFont typeface="+mj-lt"/>
              <a:buAutoNum type="arabicPeriod"/>
            </a:pPr>
            <a:r>
              <a:rPr lang="zh-CN" altLang="en-US" dirty="0" smtClean="0"/>
              <a:t>如果两层的同一位置一个是</a:t>
            </a:r>
            <a:r>
              <a:rPr lang="en-US" altLang="zh-CN" dirty="0" smtClean="0"/>
              <a:t>’#’</a:t>
            </a:r>
            <a:r>
              <a:rPr lang="zh-CN" altLang="en-US" dirty="0" smtClean="0"/>
              <a:t>，一个是</a:t>
            </a:r>
            <a:r>
              <a:rPr lang="en-US" altLang="zh-CN" dirty="0" smtClean="0"/>
              <a:t>’*’</a:t>
            </a:r>
            <a:r>
              <a:rPr lang="zh-CN" altLang="en-US" dirty="0" smtClean="0"/>
              <a:t>，则将其都改成</a:t>
            </a:r>
            <a:r>
              <a:rPr lang="en-US" altLang="zh-CN" dirty="0" smtClean="0"/>
              <a:t>’*’</a:t>
            </a:r>
          </a:p>
          <a:p>
            <a:pPr marL="742950" indent="-742950">
              <a:buFont typeface="+mj-lt"/>
              <a:buAutoNum type="arabicPeriod"/>
            </a:pPr>
            <a:r>
              <a:rPr lang="zh-CN" altLang="en-US" dirty="0" smtClean="0"/>
              <a:t>如果都是</a:t>
            </a:r>
            <a:r>
              <a:rPr lang="en-US" altLang="zh-CN" dirty="0" smtClean="0"/>
              <a:t>’#’</a:t>
            </a:r>
            <a:r>
              <a:rPr lang="zh-CN" altLang="en-US" dirty="0" smtClean="0"/>
              <a:t>，也改成</a:t>
            </a:r>
            <a:r>
              <a:rPr lang="en-US" altLang="zh-CN" dirty="0" smtClean="0"/>
              <a:t>’*’</a:t>
            </a:r>
            <a:r>
              <a:rPr lang="zh-CN" altLang="en-US" dirty="0" smtClean="0"/>
              <a:t>，注意这一点</a:t>
            </a:r>
            <a:endParaRPr lang="en-US" altLang="zh-CN" dirty="0" smtClean="0"/>
          </a:p>
          <a:p>
            <a:r>
              <a:rPr lang="zh-CN" altLang="en-US" dirty="0"/>
              <a:t>不</a:t>
            </a:r>
            <a:r>
              <a:rPr lang="zh-CN" altLang="en-US" dirty="0" smtClean="0"/>
              <a:t>做预处理也可以，但是在入队的时候要多做判断</a:t>
            </a:r>
            <a:endParaRPr lang="zh-CN" altLang="en-US" dirty="0"/>
          </a:p>
        </p:txBody>
      </p:sp>
    </p:spTree>
    <p:extLst>
      <p:ext uri="{BB962C8B-B14F-4D97-AF65-F5344CB8AC3E}">
        <p14:creationId xmlns:p14="http://schemas.microsoft.com/office/powerpoint/2010/main" val="104803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搜索</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smtClean="0"/>
              <a:t>泛泛而谈，搜索是一种“暴力的”方法</a:t>
            </a:r>
            <a:endParaRPr lang="en-US" altLang="zh-CN" dirty="0" smtClean="0"/>
          </a:p>
          <a:p>
            <a:r>
              <a:rPr lang="zh-CN" altLang="en-US" dirty="0" smtClean="0"/>
              <a:t>搜索的目标可能是一个值，也可能是一个向量、一个矩阵，还可能是一个状态、一个布局，总之是</a:t>
            </a:r>
            <a:r>
              <a:rPr lang="zh-CN" altLang="en-US" dirty="0" smtClean="0">
                <a:solidFill>
                  <a:srgbClr val="FF0000"/>
                </a:solidFill>
              </a:rPr>
              <a:t>符合条件</a:t>
            </a:r>
            <a:r>
              <a:rPr lang="zh-CN" altLang="en-US" dirty="0" smtClean="0"/>
              <a:t>的某个东西</a:t>
            </a:r>
            <a:endParaRPr lang="en-US" altLang="zh-CN" dirty="0" smtClean="0"/>
          </a:p>
          <a:p>
            <a:r>
              <a:rPr lang="zh-CN" altLang="en-US" dirty="0" smtClean="0"/>
              <a:t>而所有的东西的集合称为搜索空间，我们就是在搜索空间内搜索目标</a:t>
            </a:r>
            <a:endParaRPr lang="zh-CN" altLang="en-US" dirty="0"/>
          </a:p>
        </p:txBody>
      </p:sp>
    </p:spTree>
    <p:extLst>
      <p:ext uri="{BB962C8B-B14F-4D97-AF65-F5344CB8AC3E}">
        <p14:creationId xmlns:p14="http://schemas.microsoft.com/office/powerpoint/2010/main" val="3107928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p:txBody>
          <a:bodyPr/>
          <a:lstStyle/>
          <a:p>
            <a:r>
              <a:rPr lang="en-US" altLang="zh-CN" dirty="0" smtClean="0"/>
              <a:t>BFS</a:t>
            </a:r>
            <a:r>
              <a:rPr lang="zh-CN" altLang="en-US" dirty="0" smtClean="0"/>
              <a:t>有一个问题一定要注意：</a:t>
            </a:r>
            <a:endParaRPr lang="en-US" altLang="zh-CN" dirty="0" smtClean="0"/>
          </a:p>
          <a:p>
            <a:r>
              <a:rPr lang="zh-CN" altLang="en-US" dirty="0" smtClean="0"/>
              <a:t>在循环中，显然不会把所有的理论上的下一个变化全部入队，只会选择</a:t>
            </a:r>
            <a:r>
              <a:rPr lang="zh-CN" altLang="en-US" dirty="0" smtClean="0">
                <a:solidFill>
                  <a:srgbClr val="FF0000"/>
                </a:solidFill>
              </a:rPr>
              <a:t>符合条件</a:t>
            </a:r>
            <a:r>
              <a:rPr lang="zh-CN" altLang="en-US" dirty="0" smtClean="0"/>
              <a:t>的入队</a:t>
            </a:r>
            <a:endParaRPr lang="en-US" altLang="zh-CN" dirty="0" smtClean="0"/>
          </a:p>
          <a:p>
            <a:r>
              <a:rPr lang="zh-CN" altLang="en-US" dirty="0" smtClean="0"/>
              <a:t>第一个节点也一定要</a:t>
            </a:r>
            <a:r>
              <a:rPr lang="zh-CN" altLang="en-US" dirty="0" smtClean="0">
                <a:solidFill>
                  <a:srgbClr val="FF0000"/>
                </a:solidFill>
              </a:rPr>
              <a:t>符合条件</a:t>
            </a:r>
            <a:r>
              <a:rPr lang="zh-CN" altLang="en-US" dirty="0" smtClean="0"/>
              <a:t>！！！</a:t>
            </a:r>
            <a:endParaRPr lang="en-US" altLang="zh-CN" dirty="0" smtClean="0"/>
          </a:p>
          <a:p>
            <a:r>
              <a:rPr lang="zh-CN" altLang="en-US" dirty="0" smtClean="0"/>
              <a:t>或者，第一个节点单独做判断！！！</a:t>
            </a:r>
            <a:endParaRPr lang="en-US" altLang="zh-CN" dirty="0" smtClean="0"/>
          </a:p>
          <a:p>
            <a:r>
              <a:rPr lang="zh-CN" altLang="en-US" dirty="0" smtClean="0"/>
              <a:t>这样才能保证逻辑的严密</a:t>
            </a:r>
            <a:endParaRPr lang="zh-CN" altLang="en-US" dirty="0"/>
          </a:p>
        </p:txBody>
      </p:sp>
    </p:spTree>
    <p:extLst>
      <p:ext uri="{BB962C8B-B14F-4D97-AF65-F5344CB8AC3E}">
        <p14:creationId xmlns:p14="http://schemas.microsoft.com/office/powerpoint/2010/main" val="1987648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r>
              <a:rPr lang="zh-CN" altLang="en-US" dirty="0" smtClean="0"/>
              <a:t>和</a:t>
            </a:r>
            <a:r>
              <a:rPr lang="en-US" altLang="zh-CN" dirty="0" smtClean="0"/>
              <a:t>DFS</a:t>
            </a:r>
            <a:endParaRPr lang="zh-CN" altLang="en-US" dirty="0"/>
          </a:p>
        </p:txBody>
      </p:sp>
      <p:sp>
        <p:nvSpPr>
          <p:cNvPr id="3" name="内容占位符 2"/>
          <p:cNvSpPr>
            <a:spLocks noGrp="1"/>
          </p:cNvSpPr>
          <p:nvPr>
            <p:ph idx="1"/>
          </p:nvPr>
        </p:nvSpPr>
        <p:spPr>
          <a:xfrm>
            <a:off x="457200" y="1600200"/>
            <a:ext cx="8229600" cy="4421088"/>
          </a:xfrm>
        </p:spPr>
        <p:txBody>
          <a:bodyPr>
            <a:normAutofit/>
          </a:bodyPr>
          <a:lstStyle/>
          <a:p>
            <a:r>
              <a:rPr lang="en-US" altLang="zh-CN" dirty="0" smtClean="0"/>
              <a:t>BFS</a:t>
            </a:r>
            <a:r>
              <a:rPr lang="zh-CN" altLang="en-US" dirty="0" smtClean="0"/>
              <a:t>在函数中使用队列，在一些题目中，队列太长以致于</a:t>
            </a:r>
            <a:r>
              <a:rPr lang="en-US" altLang="zh-CN" dirty="0" smtClean="0"/>
              <a:t>MLE</a:t>
            </a:r>
            <a:r>
              <a:rPr lang="zh-CN" altLang="en-US" dirty="0" smtClean="0"/>
              <a:t>，</a:t>
            </a:r>
            <a:r>
              <a:rPr lang="en-US" altLang="zh-CN" dirty="0" smtClean="0"/>
              <a:t>DFS</a:t>
            </a:r>
            <a:r>
              <a:rPr lang="zh-CN" altLang="en-US" dirty="0" smtClean="0"/>
              <a:t>在这方面有一定的优势</a:t>
            </a:r>
            <a:endParaRPr lang="en-US" altLang="zh-CN" dirty="0" smtClean="0"/>
          </a:p>
          <a:p>
            <a:r>
              <a:rPr lang="zh-CN" altLang="en-US" dirty="0" smtClean="0"/>
              <a:t>如果是涉及到最短、最快的问题，一般都用</a:t>
            </a:r>
            <a:r>
              <a:rPr lang="en-US" altLang="zh-CN" dirty="0" smtClean="0"/>
              <a:t>BFS</a:t>
            </a:r>
            <a:r>
              <a:rPr lang="zh-CN" altLang="en-US" dirty="0" smtClean="0"/>
              <a:t>，因为</a:t>
            </a:r>
            <a:r>
              <a:rPr lang="en-US" altLang="zh-CN" dirty="0" smtClean="0"/>
              <a:t>DFS</a:t>
            </a:r>
            <a:r>
              <a:rPr lang="zh-CN" altLang="en-US" dirty="0" smtClean="0"/>
              <a:t>得到的第一个答案未必是最短、最快的；</a:t>
            </a:r>
            <a:r>
              <a:rPr lang="en-US" altLang="zh-CN" dirty="0" smtClean="0"/>
              <a:t>BFS</a:t>
            </a:r>
            <a:r>
              <a:rPr lang="zh-CN" altLang="en-US" dirty="0" smtClean="0"/>
              <a:t>使用队列或者优先队列则可以保证</a:t>
            </a:r>
            <a:endParaRPr lang="zh-CN" altLang="en-US" dirty="0"/>
          </a:p>
        </p:txBody>
      </p:sp>
    </p:spTree>
    <p:extLst>
      <p:ext uri="{BB962C8B-B14F-4D97-AF65-F5344CB8AC3E}">
        <p14:creationId xmlns:p14="http://schemas.microsoft.com/office/powerpoint/2010/main" val="84528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a:t>
            </a:r>
            <a:endParaRPr lang="zh-CN" altLang="en-US" dirty="0"/>
          </a:p>
        </p:txBody>
      </p:sp>
      <p:sp>
        <p:nvSpPr>
          <p:cNvPr id="3" name="内容占位符 2"/>
          <p:cNvSpPr>
            <a:spLocks noGrp="1"/>
          </p:cNvSpPr>
          <p:nvPr>
            <p:ph idx="1"/>
          </p:nvPr>
        </p:nvSpPr>
        <p:spPr/>
        <p:txBody>
          <a:bodyPr/>
          <a:lstStyle/>
          <a:p>
            <a:r>
              <a:rPr lang="zh-CN" altLang="en-US" dirty="0" smtClean="0"/>
              <a:t>剪枝是加快搜索的最有效的方法</a:t>
            </a:r>
            <a:endParaRPr lang="en-US" altLang="zh-CN" dirty="0" smtClean="0"/>
          </a:p>
          <a:p>
            <a:r>
              <a:rPr lang="zh-CN" altLang="en-US" dirty="0" smtClean="0"/>
              <a:t>遗憾的是搜索还能整理出一个框架，剪枝完全没有程式化，必须具体问题具体分析</a:t>
            </a:r>
            <a:endParaRPr lang="en-US" altLang="zh-CN" dirty="0" smtClean="0"/>
          </a:p>
          <a:p>
            <a:r>
              <a:rPr lang="zh-CN" altLang="en-US" dirty="0" smtClean="0"/>
              <a:t>我们只知道剪枝应该发生的地点</a:t>
            </a:r>
            <a:endParaRPr lang="en-US" altLang="zh-CN" dirty="0" smtClean="0"/>
          </a:p>
          <a:p>
            <a:r>
              <a:rPr lang="zh-CN" altLang="en-US" dirty="0" smtClean="0"/>
              <a:t>实际上，几乎所有搜索都在剪枝，区别只在于多和少</a:t>
            </a:r>
            <a:endParaRPr lang="zh-CN" altLang="en-US" dirty="0"/>
          </a:p>
        </p:txBody>
      </p:sp>
    </p:spTree>
    <p:extLst>
      <p:ext uri="{BB962C8B-B14F-4D97-AF65-F5344CB8AC3E}">
        <p14:creationId xmlns:p14="http://schemas.microsoft.com/office/powerpoint/2010/main" val="3090463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DFS(depth)</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if ( depth</a:t>
            </a:r>
            <a:r>
              <a:rPr lang="zh-CN" altLang="en-US" dirty="0" smtClean="0"/>
              <a:t>到底</a:t>
            </a:r>
            <a:r>
              <a:rPr lang="en-US" altLang="zh-CN" dirty="0" smtClean="0"/>
              <a:t> )</a:t>
            </a:r>
          </a:p>
          <a:p>
            <a:pPr lvl="1"/>
            <a:r>
              <a:rPr lang="zh-CN" altLang="en-US" dirty="0" smtClean="0"/>
              <a:t>根据状态进行相应处理</a:t>
            </a:r>
            <a:endParaRPr lang="en-US" altLang="zh-CN" dirty="0" smtClean="0"/>
          </a:p>
          <a:p>
            <a:pPr lvl="1"/>
            <a:r>
              <a:rPr lang="en-US" altLang="zh-CN" dirty="0" smtClean="0"/>
              <a:t>return</a:t>
            </a:r>
          </a:p>
          <a:p>
            <a:r>
              <a:rPr lang="en-US" altLang="zh-CN" dirty="0" smtClean="0"/>
              <a:t>for </a:t>
            </a:r>
            <a:r>
              <a:rPr lang="zh-CN" altLang="en-US" dirty="0" smtClean="0"/>
              <a:t>每一个可能的变化</a:t>
            </a:r>
            <a:endParaRPr lang="en-US" altLang="zh-CN" dirty="0" smtClean="0"/>
          </a:p>
          <a:p>
            <a:pPr lvl="1"/>
            <a:r>
              <a:rPr lang="zh-CN" altLang="en-US" dirty="0">
                <a:solidFill>
                  <a:srgbClr val="FF0000"/>
                </a:solidFill>
              </a:rPr>
              <a:t>剪枝</a:t>
            </a:r>
            <a:endParaRPr lang="en-US" altLang="zh-CN" dirty="0" smtClean="0">
              <a:solidFill>
                <a:srgbClr val="FF0000"/>
              </a:solidFill>
            </a:endParaRPr>
          </a:p>
          <a:p>
            <a:pPr lvl="1"/>
            <a:r>
              <a:rPr lang="zh-CN" altLang="en-US" dirty="0"/>
              <a:t>做</a:t>
            </a:r>
            <a:r>
              <a:rPr lang="zh-CN" altLang="en-US" dirty="0" smtClean="0"/>
              <a:t>变化</a:t>
            </a:r>
            <a:endParaRPr lang="en-US" altLang="zh-CN" dirty="0" smtClean="0"/>
          </a:p>
          <a:p>
            <a:pPr lvl="1"/>
            <a:r>
              <a:rPr lang="en-US" altLang="zh-CN" dirty="0" smtClean="0"/>
              <a:t>DFS(depth+1)</a:t>
            </a:r>
          </a:p>
          <a:p>
            <a:pPr lvl="1"/>
            <a:r>
              <a:rPr lang="zh-CN" altLang="en-US" dirty="0"/>
              <a:t>还原</a:t>
            </a:r>
          </a:p>
        </p:txBody>
      </p:sp>
    </p:spTree>
    <p:extLst>
      <p:ext uri="{BB962C8B-B14F-4D97-AF65-F5344CB8AC3E}">
        <p14:creationId xmlns:p14="http://schemas.microsoft.com/office/powerpoint/2010/main" val="396781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BFS</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将搜索的起点入队</a:t>
            </a:r>
            <a:r>
              <a:rPr lang="en-US" altLang="zh-CN" dirty="0" smtClean="0"/>
              <a:t>Q</a:t>
            </a:r>
          </a:p>
          <a:p>
            <a:r>
              <a:rPr lang="en-US" altLang="zh-CN" dirty="0" smtClean="0"/>
              <a:t>while ( Q</a:t>
            </a:r>
            <a:r>
              <a:rPr lang="zh-CN" altLang="en-US" dirty="0" smtClean="0"/>
              <a:t>不为空</a:t>
            </a:r>
            <a:r>
              <a:rPr lang="en-US" altLang="zh-CN" dirty="0" smtClean="0"/>
              <a:t> )</a:t>
            </a:r>
          </a:p>
          <a:p>
            <a:pPr lvl="1"/>
            <a:r>
              <a:rPr lang="zh-CN" altLang="en-US" dirty="0" smtClean="0"/>
              <a:t>取出</a:t>
            </a:r>
            <a:r>
              <a:rPr lang="en-US" altLang="zh-CN" dirty="0" smtClean="0"/>
              <a:t>Q</a:t>
            </a:r>
            <a:r>
              <a:rPr lang="zh-CN" altLang="en-US" dirty="0" smtClean="0"/>
              <a:t>的头节点</a:t>
            </a:r>
            <a:r>
              <a:rPr lang="en-US" altLang="zh-CN" dirty="0" smtClean="0"/>
              <a:t>u</a:t>
            </a:r>
          </a:p>
          <a:p>
            <a:pPr lvl="1"/>
            <a:r>
              <a:rPr lang="en-US" altLang="zh-CN" dirty="0" smtClean="0"/>
              <a:t>for u</a:t>
            </a:r>
            <a:r>
              <a:rPr lang="zh-CN" altLang="en-US" dirty="0" smtClean="0"/>
              <a:t>的每一个可能的可行的变化</a:t>
            </a:r>
            <a:r>
              <a:rPr lang="en-US" altLang="zh-CN" dirty="0" smtClean="0"/>
              <a:t>v</a:t>
            </a:r>
          </a:p>
          <a:p>
            <a:pPr lvl="1"/>
            <a:r>
              <a:rPr lang="en-US" altLang="zh-CN" dirty="0"/>
              <a:t> </a:t>
            </a:r>
            <a:r>
              <a:rPr lang="en-US" altLang="zh-CN" dirty="0" smtClean="0"/>
              <a:t>   if ( v</a:t>
            </a:r>
            <a:r>
              <a:rPr lang="zh-CN" altLang="en-US" dirty="0" smtClean="0"/>
              <a:t>是搜索目标</a:t>
            </a:r>
            <a:r>
              <a:rPr lang="en-US" altLang="zh-CN" dirty="0" smtClean="0"/>
              <a:t> ) </a:t>
            </a:r>
            <a:r>
              <a:rPr lang="zh-CN" altLang="en-US" dirty="0" smtClean="0"/>
              <a:t>进行相应处理</a:t>
            </a:r>
            <a:r>
              <a:rPr lang="en-US" altLang="zh-CN" dirty="0" smtClean="0"/>
              <a:t>, return;</a:t>
            </a:r>
          </a:p>
          <a:p>
            <a:pPr lvl="1"/>
            <a:r>
              <a:rPr lang="en-US" altLang="zh-CN" dirty="0"/>
              <a:t> </a:t>
            </a:r>
            <a:r>
              <a:rPr lang="en-US" altLang="zh-CN" dirty="0" smtClean="0"/>
              <a:t>   </a:t>
            </a:r>
            <a:r>
              <a:rPr lang="zh-CN" altLang="en-US" dirty="0" smtClean="0">
                <a:solidFill>
                  <a:srgbClr val="FF0000"/>
                </a:solidFill>
              </a:rPr>
              <a:t>剪枝</a:t>
            </a:r>
            <a:endParaRPr lang="en-US" altLang="zh-CN" dirty="0" smtClean="0">
              <a:solidFill>
                <a:srgbClr val="FF0000"/>
              </a:solidFill>
            </a:endParaRPr>
          </a:p>
          <a:p>
            <a:pPr lvl="1"/>
            <a:r>
              <a:rPr lang="en-US" altLang="zh-CN" dirty="0"/>
              <a:t> </a:t>
            </a:r>
            <a:r>
              <a:rPr lang="en-US" altLang="zh-CN" dirty="0" smtClean="0"/>
              <a:t>   </a:t>
            </a:r>
            <a:r>
              <a:rPr lang="zh-CN" altLang="en-US" dirty="0" smtClean="0"/>
              <a:t>将</a:t>
            </a:r>
            <a:r>
              <a:rPr lang="en-US" altLang="zh-CN" dirty="0" smtClean="0"/>
              <a:t>v</a:t>
            </a:r>
            <a:r>
              <a:rPr lang="zh-CN" altLang="en-US" dirty="0" smtClean="0"/>
              <a:t>入队</a:t>
            </a:r>
            <a:endParaRPr lang="en-US" altLang="zh-CN" dirty="0" smtClean="0"/>
          </a:p>
          <a:p>
            <a:r>
              <a:rPr lang="zh-CN" altLang="en-US" dirty="0" smtClean="0"/>
              <a:t>没有符合条件的目标</a:t>
            </a:r>
            <a:r>
              <a:rPr lang="en-US" altLang="zh-CN" dirty="0" smtClean="0"/>
              <a:t>  </a:t>
            </a:r>
            <a:endParaRPr lang="zh-CN" altLang="en-US" dirty="0"/>
          </a:p>
        </p:txBody>
      </p:sp>
    </p:spTree>
    <p:extLst>
      <p:ext uri="{BB962C8B-B14F-4D97-AF65-F5344CB8AC3E}">
        <p14:creationId xmlns:p14="http://schemas.microsoft.com/office/powerpoint/2010/main" val="243564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剪枝</a:t>
            </a:r>
            <a:endParaRPr lang="zh-CN" altLang="en-US" dirty="0"/>
          </a:p>
        </p:txBody>
      </p:sp>
      <p:sp>
        <p:nvSpPr>
          <p:cNvPr id="3" name="内容占位符 2"/>
          <p:cNvSpPr>
            <a:spLocks noGrp="1"/>
          </p:cNvSpPr>
          <p:nvPr>
            <p:ph idx="1"/>
          </p:nvPr>
        </p:nvSpPr>
        <p:spPr/>
        <p:txBody>
          <a:bodyPr/>
          <a:lstStyle/>
          <a:p>
            <a:r>
              <a:rPr lang="zh-CN" altLang="en-US" dirty="0" smtClean="0"/>
              <a:t>如果确定题目是搜索可解的，最低目标要做到</a:t>
            </a:r>
            <a:r>
              <a:rPr lang="en-US" altLang="zh-CN" dirty="0" smtClean="0"/>
              <a:t>TLE</a:t>
            </a:r>
          </a:p>
          <a:p>
            <a:endParaRPr lang="en-US" altLang="zh-CN" dirty="0" smtClean="0"/>
          </a:p>
          <a:p>
            <a:r>
              <a:rPr lang="zh-CN" altLang="en-US" dirty="0" smtClean="0"/>
              <a:t>做到</a:t>
            </a:r>
            <a:r>
              <a:rPr lang="en-US" altLang="zh-CN" dirty="0" smtClean="0"/>
              <a:t>TLE</a:t>
            </a:r>
            <a:r>
              <a:rPr lang="zh-CN" altLang="en-US" dirty="0"/>
              <a:t>很大</a:t>
            </a:r>
            <a:r>
              <a:rPr lang="zh-CN" altLang="en-US" dirty="0" smtClean="0"/>
              <a:t>概率说明对题目的理解及实现都没有问题，唯一的问题就在于</a:t>
            </a:r>
            <a:r>
              <a:rPr lang="zh-CN" altLang="en-US" dirty="0" smtClean="0">
                <a:solidFill>
                  <a:srgbClr val="FF0000"/>
                </a:solidFill>
              </a:rPr>
              <a:t>剪枝</a:t>
            </a:r>
            <a:r>
              <a:rPr lang="zh-CN" altLang="en-US" dirty="0" smtClean="0"/>
              <a:t>！！！</a:t>
            </a:r>
            <a:endParaRPr lang="zh-CN" altLang="en-US" dirty="0"/>
          </a:p>
        </p:txBody>
      </p:sp>
    </p:spTree>
    <p:extLst>
      <p:ext uri="{BB962C8B-B14F-4D97-AF65-F5344CB8AC3E}">
        <p14:creationId xmlns:p14="http://schemas.microsoft.com/office/powerpoint/2010/main" val="18216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10399</a:t>
            </a:r>
            <a:endParaRPr lang="zh-CN" altLang="en-US" dirty="0"/>
          </a:p>
        </p:txBody>
      </p:sp>
      <p:sp>
        <p:nvSpPr>
          <p:cNvPr id="3" name="内容占位符 2"/>
          <p:cNvSpPr>
            <a:spLocks noGrp="1"/>
          </p:cNvSpPr>
          <p:nvPr>
            <p:ph idx="1"/>
          </p:nvPr>
        </p:nvSpPr>
        <p:spPr>
          <a:xfrm>
            <a:off x="457200" y="1600200"/>
            <a:ext cx="8229600" cy="5069160"/>
          </a:xfrm>
        </p:spPr>
        <p:txBody>
          <a:bodyPr>
            <a:normAutofit fontScale="85000" lnSpcReduction="20000"/>
          </a:bodyPr>
          <a:lstStyle/>
          <a:p>
            <a:r>
              <a:rPr lang="en-US" altLang="zh-CN" dirty="0"/>
              <a:t>7</a:t>
            </a:r>
            <a:r>
              <a:rPr lang="zh-CN" altLang="en-US" dirty="0"/>
              <a:t>月</a:t>
            </a:r>
            <a:r>
              <a:rPr lang="en-US" altLang="zh-CN" dirty="0"/>
              <a:t>17</a:t>
            </a:r>
            <a:r>
              <a:rPr lang="zh-CN" altLang="en-US" dirty="0"/>
              <a:t>日是</a:t>
            </a:r>
            <a:r>
              <a:rPr lang="en-US" altLang="zh-CN" dirty="0" err="1"/>
              <a:t>Mr.W</a:t>
            </a:r>
            <a:r>
              <a:rPr lang="zh-CN" altLang="en-US" dirty="0"/>
              <a:t>的生日，</a:t>
            </a:r>
            <a:r>
              <a:rPr lang="en-US" altLang="zh-CN" dirty="0"/>
              <a:t>ACM-THU</a:t>
            </a:r>
            <a:r>
              <a:rPr lang="zh-CN" altLang="en-US" dirty="0"/>
              <a:t>为此要制作一个体积为</a:t>
            </a:r>
            <a:r>
              <a:rPr lang="en-US" altLang="zh-CN" dirty="0"/>
              <a:t>Nπ</a:t>
            </a:r>
            <a:r>
              <a:rPr lang="zh-CN" altLang="en-US" dirty="0"/>
              <a:t>的</a:t>
            </a:r>
            <a:r>
              <a:rPr lang="en-US" altLang="zh-CN" dirty="0"/>
              <a:t>M</a:t>
            </a:r>
            <a:r>
              <a:rPr lang="zh-CN" altLang="en-US" dirty="0"/>
              <a:t>层生日蛋糕，每层都是一个圆柱体。 </a:t>
            </a:r>
            <a:br>
              <a:rPr lang="zh-CN" altLang="en-US" dirty="0"/>
            </a:br>
            <a:r>
              <a:rPr lang="zh-CN" altLang="en-US" dirty="0"/>
              <a:t>设从下往上数第</a:t>
            </a:r>
            <a:r>
              <a:rPr lang="en-US" altLang="zh-CN" dirty="0" err="1"/>
              <a:t>i</a:t>
            </a:r>
            <a:r>
              <a:rPr lang="en-US" altLang="zh-CN" dirty="0"/>
              <a:t>(1 &lt;= </a:t>
            </a:r>
            <a:r>
              <a:rPr lang="en-US" altLang="zh-CN" dirty="0" err="1"/>
              <a:t>i</a:t>
            </a:r>
            <a:r>
              <a:rPr lang="en-US" altLang="zh-CN" dirty="0"/>
              <a:t> &lt;= M)</a:t>
            </a:r>
            <a:r>
              <a:rPr lang="zh-CN" altLang="en-US" dirty="0"/>
              <a:t>层蛋糕是半径为</a:t>
            </a:r>
            <a:r>
              <a:rPr lang="en-US" altLang="zh-CN" dirty="0" err="1"/>
              <a:t>Ri</a:t>
            </a:r>
            <a:r>
              <a:rPr lang="en-US" altLang="zh-CN" dirty="0"/>
              <a:t>, </a:t>
            </a:r>
            <a:r>
              <a:rPr lang="zh-CN" altLang="en-US" dirty="0"/>
              <a:t>高度为</a:t>
            </a:r>
            <a:r>
              <a:rPr lang="en-US" altLang="zh-CN" dirty="0"/>
              <a:t>Hi</a:t>
            </a:r>
            <a:r>
              <a:rPr lang="zh-CN" altLang="en-US" dirty="0"/>
              <a:t>的圆柱。当</a:t>
            </a:r>
            <a:r>
              <a:rPr lang="en-US" altLang="zh-CN" dirty="0" err="1"/>
              <a:t>i</a:t>
            </a:r>
            <a:r>
              <a:rPr lang="en-US" altLang="zh-CN" dirty="0"/>
              <a:t> &lt; M</a:t>
            </a:r>
            <a:r>
              <a:rPr lang="zh-CN" altLang="en-US" dirty="0"/>
              <a:t>时，要求</a:t>
            </a:r>
            <a:r>
              <a:rPr lang="en-US" altLang="zh-CN" dirty="0" err="1"/>
              <a:t>Ri</a:t>
            </a:r>
            <a:r>
              <a:rPr lang="en-US" altLang="zh-CN" dirty="0"/>
              <a:t> &gt; R</a:t>
            </a:r>
            <a:r>
              <a:rPr lang="en-US" altLang="zh-CN" baseline="-25000" dirty="0"/>
              <a:t>i+1</a:t>
            </a:r>
            <a:r>
              <a:rPr lang="zh-CN" altLang="en-US" dirty="0"/>
              <a:t>且</a:t>
            </a:r>
            <a:r>
              <a:rPr lang="en-US" altLang="zh-CN" dirty="0"/>
              <a:t>Hi &gt; H</a:t>
            </a:r>
            <a:r>
              <a:rPr lang="en-US" altLang="zh-CN" baseline="-25000" dirty="0"/>
              <a:t>i+1</a:t>
            </a:r>
            <a:r>
              <a:rPr lang="zh-CN" altLang="en-US" dirty="0"/>
              <a:t>。 </a:t>
            </a:r>
            <a:br>
              <a:rPr lang="zh-CN" altLang="en-US" dirty="0"/>
            </a:br>
            <a:r>
              <a:rPr lang="zh-CN" altLang="en-US" dirty="0"/>
              <a:t>由于要在蛋糕上抹奶油，为尽可能节约经费，我们希望蛋糕外表面（最下一层的下底面除外）的面积</a:t>
            </a:r>
            <a:r>
              <a:rPr lang="en-US" altLang="zh-CN" dirty="0"/>
              <a:t>Q</a:t>
            </a:r>
            <a:r>
              <a:rPr lang="zh-CN" altLang="en-US" dirty="0"/>
              <a:t>最小。 </a:t>
            </a:r>
            <a:br>
              <a:rPr lang="zh-CN" altLang="en-US" dirty="0"/>
            </a:br>
            <a:r>
              <a:rPr lang="zh-CN" altLang="en-US" dirty="0"/>
              <a:t>令</a:t>
            </a:r>
            <a:r>
              <a:rPr lang="en-US" altLang="zh-CN" dirty="0"/>
              <a:t>Q = Sπ </a:t>
            </a:r>
            <a:br>
              <a:rPr lang="en-US" altLang="zh-CN" dirty="0"/>
            </a:br>
            <a:r>
              <a:rPr lang="zh-CN" altLang="en-US" dirty="0"/>
              <a:t>请编程对给出的</a:t>
            </a:r>
            <a:r>
              <a:rPr lang="en-US" altLang="zh-CN" dirty="0"/>
              <a:t>N</a:t>
            </a:r>
            <a:r>
              <a:rPr lang="zh-CN" altLang="en-US" dirty="0"/>
              <a:t>和</a:t>
            </a:r>
            <a:r>
              <a:rPr lang="en-US" altLang="zh-CN" dirty="0"/>
              <a:t>M</a:t>
            </a:r>
            <a:r>
              <a:rPr lang="zh-CN" altLang="en-US" dirty="0"/>
              <a:t>，找出蛋糕的制作方案（适当的</a:t>
            </a:r>
            <a:r>
              <a:rPr lang="en-US" altLang="zh-CN" dirty="0" err="1"/>
              <a:t>Ri</a:t>
            </a:r>
            <a:r>
              <a:rPr lang="zh-CN" altLang="en-US" dirty="0"/>
              <a:t>和</a:t>
            </a:r>
            <a:r>
              <a:rPr lang="en-US" altLang="zh-CN" dirty="0"/>
              <a:t>Hi</a:t>
            </a:r>
            <a:r>
              <a:rPr lang="zh-CN" altLang="en-US" dirty="0"/>
              <a:t>的值），使</a:t>
            </a:r>
            <a:r>
              <a:rPr lang="en-US" altLang="zh-CN" dirty="0"/>
              <a:t>S</a:t>
            </a:r>
            <a:r>
              <a:rPr lang="zh-CN" altLang="en-US" dirty="0"/>
              <a:t>最小。 </a:t>
            </a:r>
            <a:br>
              <a:rPr lang="zh-CN" altLang="en-US" dirty="0"/>
            </a:br>
            <a:r>
              <a:rPr lang="zh-CN" altLang="en-US" dirty="0"/>
              <a:t>（除</a:t>
            </a:r>
            <a:r>
              <a:rPr lang="en-US" altLang="zh-CN" dirty="0"/>
              <a:t>Q</a:t>
            </a:r>
            <a:r>
              <a:rPr lang="zh-CN" altLang="en-US" dirty="0"/>
              <a:t>外，以上所有数据皆为正整数</a:t>
            </a:r>
            <a:r>
              <a:rPr lang="zh-CN" altLang="en-US" dirty="0" smtClean="0"/>
              <a:t>）</a:t>
            </a:r>
            <a:endParaRPr lang="zh-CN" altLang="en-US" dirty="0"/>
          </a:p>
        </p:txBody>
      </p:sp>
    </p:spTree>
    <p:extLst>
      <p:ext uri="{BB962C8B-B14F-4D97-AF65-F5344CB8AC3E}">
        <p14:creationId xmlns:p14="http://schemas.microsoft.com/office/powerpoint/2010/main" val="383101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10399</a:t>
            </a:r>
            <a:endParaRPr lang="zh-CN" altLang="en-US" dirty="0"/>
          </a:p>
        </p:txBody>
      </p:sp>
      <p:sp>
        <p:nvSpPr>
          <p:cNvPr id="3" name="内容占位符 2"/>
          <p:cNvSpPr>
            <a:spLocks noGrp="1"/>
          </p:cNvSpPr>
          <p:nvPr>
            <p:ph idx="1"/>
          </p:nvPr>
        </p:nvSpPr>
        <p:spPr/>
        <p:txBody>
          <a:bodyPr/>
          <a:lstStyle/>
          <a:p>
            <a:r>
              <a:rPr lang="zh-CN" altLang="en-US" dirty="0"/>
              <a:t>很</a:t>
            </a:r>
            <a:r>
              <a:rPr lang="zh-CN" altLang="en-US" dirty="0" smtClean="0"/>
              <a:t>容易知道：</a:t>
            </a:r>
            <a:endParaRPr lang="en-US" altLang="zh-CN" dirty="0" smtClean="0"/>
          </a:p>
          <a:p>
            <a:r>
              <a:rPr lang="en-US" altLang="zh-CN" dirty="0" smtClean="0"/>
              <a:t>Q=Sπ=SIGMA(2π</a:t>
            </a:r>
            <a:r>
              <a:rPr lang="en-US" altLang="zh-CN" dirty="0" err="1" smtClean="0"/>
              <a:t>RiHi</a:t>
            </a:r>
            <a:r>
              <a:rPr lang="en-US" altLang="zh-CN" dirty="0" smtClean="0"/>
              <a:t>)+πR</a:t>
            </a:r>
            <a:r>
              <a:rPr lang="en-US" altLang="zh-CN" baseline="-25000" dirty="0" smtClean="0"/>
              <a:t>M</a:t>
            </a:r>
            <a:r>
              <a:rPr lang="en-US" altLang="zh-CN" baseline="30000" dirty="0" smtClean="0"/>
              <a:t>2</a:t>
            </a:r>
          </a:p>
          <a:p>
            <a:r>
              <a:rPr lang="en-US" altLang="zh-CN" dirty="0" smtClean="0"/>
              <a:t>V=SIGMA(πRi</a:t>
            </a:r>
            <a:r>
              <a:rPr lang="en-US" altLang="zh-CN" baseline="30000" dirty="0" smtClean="0"/>
              <a:t>2</a:t>
            </a:r>
            <a:r>
              <a:rPr lang="en-US" altLang="zh-CN" dirty="0" smtClean="0"/>
              <a:t>Hi)=Nπ</a:t>
            </a:r>
          </a:p>
          <a:p>
            <a:r>
              <a:rPr lang="zh-CN" altLang="en-US" dirty="0" smtClean="0"/>
              <a:t>给定</a:t>
            </a:r>
            <a:r>
              <a:rPr lang="en-US" altLang="zh-CN" dirty="0" smtClean="0"/>
              <a:t>N</a:t>
            </a:r>
            <a:r>
              <a:rPr lang="zh-CN" altLang="en-US" dirty="0" smtClean="0"/>
              <a:t>、</a:t>
            </a:r>
            <a:r>
              <a:rPr lang="en-US" altLang="zh-CN" dirty="0" smtClean="0"/>
              <a:t>M</a:t>
            </a:r>
            <a:r>
              <a:rPr lang="zh-CN" altLang="en-US" dirty="0" smtClean="0"/>
              <a:t>求</a:t>
            </a:r>
            <a:r>
              <a:rPr lang="en-US" altLang="zh-CN" dirty="0" smtClean="0"/>
              <a:t>S</a:t>
            </a:r>
            <a:r>
              <a:rPr lang="zh-CN" altLang="en-US" dirty="0" smtClean="0"/>
              <a:t>的最小值</a:t>
            </a:r>
            <a:endParaRPr lang="en-US" altLang="zh-CN" dirty="0" smtClean="0"/>
          </a:p>
          <a:p>
            <a:r>
              <a:rPr lang="zh-CN" altLang="en-US" dirty="0"/>
              <a:t>把</a:t>
            </a:r>
            <a:r>
              <a:rPr lang="en-US" altLang="zh-CN" dirty="0"/>
              <a:t>π</a:t>
            </a:r>
            <a:r>
              <a:rPr lang="zh-CN" altLang="en-US" dirty="0"/>
              <a:t>约掉后都是整数</a:t>
            </a:r>
            <a:r>
              <a:rPr lang="zh-CN" altLang="en-US" dirty="0" smtClean="0"/>
              <a:t>，很容易想到搜索</a:t>
            </a:r>
            <a:endParaRPr lang="zh-CN" altLang="en-US" dirty="0"/>
          </a:p>
        </p:txBody>
      </p:sp>
    </p:spTree>
    <p:extLst>
      <p:ext uri="{BB962C8B-B14F-4D97-AF65-F5344CB8AC3E}">
        <p14:creationId xmlns:p14="http://schemas.microsoft.com/office/powerpoint/2010/main" val="612894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10399</a:t>
            </a:r>
            <a:endParaRPr lang="zh-CN" altLang="en-US" dirty="0"/>
          </a:p>
        </p:txBody>
      </p:sp>
      <p:sp>
        <p:nvSpPr>
          <p:cNvPr id="3" name="内容占位符 2"/>
          <p:cNvSpPr>
            <a:spLocks noGrp="1"/>
          </p:cNvSpPr>
          <p:nvPr>
            <p:ph idx="1"/>
          </p:nvPr>
        </p:nvSpPr>
        <p:spPr/>
        <p:txBody>
          <a:bodyPr/>
          <a:lstStyle/>
          <a:p>
            <a:r>
              <a:rPr lang="en-US" altLang="zh-CN" dirty="0" smtClean="0"/>
              <a:t>R1</a:t>
            </a:r>
            <a:r>
              <a:rPr lang="zh-CN" altLang="en-US" dirty="0" smtClean="0"/>
              <a:t>至少是</a:t>
            </a:r>
            <a:r>
              <a:rPr lang="en-US" altLang="zh-CN" dirty="0" smtClean="0"/>
              <a:t>M</a:t>
            </a:r>
            <a:r>
              <a:rPr lang="zh-CN" altLang="en-US" dirty="0" smtClean="0"/>
              <a:t>，至多是多少？</a:t>
            </a:r>
            <a:endParaRPr lang="en-US" altLang="zh-CN" dirty="0" smtClean="0"/>
          </a:p>
          <a:p>
            <a:r>
              <a:rPr lang="en-US" altLang="zh-CN" dirty="0" smtClean="0"/>
              <a:t>H1</a:t>
            </a:r>
            <a:r>
              <a:rPr lang="zh-CN" altLang="en-US" dirty="0" smtClean="0"/>
              <a:t>至少是</a:t>
            </a:r>
            <a:r>
              <a:rPr lang="en-US" altLang="zh-CN" dirty="0" smtClean="0"/>
              <a:t>M</a:t>
            </a:r>
            <a:r>
              <a:rPr lang="zh-CN" altLang="en-US" dirty="0" smtClean="0"/>
              <a:t>，至多是多少？</a:t>
            </a:r>
            <a:endParaRPr lang="en-US" altLang="zh-CN" dirty="0" smtClean="0"/>
          </a:p>
          <a:p>
            <a:r>
              <a:rPr lang="zh-CN" altLang="en-US" dirty="0" smtClean="0"/>
              <a:t>确定</a:t>
            </a:r>
            <a:r>
              <a:rPr lang="en-US" altLang="zh-CN" dirty="0" smtClean="0"/>
              <a:t>(R1,H1)</a:t>
            </a:r>
            <a:r>
              <a:rPr lang="zh-CN" altLang="en-US" dirty="0" smtClean="0"/>
              <a:t>的范围以后，就可以做一个</a:t>
            </a:r>
            <a:r>
              <a:rPr lang="en-US" altLang="zh-CN" dirty="0" smtClean="0"/>
              <a:t>DFS</a:t>
            </a:r>
            <a:r>
              <a:rPr lang="zh-CN" altLang="en-US" dirty="0" smtClean="0"/>
              <a:t>，穷尽所有可能的</a:t>
            </a:r>
            <a:r>
              <a:rPr lang="en-US" altLang="zh-CN" dirty="0" smtClean="0"/>
              <a:t>(</a:t>
            </a:r>
            <a:r>
              <a:rPr lang="en-US" altLang="zh-CN" dirty="0" err="1" smtClean="0"/>
              <a:t>Ri,Hi</a:t>
            </a:r>
            <a:r>
              <a:rPr lang="en-US" altLang="zh-CN" dirty="0" smtClean="0"/>
              <a:t>)</a:t>
            </a:r>
            <a:r>
              <a:rPr lang="zh-CN" altLang="en-US" dirty="0" smtClean="0"/>
              <a:t>，计算出最小的</a:t>
            </a:r>
            <a:r>
              <a:rPr lang="en-US" altLang="zh-CN" dirty="0" smtClean="0"/>
              <a:t>S</a:t>
            </a:r>
          </a:p>
          <a:p>
            <a:r>
              <a:rPr lang="zh-CN" altLang="en-US" dirty="0" smtClean="0"/>
              <a:t>仅这样，肯定超时，一定要剪枝！！！</a:t>
            </a:r>
            <a:endParaRPr lang="zh-CN" altLang="en-US" dirty="0"/>
          </a:p>
        </p:txBody>
      </p:sp>
    </p:spTree>
    <p:extLst>
      <p:ext uri="{BB962C8B-B14F-4D97-AF65-F5344CB8AC3E}">
        <p14:creationId xmlns:p14="http://schemas.microsoft.com/office/powerpoint/2010/main" val="4076576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hdu1455</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George took sticks of the same length and cut them randomly until all parts became at most 50 units long. Now he wants to return sticks to the original state, but he forgot how many sticks he had originally and how long they were originally. Please help him and design a program which computes the smallest possible original length of those sticks. All lengths expressed in units are integers greater than zero.</a:t>
            </a:r>
            <a:endParaRPr lang="zh-CN" altLang="en-US" dirty="0"/>
          </a:p>
        </p:txBody>
      </p:sp>
    </p:spTree>
    <p:extLst>
      <p:ext uri="{BB962C8B-B14F-4D97-AF65-F5344CB8AC3E}">
        <p14:creationId xmlns:p14="http://schemas.microsoft.com/office/powerpoint/2010/main" val="118169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求</a:t>
            </a:r>
            <a:r>
              <a:rPr lang="en-US" altLang="zh-CN" dirty="0" smtClean="0"/>
              <a:t>2x+3y=107</a:t>
            </a:r>
            <a:r>
              <a:rPr lang="zh-CN" altLang="en-US" dirty="0" smtClean="0"/>
              <a:t>的正整数解</a:t>
            </a:r>
            <a:endParaRPr lang="en-US" altLang="zh-CN" dirty="0" smtClean="0"/>
          </a:p>
          <a:p>
            <a:endParaRPr lang="en-US" altLang="zh-CN" dirty="0"/>
          </a:p>
          <a:p>
            <a:r>
              <a:rPr lang="en-US" altLang="zh-CN" dirty="0"/>
              <a:t> for(</a:t>
            </a:r>
            <a:r>
              <a:rPr lang="en-US" altLang="zh-CN" dirty="0" err="1"/>
              <a:t>int</a:t>
            </a:r>
            <a:r>
              <a:rPr lang="en-US" altLang="zh-CN" dirty="0"/>
              <a:t> </a:t>
            </a:r>
            <a:r>
              <a:rPr lang="en-US" altLang="zh-CN" dirty="0" smtClean="0"/>
              <a:t>x=1;x&lt;107</a:t>
            </a:r>
            <a:r>
              <a:rPr lang="en-US" altLang="zh-CN" dirty="0"/>
              <a:t>;++x)</a:t>
            </a:r>
          </a:p>
          <a:p>
            <a:r>
              <a:rPr lang="en-US" altLang="zh-CN" dirty="0"/>
              <a:t>        for(</a:t>
            </a:r>
            <a:r>
              <a:rPr lang="en-US" altLang="zh-CN" dirty="0" err="1"/>
              <a:t>int</a:t>
            </a:r>
            <a:r>
              <a:rPr lang="en-US" altLang="zh-CN" dirty="0"/>
              <a:t> </a:t>
            </a:r>
            <a:r>
              <a:rPr lang="en-US" altLang="zh-CN" dirty="0" smtClean="0"/>
              <a:t>y=1;y&lt;107</a:t>
            </a:r>
            <a:r>
              <a:rPr lang="en-US" altLang="zh-CN" dirty="0"/>
              <a:t>;++y)</a:t>
            </a:r>
          </a:p>
          <a:p>
            <a:r>
              <a:rPr lang="en-US" altLang="zh-CN" dirty="0"/>
              <a:t>            if(107==2*x+3*y)</a:t>
            </a:r>
          </a:p>
          <a:p>
            <a:r>
              <a:rPr lang="en-US" altLang="zh-CN" dirty="0"/>
              <a:t>                </a:t>
            </a:r>
            <a:r>
              <a:rPr lang="en-US" altLang="zh-CN" dirty="0" err="1"/>
              <a:t>cout</a:t>
            </a:r>
            <a:r>
              <a:rPr lang="en-US" altLang="zh-CN" dirty="0"/>
              <a:t>&lt;&lt;x&lt;&lt;" "&lt;&lt;y&lt;&lt;</a:t>
            </a:r>
            <a:r>
              <a:rPr lang="en-US" altLang="zh-CN" dirty="0" err="1"/>
              <a:t>endl</a:t>
            </a:r>
            <a:r>
              <a:rPr lang="en-US" altLang="zh-CN" dirty="0"/>
              <a:t>;</a:t>
            </a:r>
            <a:endParaRPr lang="zh-CN" altLang="en-US" dirty="0"/>
          </a:p>
        </p:txBody>
      </p:sp>
    </p:spTree>
    <p:extLst>
      <p:ext uri="{BB962C8B-B14F-4D97-AF65-F5344CB8AC3E}">
        <p14:creationId xmlns:p14="http://schemas.microsoft.com/office/powerpoint/2010/main" val="1405970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hdu1455</a:t>
            </a:r>
            <a:endParaRPr lang="zh-CN" altLang="en-US" dirty="0"/>
          </a:p>
        </p:txBody>
      </p:sp>
      <p:sp>
        <p:nvSpPr>
          <p:cNvPr id="3" name="内容占位符 2"/>
          <p:cNvSpPr>
            <a:spLocks noGrp="1"/>
          </p:cNvSpPr>
          <p:nvPr>
            <p:ph idx="1"/>
          </p:nvPr>
        </p:nvSpPr>
        <p:spPr/>
        <p:txBody>
          <a:bodyPr>
            <a:normAutofit/>
          </a:bodyPr>
          <a:lstStyle/>
          <a:p>
            <a:r>
              <a:rPr lang="zh-CN" altLang="en-US" dirty="0" smtClean="0"/>
              <a:t>所有短木棍之和如果是一个质数，则原始木棍肯定只有</a:t>
            </a:r>
            <a:r>
              <a:rPr lang="en-US" altLang="zh-CN" dirty="0" smtClean="0"/>
              <a:t>1</a:t>
            </a:r>
            <a:r>
              <a:rPr lang="zh-CN" altLang="en-US" dirty="0" smtClean="0"/>
              <a:t>根，而且长度就是和</a:t>
            </a:r>
            <a:endParaRPr lang="en-US" altLang="zh-CN" dirty="0" smtClean="0"/>
          </a:p>
          <a:p>
            <a:r>
              <a:rPr lang="zh-CN" altLang="en-US" dirty="0" smtClean="0"/>
              <a:t>如果是一个合数表示为</a:t>
            </a:r>
            <a:r>
              <a:rPr lang="en-US" altLang="zh-CN" dirty="0" err="1" smtClean="0"/>
              <a:t>p×k</a:t>
            </a:r>
            <a:r>
              <a:rPr lang="zh-CN" altLang="en-US" dirty="0" smtClean="0"/>
              <a:t>，则存在多种可能，就要看短木棍能否拼成</a:t>
            </a:r>
            <a:r>
              <a:rPr lang="en-US" altLang="zh-CN" dirty="0" smtClean="0"/>
              <a:t>k</a:t>
            </a:r>
            <a:r>
              <a:rPr lang="zh-CN" altLang="en-US" dirty="0" smtClean="0"/>
              <a:t>根原始木棍，长度均为</a:t>
            </a:r>
            <a:r>
              <a:rPr lang="en-US" altLang="zh-CN" dirty="0" smtClean="0"/>
              <a:t>p</a:t>
            </a:r>
          </a:p>
          <a:p>
            <a:endParaRPr lang="zh-CN" altLang="en-US" dirty="0"/>
          </a:p>
        </p:txBody>
      </p:sp>
    </p:spTree>
    <p:extLst>
      <p:ext uri="{BB962C8B-B14F-4D97-AF65-F5344CB8AC3E}">
        <p14:creationId xmlns:p14="http://schemas.microsoft.com/office/powerpoint/2010/main" val="110435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状态的表示</a:t>
            </a:r>
            <a:endParaRPr lang="zh-CN" altLang="en-US" dirty="0"/>
          </a:p>
        </p:txBody>
      </p:sp>
      <p:sp>
        <p:nvSpPr>
          <p:cNvPr id="3" name="内容占位符 2"/>
          <p:cNvSpPr>
            <a:spLocks noGrp="1"/>
          </p:cNvSpPr>
          <p:nvPr>
            <p:ph idx="1"/>
          </p:nvPr>
        </p:nvSpPr>
        <p:spPr/>
        <p:txBody>
          <a:bodyPr/>
          <a:lstStyle/>
          <a:p>
            <a:r>
              <a:rPr lang="zh-CN" altLang="en-US" dirty="0" smtClean="0"/>
              <a:t>搜索问题中，状态的表示也是一个极其重要的问题</a:t>
            </a:r>
            <a:endParaRPr lang="en-US" altLang="zh-CN" dirty="0" smtClean="0"/>
          </a:p>
          <a:p>
            <a:endParaRPr lang="en-US" altLang="zh-CN" dirty="0" smtClean="0"/>
          </a:p>
          <a:p>
            <a:r>
              <a:rPr lang="zh-CN" altLang="en-US" dirty="0" smtClean="0"/>
              <a:t>无论是</a:t>
            </a:r>
            <a:r>
              <a:rPr lang="en-US" altLang="zh-CN" dirty="0" smtClean="0"/>
              <a:t>DFS</a:t>
            </a:r>
            <a:r>
              <a:rPr lang="zh-CN" altLang="en-US" dirty="0" smtClean="0"/>
              <a:t>还是</a:t>
            </a:r>
            <a:r>
              <a:rPr lang="en-US" altLang="zh-CN" dirty="0" smtClean="0"/>
              <a:t>BFS</a:t>
            </a:r>
            <a:r>
              <a:rPr lang="zh-CN" altLang="en-US" dirty="0" smtClean="0"/>
              <a:t>，已经搜索过的节点均不用再搜索，问题是：怎么知道节点已经被搜索过？</a:t>
            </a:r>
            <a:endParaRPr lang="en-US" altLang="zh-CN" dirty="0" smtClean="0"/>
          </a:p>
          <a:p>
            <a:endParaRPr lang="zh-CN" altLang="en-US" dirty="0"/>
          </a:p>
        </p:txBody>
      </p:sp>
    </p:spTree>
    <p:extLst>
      <p:ext uri="{BB962C8B-B14F-4D97-AF65-F5344CB8AC3E}">
        <p14:creationId xmlns:p14="http://schemas.microsoft.com/office/powerpoint/2010/main" val="2303017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状态的表示</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hdu1016</a:t>
            </a:r>
            <a:r>
              <a:rPr lang="zh-CN" altLang="en-US" dirty="0" smtClean="0"/>
              <a:t>中，一共有</a:t>
            </a:r>
            <a:r>
              <a:rPr lang="en-US" altLang="zh-CN" dirty="0" smtClean="0"/>
              <a:t>N</a:t>
            </a:r>
            <a:r>
              <a:rPr lang="zh-CN" altLang="en-US" dirty="0" smtClean="0"/>
              <a:t>个数需要使用，怎么知道某个数已经使用？很简单</a:t>
            </a:r>
            <a:endParaRPr lang="en-US" altLang="zh-CN" dirty="0" smtClean="0"/>
          </a:p>
          <a:p>
            <a:r>
              <a:rPr lang="zh-CN" altLang="en-US" dirty="0" smtClean="0"/>
              <a:t>在迷宫</a:t>
            </a:r>
            <a:r>
              <a:rPr lang="zh-CN" altLang="en-US" dirty="0"/>
              <a:t>（二维）</a:t>
            </a:r>
            <a:r>
              <a:rPr lang="zh-CN" altLang="en-US" dirty="0" smtClean="0"/>
              <a:t>问题中，怎么知道某个位置以及走过了？也很简单</a:t>
            </a:r>
            <a:endParaRPr lang="zh-CN" altLang="en-US" dirty="0"/>
          </a:p>
        </p:txBody>
      </p:sp>
    </p:spTree>
    <p:extLst>
      <p:ext uri="{BB962C8B-B14F-4D97-AF65-F5344CB8AC3E}">
        <p14:creationId xmlns:p14="http://schemas.microsoft.com/office/powerpoint/2010/main" val="3451690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hdu1043</a:t>
            </a:r>
            <a:r>
              <a:rPr lang="zh-CN" altLang="en-US" dirty="0" smtClean="0"/>
              <a:t>八数码问题</a:t>
            </a:r>
            <a:endParaRPr lang="zh-CN" altLang="en-US" dirty="0"/>
          </a:p>
        </p:txBody>
      </p:sp>
      <p:pic>
        <p:nvPicPr>
          <p:cNvPr id="7" name="图片 6"/>
          <p:cNvPicPr>
            <a:picLocks noChangeAspect="1"/>
          </p:cNvPicPr>
          <p:nvPr/>
        </p:nvPicPr>
        <p:blipFill>
          <a:blip r:embed="rId2"/>
          <a:stretch>
            <a:fillRect/>
          </a:stretch>
        </p:blipFill>
        <p:spPr>
          <a:xfrm>
            <a:off x="179512" y="2348880"/>
            <a:ext cx="8810854" cy="2952328"/>
          </a:xfrm>
          <a:prstGeom prst="rect">
            <a:avLst/>
          </a:prstGeom>
        </p:spPr>
      </p:pic>
    </p:spTree>
    <p:extLst>
      <p:ext uri="{BB962C8B-B14F-4D97-AF65-F5344CB8AC3E}">
        <p14:creationId xmlns:p14="http://schemas.microsoft.com/office/powerpoint/2010/main" val="4165910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hdu1043</a:t>
            </a:r>
            <a:endParaRPr lang="zh-CN" altLang="en-US" dirty="0"/>
          </a:p>
        </p:txBody>
      </p:sp>
      <p:sp>
        <p:nvSpPr>
          <p:cNvPr id="3" name="内容占位符 2"/>
          <p:cNvSpPr>
            <a:spLocks noGrp="1"/>
          </p:cNvSpPr>
          <p:nvPr>
            <p:ph idx="1"/>
          </p:nvPr>
        </p:nvSpPr>
        <p:spPr/>
        <p:txBody>
          <a:bodyPr/>
          <a:lstStyle/>
          <a:p>
            <a:r>
              <a:rPr lang="zh-CN" altLang="en-US" dirty="0" smtClean="0"/>
              <a:t>八数码问题中，一个节点就是一个八数码，八数码怎么表示？</a:t>
            </a:r>
            <a:endParaRPr lang="en-US" altLang="zh-CN" dirty="0" smtClean="0"/>
          </a:p>
          <a:p>
            <a:r>
              <a:rPr lang="zh-CN" altLang="en-US" dirty="0" smtClean="0"/>
              <a:t>可以用一个</a:t>
            </a:r>
            <a:r>
              <a:rPr lang="en-US" altLang="zh-CN" dirty="0" smtClean="0"/>
              <a:t>3×3</a:t>
            </a:r>
            <a:r>
              <a:rPr lang="zh-CN" altLang="en-US" dirty="0" smtClean="0"/>
              <a:t>的二维数组表示</a:t>
            </a:r>
            <a:endParaRPr lang="en-US" altLang="zh-CN" dirty="0" smtClean="0"/>
          </a:p>
          <a:p>
            <a:r>
              <a:rPr lang="zh-CN" altLang="en-US" dirty="0" smtClean="0"/>
              <a:t>可以用一个长度为</a:t>
            </a:r>
            <a:r>
              <a:rPr lang="en-US" altLang="zh-CN" dirty="0" smtClean="0"/>
              <a:t>9</a:t>
            </a:r>
            <a:r>
              <a:rPr lang="zh-CN" altLang="en-US" dirty="0" smtClean="0"/>
              <a:t>的一维数组表示</a:t>
            </a:r>
            <a:endParaRPr lang="en-US" altLang="zh-CN" dirty="0" smtClean="0"/>
          </a:p>
          <a:p>
            <a:r>
              <a:rPr lang="zh-CN" altLang="en-US" dirty="0" smtClean="0"/>
              <a:t>可以用一个整数表示，范围在</a:t>
            </a:r>
            <a:r>
              <a:rPr lang="en-US" altLang="zh-CN" dirty="0" smtClean="0"/>
              <a:t>[012345678,876543210]</a:t>
            </a:r>
            <a:r>
              <a:rPr lang="zh-CN" altLang="en-US" dirty="0" smtClean="0"/>
              <a:t>之间</a:t>
            </a:r>
            <a:endParaRPr lang="zh-CN" altLang="en-US" dirty="0"/>
          </a:p>
        </p:txBody>
      </p:sp>
    </p:spTree>
    <p:extLst>
      <p:ext uri="{BB962C8B-B14F-4D97-AF65-F5344CB8AC3E}">
        <p14:creationId xmlns:p14="http://schemas.microsoft.com/office/powerpoint/2010/main" val="2488053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康托展开</a:t>
            </a:r>
            <a:endParaRPr lang="zh-CN" altLang="en-US" dirty="0"/>
          </a:p>
        </p:txBody>
      </p:sp>
      <p:sp>
        <p:nvSpPr>
          <p:cNvPr id="3" name="内容占位符 2"/>
          <p:cNvSpPr>
            <a:spLocks noGrp="1"/>
          </p:cNvSpPr>
          <p:nvPr>
            <p:ph idx="1"/>
          </p:nvPr>
        </p:nvSpPr>
        <p:spPr/>
        <p:txBody>
          <a:bodyPr/>
          <a:lstStyle/>
          <a:p>
            <a:r>
              <a:rPr lang="zh-CN" altLang="en-US" dirty="0" smtClean="0"/>
              <a:t>实际上一个只有</a:t>
            </a:r>
            <a:r>
              <a:rPr lang="en-US" altLang="zh-CN" dirty="0" smtClean="0"/>
              <a:t>9!=362880</a:t>
            </a:r>
            <a:r>
              <a:rPr lang="zh-CN" altLang="en-US" dirty="0" smtClean="0"/>
              <a:t>个不同的八数码，完全不需要</a:t>
            </a:r>
            <a:r>
              <a:rPr lang="en-US" altLang="zh-CN" dirty="0" smtClean="0"/>
              <a:t>8</a:t>
            </a:r>
            <a:r>
              <a:rPr lang="zh-CN" altLang="en-US" dirty="0" smtClean="0"/>
              <a:t>亿</a:t>
            </a:r>
            <a:r>
              <a:rPr lang="en-US" altLang="zh-CN" dirty="0" smtClean="0"/>
              <a:t>6</a:t>
            </a:r>
            <a:r>
              <a:rPr lang="zh-CN" altLang="en-US" dirty="0" smtClean="0"/>
              <a:t>千多万个数</a:t>
            </a:r>
            <a:endParaRPr lang="en-US" altLang="zh-CN" dirty="0" smtClean="0"/>
          </a:p>
          <a:p>
            <a:r>
              <a:rPr lang="zh-CN" altLang="en-US" dirty="0" smtClean="0"/>
              <a:t>怎么把</a:t>
            </a:r>
            <a:r>
              <a:rPr lang="en-US" altLang="zh-CN" dirty="0" smtClean="0"/>
              <a:t>9</a:t>
            </a:r>
            <a:r>
              <a:rPr lang="zh-CN" altLang="en-US" dirty="0" smtClean="0"/>
              <a:t>个数的全排列与</a:t>
            </a:r>
            <a:r>
              <a:rPr lang="en-US" altLang="zh-CN" dirty="0" smtClean="0"/>
              <a:t>[0,9!)</a:t>
            </a:r>
            <a:r>
              <a:rPr lang="zh-CN" altLang="en-US" dirty="0" smtClean="0"/>
              <a:t>之间的整数建立一一映射</a:t>
            </a:r>
            <a:endParaRPr lang="en-US" altLang="zh-CN" dirty="0" smtClean="0"/>
          </a:p>
          <a:p>
            <a:r>
              <a:rPr lang="zh-CN" altLang="en-US" dirty="0"/>
              <a:t>康托展开</a:t>
            </a:r>
          </a:p>
        </p:txBody>
      </p:sp>
    </p:spTree>
    <p:extLst>
      <p:ext uri="{BB962C8B-B14F-4D97-AF65-F5344CB8AC3E}">
        <p14:creationId xmlns:p14="http://schemas.microsoft.com/office/powerpoint/2010/main" val="174697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康托展开</a:t>
            </a:r>
            <a:endParaRPr lang="zh-CN" altLang="en-US" dirty="0"/>
          </a:p>
        </p:txBody>
      </p:sp>
      <p:sp>
        <p:nvSpPr>
          <p:cNvPr id="3" name="内容占位符 2"/>
          <p:cNvSpPr>
            <a:spLocks noGrp="1"/>
          </p:cNvSpPr>
          <p:nvPr>
            <p:ph idx="1"/>
          </p:nvPr>
        </p:nvSpPr>
        <p:spPr/>
        <p:txBody>
          <a:bodyPr/>
          <a:lstStyle/>
          <a:p>
            <a:r>
              <a:rPr lang="zh-CN" altLang="en-US" dirty="0" smtClean="0"/>
              <a:t>给定</a:t>
            </a:r>
            <a:r>
              <a:rPr lang="en-US" altLang="zh-CN" dirty="0" smtClean="0"/>
              <a:t>n</a:t>
            </a:r>
            <a:r>
              <a:rPr lang="zh-CN" altLang="en-US" dirty="0" smtClean="0"/>
              <a:t>个数的全排列</a:t>
            </a:r>
            <a:endParaRPr lang="en-US" altLang="zh-CN" dirty="0" smtClean="0"/>
          </a:p>
          <a:p>
            <a:r>
              <a:rPr lang="en-US" altLang="zh-CN" dirty="0" smtClean="0"/>
              <a:t>a</a:t>
            </a:r>
            <a:r>
              <a:rPr lang="en-US" altLang="zh-CN" baseline="-25000" dirty="0" smtClean="0"/>
              <a:t>n-1</a:t>
            </a:r>
            <a:r>
              <a:rPr lang="en-US" altLang="zh-CN" dirty="0" smtClean="0"/>
              <a:t>,…,a</a:t>
            </a:r>
            <a:r>
              <a:rPr lang="en-US" altLang="zh-CN" baseline="-25000" dirty="0" smtClean="0"/>
              <a:t>1</a:t>
            </a:r>
            <a:r>
              <a:rPr lang="en-US" altLang="zh-CN" dirty="0" smtClean="0"/>
              <a:t>,a</a:t>
            </a:r>
            <a:r>
              <a:rPr lang="en-US" altLang="zh-CN" baseline="-25000" dirty="0" smtClean="0"/>
              <a:t>0</a:t>
            </a:r>
          </a:p>
          <a:p>
            <a:r>
              <a:rPr lang="zh-CN" altLang="en-US" dirty="0" smtClean="0"/>
              <a:t>康托展开为：</a:t>
            </a:r>
            <a:endParaRPr lang="en-US" altLang="zh-CN" dirty="0" smtClean="0"/>
          </a:p>
          <a:p>
            <a:r>
              <a:rPr lang="en-US" altLang="zh-CN" dirty="0" smtClean="0"/>
              <a:t>b</a:t>
            </a:r>
            <a:r>
              <a:rPr lang="en-US" altLang="zh-CN" baseline="-25000" dirty="0" smtClean="0"/>
              <a:t>n-1</a:t>
            </a:r>
            <a:r>
              <a:rPr lang="en-US" altLang="zh-CN" dirty="0" smtClean="0"/>
              <a:t>*(n-1)!+…+b</a:t>
            </a:r>
            <a:r>
              <a:rPr lang="en-US" altLang="zh-CN" baseline="-25000" dirty="0"/>
              <a:t>1</a:t>
            </a:r>
            <a:r>
              <a:rPr lang="en-US" altLang="zh-CN" dirty="0" smtClean="0"/>
              <a:t>*1!+b</a:t>
            </a:r>
            <a:r>
              <a:rPr lang="en-US" altLang="zh-CN" baseline="-25000" dirty="0"/>
              <a:t>0</a:t>
            </a:r>
            <a:r>
              <a:rPr lang="en-US" altLang="zh-CN" dirty="0" smtClean="0"/>
              <a:t>*0!</a:t>
            </a:r>
          </a:p>
          <a:p>
            <a:r>
              <a:rPr lang="en-US" altLang="zh-CN" dirty="0" smtClean="0"/>
              <a:t>bi</a:t>
            </a:r>
            <a:r>
              <a:rPr lang="zh-CN" altLang="en-US" dirty="0" smtClean="0"/>
              <a:t>指当前未出现的元素的排名，从</a:t>
            </a:r>
            <a:r>
              <a:rPr lang="en-US" altLang="zh-CN" dirty="0" smtClean="0"/>
              <a:t>0</a:t>
            </a:r>
            <a:r>
              <a:rPr lang="zh-CN" altLang="en-US" dirty="0" smtClean="0"/>
              <a:t>开始</a:t>
            </a:r>
            <a:endParaRPr lang="en-US" altLang="zh-CN" dirty="0" smtClean="0"/>
          </a:p>
          <a:p>
            <a:endParaRPr lang="zh-CN" altLang="en-US" dirty="0"/>
          </a:p>
        </p:txBody>
      </p:sp>
    </p:spTree>
    <p:extLst>
      <p:ext uri="{BB962C8B-B14F-4D97-AF65-F5344CB8AC3E}">
        <p14:creationId xmlns:p14="http://schemas.microsoft.com/office/powerpoint/2010/main" val="2858765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康托展开</a:t>
            </a:r>
            <a:endParaRPr lang="zh-CN" altLang="en-US" dirty="0"/>
          </a:p>
        </p:txBody>
      </p:sp>
      <p:sp>
        <p:nvSpPr>
          <p:cNvPr id="3" name="内容占位符 2"/>
          <p:cNvSpPr>
            <a:spLocks noGrp="1"/>
          </p:cNvSpPr>
          <p:nvPr>
            <p:ph idx="1"/>
          </p:nvPr>
        </p:nvSpPr>
        <p:spPr/>
        <p:txBody>
          <a:bodyPr/>
          <a:lstStyle/>
          <a:p>
            <a:r>
              <a:rPr lang="en-US" altLang="zh-CN" dirty="0" smtClean="0"/>
              <a:t>231</a:t>
            </a:r>
            <a:r>
              <a:rPr lang="zh-CN" altLang="en-US" dirty="0" smtClean="0"/>
              <a:t>： </a:t>
            </a:r>
            <a:r>
              <a:rPr lang="en-US" altLang="zh-CN" dirty="0" smtClean="0"/>
              <a:t>1×2! + 1×1! + 0×0! = 3</a:t>
            </a:r>
          </a:p>
          <a:p>
            <a:r>
              <a:rPr lang="en-US" altLang="zh-CN" dirty="0" smtClean="0"/>
              <a:t>312</a:t>
            </a:r>
            <a:r>
              <a:rPr lang="zh-CN" altLang="en-US" dirty="0" smtClean="0"/>
              <a:t>： </a:t>
            </a:r>
            <a:r>
              <a:rPr lang="en-US" altLang="zh-CN" dirty="0" smtClean="0"/>
              <a:t>2×2! + 0×1! + </a:t>
            </a:r>
            <a:r>
              <a:rPr lang="en-US" altLang="zh-CN" dirty="0"/>
              <a:t>0×0</a:t>
            </a:r>
            <a:r>
              <a:rPr lang="en-US" altLang="zh-CN" dirty="0" smtClean="0"/>
              <a:t>! = 4</a:t>
            </a:r>
          </a:p>
          <a:p>
            <a:r>
              <a:rPr lang="en-US" altLang="zh-CN" dirty="0" smtClean="0"/>
              <a:t>321</a:t>
            </a:r>
            <a:r>
              <a:rPr lang="zh-CN" altLang="en-US" dirty="0" smtClean="0"/>
              <a:t>： </a:t>
            </a:r>
            <a:r>
              <a:rPr lang="en-US" altLang="zh-CN" dirty="0"/>
              <a:t>2×2! + </a:t>
            </a:r>
            <a:r>
              <a:rPr lang="en-US" altLang="zh-CN" dirty="0" smtClean="0"/>
              <a:t>1×1</a:t>
            </a:r>
            <a:r>
              <a:rPr lang="en-US" altLang="zh-CN" dirty="0"/>
              <a:t>! + 0×0! = </a:t>
            </a:r>
            <a:r>
              <a:rPr lang="en-US" altLang="zh-CN" dirty="0" smtClean="0"/>
              <a:t>5</a:t>
            </a:r>
          </a:p>
          <a:p>
            <a:r>
              <a:rPr lang="en-US" altLang="zh-CN" dirty="0" smtClean="0"/>
              <a:t>123</a:t>
            </a:r>
            <a:r>
              <a:rPr lang="zh-CN" altLang="en-US" dirty="0" smtClean="0"/>
              <a:t>： </a:t>
            </a:r>
            <a:r>
              <a:rPr lang="en-US" altLang="zh-CN" dirty="0" smtClean="0"/>
              <a:t>0×2</a:t>
            </a:r>
            <a:r>
              <a:rPr lang="en-US" altLang="zh-CN" dirty="0"/>
              <a:t>! + 0×1! + 0×0! = </a:t>
            </a:r>
            <a:r>
              <a:rPr lang="en-US" altLang="zh-CN" dirty="0" smtClean="0"/>
              <a:t>0</a:t>
            </a:r>
          </a:p>
          <a:p>
            <a:r>
              <a:rPr lang="en-US" altLang="zh-CN" dirty="0" smtClean="0"/>
              <a:t>132</a:t>
            </a:r>
            <a:r>
              <a:rPr lang="zh-CN" altLang="en-US" dirty="0" smtClean="0"/>
              <a:t>： </a:t>
            </a:r>
            <a:r>
              <a:rPr lang="en-US" altLang="zh-CN" dirty="0" smtClean="0"/>
              <a:t>0×2</a:t>
            </a:r>
            <a:r>
              <a:rPr lang="en-US" altLang="zh-CN" dirty="0"/>
              <a:t>! + </a:t>
            </a:r>
            <a:r>
              <a:rPr lang="en-US" altLang="zh-CN" dirty="0" smtClean="0"/>
              <a:t>1×1</a:t>
            </a:r>
            <a:r>
              <a:rPr lang="en-US" altLang="zh-CN" dirty="0"/>
              <a:t>! + 0×0! = </a:t>
            </a:r>
            <a:r>
              <a:rPr lang="en-US" altLang="zh-CN" dirty="0" smtClean="0"/>
              <a:t>1</a:t>
            </a:r>
          </a:p>
          <a:p>
            <a:r>
              <a:rPr lang="en-US" altLang="zh-CN" dirty="0" smtClean="0"/>
              <a:t>213</a:t>
            </a:r>
            <a:r>
              <a:rPr lang="zh-CN" altLang="en-US" dirty="0" smtClean="0"/>
              <a:t>： </a:t>
            </a:r>
            <a:r>
              <a:rPr lang="en-US" altLang="zh-CN" dirty="0" smtClean="0"/>
              <a:t>1×2</a:t>
            </a:r>
            <a:r>
              <a:rPr lang="en-US" altLang="zh-CN" dirty="0"/>
              <a:t>! + 0×1! + 0×0! = </a:t>
            </a:r>
            <a:r>
              <a:rPr lang="en-US" altLang="zh-CN" dirty="0" smtClean="0"/>
              <a:t>2</a:t>
            </a: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90238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康托展开</a:t>
            </a:r>
            <a:endParaRPr lang="zh-CN" altLang="en-US" dirty="0"/>
          </a:p>
        </p:txBody>
      </p:sp>
      <p:sp>
        <p:nvSpPr>
          <p:cNvPr id="3" name="内容占位符 2"/>
          <p:cNvSpPr>
            <a:spLocks noGrp="1"/>
          </p:cNvSpPr>
          <p:nvPr>
            <p:ph idx="1"/>
          </p:nvPr>
        </p:nvSpPr>
        <p:spPr/>
        <p:txBody>
          <a:bodyPr/>
          <a:lstStyle/>
          <a:p>
            <a:r>
              <a:rPr lang="zh-CN" altLang="en-US" dirty="0" smtClean="0"/>
              <a:t>康托展开的实质就是给定一个排列，问比其小的排列有多少个</a:t>
            </a:r>
            <a:endParaRPr lang="en-US" altLang="zh-CN" dirty="0" smtClean="0"/>
          </a:p>
          <a:p>
            <a:endParaRPr lang="en-US" altLang="zh-CN" dirty="0"/>
          </a:p>
          <a:p>
            <a:r>
              <a:rPr lang="zh-CN" altLang="en-US" dirty="0" smtClean="0"/>
              <a:t>康托展开的逆运算使用求余数即可</a:t>
            </a:r>
            <a:endParaRPr lang="zh-CN" altLang="en-US" dirty="0"/>
          </a:p>
        </p:txBody>
      </p:sp>
    </p:spTree>
    <p:extLst>
      <p:ext uri="{BB962C8B-B14F-4D97-AF65-F5344CB8AC3E}">
        <p14:creationId xmlns:p14="http://schemas.microsoft.com/office/powerpoint/2010/main" val="2519157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POJ3322</a:t>
            </a:r>
            <a:endParaRPr lang="zh-CN" altLang="en-US" dirty="0"/>
          </a:p>
        </p:txBody>
      </p:sp>
      <p:pic>
        <p:nvPicPr>
          <p:cNvPr id="4" name="图片 3"/>
          <p:cNvPicPr>
            <a:picLocks noChangeAspect="1"/>
          </p:cNvPicPr>
          <p:nvPr/>
        </p:nvPicPr>
        <p:blipFill>
          <a:blip r:embed="rId2"/>
          <a:stretch>
            <a:fillRect/>
          </a:stretch>
        </p:blipFill>
        <p:spPr>
          <a:xfrm>
            <a:off x="320721" y="1418509"/>
            <a:ext cx="8811537" cy="3070687"/>
          </a:xfrm>
          <a:prstGeom prst="rect">
            <a:avLst/>
          </a:prstGeom>
        </p:spPr>
      </p:pic>
      <p:sp>
        <p:nvSpPr>
          <p:cNvPr id="5" name="文本框 4"/>
          <p:cNvSpPr txBox="1"/>
          <p:nvPr/>
        </p:nvSpPr>
        <p:spPr>
          <a:xfrm>
            <a:off x="1131151" y="4797152"/>
            <a:ext cx="7560840" cy="1323439"/>
          </a:xfrm>
          <a:prstGeom prst="rect">
            <a:avLst/>
          </a:prstGeom>
          <a:noFill/>
        </p:spPr>
        <p:txBody>
          <a:bodyPr wrap="square" rtlCol="0">
            <a:spAutoFit/>
          </a:bodyPr>
          <a:lstStyle/>
          <a:p>
            <a:r>
              <a:rPr lang="zh-CN" altLang="en-US" sz="4000" dirty="0" smtClean="0"/>
              <a:t>这道题本质上就是一个迷宫题，状态怎么表示？</a:t>
            </a:r>
            <a:endParaRPr lang="zh-CN" altLang="en-US" sz="4000" dirty="0"/>
          </a:p>
        </p:txBody>
      </p:sp>
    </p:spTree>
    <p:extLst>
      <p:ext uri="{BB962C8B-B14F-4D97-AF65-F5344CB8AC3E}">
        <p14:creationId xmlns:p14="http://schemas.microsoft.com/office/powerpoint/2010/main" val="220791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搜索空间是二维空间</a:t>
            </a:r>
            <a:r>
              <a:rPr lang="en-US" altLang="zh-CN" dirty="0" smtClean="0"/>
              <a:t>(1,1)</a:t>
            </a:r>
            <a:r>
              <a:rPr lang="zh-CN" altLang="en-US" dirty="0" smtClean="0"/>
              <a:t>到</a:t>
            </a:r>
            <a:r>
              <a:rPr lang="en-US" altLang="zh-CN" dirty="0" smtClean="0"/>
              <a:t>(106,106)</a:t>
            </a:r>
            <a:r>
              <a:rPr lang="zh-CN" altLang="en-US" dirty="0" smtClean="0"/>
              <a:t>之间的矩形中的整点，一共</a:t>
            </a:r>
            <a:r>
              <a:rPr lang="en-US" altLang="zh-CN" dirty="0" smtClean="0"/>
              <a:t>106×106</a:t>
            </a:r>
            <a:r>
              <a:rPr lang="zh-CN" altLang="en-US" dirty="0" smtClean="0"/>
              <a:t>个</a:t>
            </a:r>
            <a:endParaRPr lang="en-US" altLang="zh-CN" dirty="0" smtClean="0"/>
          </a:p>
          <a:p>
            <a:endParaRPr lang="en-US" altLang="zh-CN" dirty="0" smtClean="0"/>
          </a:p>
          <a:p>
            <a:r>
              <a:rPr lang="zh-CN" altLang="en-US" dirty="0" smtClean="0"/>
              <a:t>搜索目标是满足等式</a:t>
            </a:r>
            <a:r>
              <a:rPr lang="en-US" altLang="zh-CN" dirty="0" smtClean="0"/>
              <a:t>2x+3y==107</a:t>
            </a:r>
          </a:p>
          <a:p>
            <a:endParaRPr lang="en-US" altLang="zh-CN" dirty="0"/>
          </a:p>
          <a:p>
            <a:r>
              <a:rPr lang="zh-CN" altLang="en-US" dirty="0" smtClean="0"/>
              <a:t>我们用了暴力法，程序实现上用了</a:t>
            </a:r>
            <a:r>
              <a:rPr lang="en-US" altLang="zh-CN" dirty="0" smtClean="0"/>
              <a:t>for</a:t>
            </a:r>
            <a:r>
              <a:rPr lang="zh-CN" altLang="en-US" dirty="0" smtClean="0"/>
              <a:t>循环，也就是迭代</a:t>
            </a:r>
            <a:endParaRPr lang="zh-CN" altLang="en-US" dirty="0"/>
          </a:p>
        </p:txBody>
      </p:sp>
    </p:spTree>
    <p:extLst>
      <p:ext uri="{BB962C8B-B14F-4D97-AF65-F5344CB8AC3E}">
        <p14:creationId xmlns:p14="http://schemas.microsoft.com/office/powerpoint/2010/main" val="3305963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题目列表</a:t>
            </a:r>
            <a:endParaRPr lang="zh-CN" altLang="en-US" dirty="0"/>
          </a:p>
        </p:txBody>
      </p:sp>
      <p:sp>
        <p:nvSpPr>
          <p:cNvPr id="3" name="内容占位符 2"/>
          <p:cNvSpPr>
            <a:spLocks noGrp="1"/>
          </p:cNvSpPr>
          <p:nvPr>
            <p:ph idx="1"/>
          </p:nvPr>
        </p:nvSpPr>
        <p:spPr/>
        <p:txBody>
          <a:bodyPr/>
          <a:lstStyle/>
          <a:p>
            <a:r>
              <a:rPr lang="en-US" altLang="zh-CN" dirty="0" smtClean="0"/>
              <a:t>POJ</a:t>
            </a:r>
          </a:p>
          <a:p>
            <a:r>
              <a:rPr lang="en-US" altLang="zh-CN" dirty="0">
                <a:hlinkClick r:id="rId2"/>
              </a:rPr>
              <a:t>http://blog.csdn.net/returnzero__/</a:t>
            </a:r>
            <a:r>
              <a:rPr lang="en-US" altLang="zh-CN" dirty="0" smtClean="0">
                <a:hlinkClick r:id="rId2"/>
              </a:rPr>
              <a:t>article/details/7934909</a:t>
            </a:r>
            <a:endParaRPr lang="en-US" altLang="zh-CN" dirty="0" smtClean="0"/>
          </a:p>
          <a:p>
            <a:r>
              <a:rPr lang="en-US" altLang="zh-CN" dirty="0" err="1"/>
              <a:t>hdu</a:t>
            </a:r>
            <a:endParaRPr lang="en-US" altLang="zh-CN" dirty="0"/>
          </a:p>
          <a:p>
            <a:r>
              <a:rPr lang="en-US" altLang="zh-CN" dirty="0" smtClean="0">
                <a:hlinkClick r:id="rId3"/>
              </a:rPr>
              <a:t>http</a:t>
            </a:r>
            <a:r>
              <a:rPr lang="en-US" altLang="zh-CN" dirty="0">
                <a:hlinkClick r:id="rId3"/>
              </a:rPr>
              <a:t>://</a:t>
            </a:r>
            <a:r>
              <a:rPr lang="en-US" altLang="zh-CN" dirty="0" smtClean="0">
                <a:hlinkClick r:id="rId3"/>
              </a:rPr>
              <a:t>blog.csdn.net/ice_crazy/article/details/9047047</a:t>
            </a:r>
            <a:endParaRPr lang="en-US" altLang="zh-CN" dirty="0" smtClean="0"/>
          </a:p>
          <a:p>
            <a:endParaRPr lang="zh-CN" altLang="en-US" dirty="0"/>
          </a:p>
        </p:txBody>
      </p:sp>
    </p:spTree>
    <p:extLst>
      <p:ext uri="{BB962C8B-B14F-4D97-AF65-F5344CB8AC3E}">
        <p14:creationId xmlns:p14="http://schemas.microsoft.com/office/powerpoint/2010/main" val="1864952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411760" y="1484784"/>
            <a:ext cx="4032448" cy="3957216"/>
          </a:xfrm>
          <a:prstGeom prst="rect">
            <a:avLst/>
          </a:prstGeom>
        </p:spPr>
      </p:pic>
      <p:sp>
        <p:nvSpPr>
          <p:cNvPr id="5" name="矩形 4"/>
          <p:cNvSpPr/>
          <p:nvPr/>
        </p:nvSpPr>
        <p:spPr>
          <a:xfrm>
            <a:off x="2267744" y="1124744"/>
            <a:ext cx="3016980"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zh-CN" sz="9600" b="1" cap="none" spc="0" dirty="0" smtClean="0">
                <a:ln/>
                <a:solidFill>
                  <a:schemeClr val="accent3"/>
                </a:solidFill>
                <a:effectLst/>
              </a:rPr>
              <a:t>OVER</a:t>
            </a:r>
            <a:endParaRPr lang="zh-CN" altLang="en-US" sz="9600" b="1" cap="none" spc="0" dirty="0">
              <a:ln/>
              <a:solidFill>
                <a:schemeClr val="accent3"/>
              </a:solidFill>
              <a:effectLst/>
            </a:endParaRPr>
          </a:p>
        </p:txBody>
      </p:sp>
    </p:spTree>
    <p:extLst>
      <p:ext uri="{BB962C8B-B14F-4D97-AF65-F5344CB8AC3E}">
        <p14:creationId xmlns:p14="http://schemas.microsoft.com/office/powerpoint/2010/main" val="407495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 </a:t>
            </a:r>
            <a:r>
              <a:rPr lang="zh-CN" altLang="en-US" dirty="0" smtClean="0"/>
              <a:t>八皇后问题</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8×8</a:t>
            </a:r>
            <a:r>
              <a:rPr lang="zh-CN" altLang="en-US" dirty="0" smtClean="0"/>
              <a:t>的棋盘格上摆</a:t>
            </a:r>
            <a:r>
              <a:rPr lang="en-US" altLang="zh-CN" dirty="0" smtClean="0"/>
              <a:t>8</a:t>
            </a:r>
            <a:r>
              <a:rPr lang="zh-CN" altLang="en-US" dirty="0" smtClean="0"/>
              <a:t>个皇后，使得不互相攻击</a:t>
            </a:r>
            <a:endParaRPr lang="zh-CN" altLang="en-US" dirty="0"/>
          </a:p>
        </p:txBody>
      </p:sp>
      <p:pic>
        <p:nvPicPr>
          <p:cNvPr id="4" name="图片 3"/>
          <p:cNvPicPr>
            <a:picLocks noChangeAspect="1"/>
          </p:cNvPicPr>
          <p:nvPr/>
        </p:nvPicPr>
        <p:blipFill>
          <a:blip r:embed="rId2"/>
          <a:stretch>
            <a:fillRect/>
          </a:stretch>
        </p:blipFill>
        <p:spPr>
          <a:xfrm>
            <a:off x="3923928" y="2348880"/>
            <a:ext cx="4176464" cy="4347886"/>
          </a:xfrm>
          <a:prstGeom prst="rect">
            <a:avLst/>
          </a:prstGeom>
        </p:spPr>
      </p:pic>
    </p:spTree>
    <p:extLst>
      <p:ext uri="{BB962C8B-B14F-4D97-AF65-F5344CB8AC3E}">
        <p14:creationId xmlns:p14="http://schemas.microsoft.com/office/powerpoint/2010/main" val="400976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 </a:t>
            </a:r>
            <a:r>
              <a:rPr lang="zh-CN" altLang="en-US" dirty="0" smtClean="0"/>
              <a:t>八皇后问题</a:t>
            </a:r>
            <a:endParaRPr lang="zh-CN" altLang="en-US" dirty="0"/>
          </a:p>
        </p:txBody>
      </p:sp>
      <p:sp>
        <p:nvSpPr>
          <p:cNvPr id="3" name="内容占位符 2"/>
          <p:cNvSpPr>
            <a:spLocks noGrp="1"/>
          </p:cNvSpPr>
          <p:nvPr>
            <p:ph idx="1"/>
          </p:nvPr>
        </p:nvSpPr>
        <p:spPr>
          <a:xfrm>
            <a:off x="323528" y="1600200"/>
            <a:ext cx="8568952" cy="4525963"/>
          </a:xfrm>
        </p:spPr>
        <p:txBody>
          <a:bodyPr/>
          <a:lstStyle/>
          <a:p>
            <a:r>
              <a:rPr lang="zh-CN" altLang="en-US" dirty="0" smtClean="0"/>
              <a:t>每一个皇后都可能放在</a:t>
            </a:r>
            <a:r>
              <a:rPr lang="en-US" altLang="zh-CN" dirty="0" smtClean="0"/>
              <a:t>(0,0)</a:t>
            </a:r>
            <a:r>
              <a:rPr lang="zh-CN" altLang="en-US" dirty="0" smtClean="0"/>
              <a:t>到</a:t>
            </a:r>
            <a:r>
              <a:rPr lang="en-US" altLang="zh-CN" dirty="0" smtClean="0"/>
              <a:t>(7,7)</a:t>
            </a:r>
            <a:r>
              <a:rPr lang="zh-CN" altLang="en-US" dirty="0" smtClean="0"/>
              <a:t>的</a:t>
            </a:r>
            <a:r>
              <a:rPr lang="en-US" altLang="zh-CN" dirty="0" smtClean="0"/>
              <a:t>64</a:t>
            </a:r>
            <a:r>
              <a:rPr lang="zh-CN" altLang="en-US" dirty="0" smtClean="0"/>
              <a:t>个位置上</a:t>
            </a:r>
            <a:endParaRPr lang="en-US" altLang="zh-CN" dirty="0" smtClean="0"/>
          </a:p>
          <a:p>
            <a:r>
              <a:rPr lang="zh-CN" altLang="en-US" dirty="0" smtClean="0"/>
              <a:t>对每一个皇后做一个循环，一共</a:t>
            </a:r>
            <a:r>
              <a:rPr lang="en-US" altLang="zh-CN" dirty="0" smtClean="0"/>
              <a:t>8</a:t>
            </a:r>
            <a:r>
              <a:rPr lang="zh-CN" altLang="en-US" dirty="0" smtClean="0"/>
              <a:t>重循环</a:t>
            </a:r>
            <a:endParaRPr lang="en-US" altLang="zh-CN" dirty="0"/>
          </a:p>
          <a:p>
            <a:r>
              <a:rPr lang="zh-CN" altLang="en-US" dirty="0" smtClean="0"/>
              <a:t>搜索空间的大小是</a:t>
            </a:r>
            <a:r>
              <a:rPr lang="en-US" altLang="zh-CN" dirty="0" smtClean="0"/>
              <a:t>64</a:t>
            </a:r>
            <a:r>
              <a:rPr lang="en-US" altLang="zh-CN" baseline="30000" dirty="0" smtClean="0"/>
              <a:t>8</a:t>
            </a:r>
            <a:r>
              <a:rPr lang="zh-CN" altLang="en-US" dirty="0" smtClean="0"/>
              <a:t>，考虑到位置</a:t>
            </a:r>
            <a:r>
              <a:rPr lang="zh-CN" altLang="en-US" dirty="0"/>
              <a:t>显然不会</a:t>
            </a:r>
            <a:r>
              <a:rPr lang="zh-CN" altLang="en-US" dirty="0" smtClean="0"/>
              <a:t>重叠，空间大小最多是</a:t>
            </a:r>
            <a:r>
              <a:rPr lang="en-US" altLang="zh-CN" dirty="0" smtClean="0"/>
              <a:t>C</a:t>
            </a:r>
            <a:r>
              <a:rPr lang="en-US" altLang="zh-CN" baseline="-25000" dirty="0" smtClean="0"/>
              <a:t>64</a:t>
            </a:r>
            <a:r>
              <a:rPr lang="en-US" altLang="zh-CN" baseline="30000" dirty="0" smtClean="0"/>
              <a:t>8</a:t>
            </a:r>
          </a:p>
          <a:p>
            <a:r>
              <a:rPr lang="en-US" altLang="zh-CN" dirty="0" smtClean="0"/>
              <a:t>8</a:t>
            </a:r>
            <a:r>
              <a:rPr lang="zh-CN" altLang="en-US" dirty="0" smtClean="0"/>
              <a:t>重循环太费事了，如果是</a:t>
            </a:r>
            <a:r>
              <a:rPr lang="en-US" altLang="zh-CN" dirty="0" smtClean="0"/>
              <a:t>N</a:t>
            </a:r>
            <a:r>
              <a:rPr lang="zh-CN" altLang="en-US" dirty="0" smtClean="0"/>
              <a:t>皇后问题怎么办？</a:t>
            </a:r>
            <a:endParaRPr lang="zh-CN" altLang="en-US" dirty="0"/>
          </a:p>
        </p:txBody>
      </p:sp>
    </p:spTree>
    <p:extLst>
      <p:ext uri="{BB962C8B-B14F-4D97-AF65-F5344CB8AC3E}">
        <p14:creationId xmlns:p14="http://schemas.microsoft.com/office/powerpoint/2010/main" val="327874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DFS</a:t>
            </a:r>
            <a:r>
              <a:rPr lang="zh-CN" altLang="en-US" dirty="0" smtClean="0"/>
              <a:t>和</a:t>
            </a:r>
            <a:r>
              <a:rPr lang="en-US" altLang="zh-CN" dirty="0" smtClean="0"/>
              <a:t>BFS</a:t>
            </a:r>
            <a:endParaRPr lang="zh-CN" altLang="en-US" dirty="0"/>
          </a:p>
        </p:txBody>
      </p:sp>
      <p:sp>
        <p:nvSpPr>
          <p:cNvPr id="3" name="内容占位符 2"/>
          <p:cNvSpPr>
            <a:spLocks noGrp="1"/>
          </p:cNvSpPr>
          <p:nvPr>
            <p:ph idx="1"/>
          </p:nvPr>
        </p:nvSpPr>
        <p:spPr/>
        <p:txBody>
          <a:bodyPr/>
          <a:lstStyle/>
          <a:p>
            <a:r>
              <a:rPr lang="zh-CN" altLang="en-US" dirty="0" smtClean="0"/>
              <a:t>深搜与广搜本质上是一种搜索组织方式：怎么搜索才能不遗漏的穷尽空间，且适合编代码</a:t>
            </a:r>
            <a:endParaRPr lang="en-US" altLang="zh-CN" dirty="0" smtClean="0"/>
          </a:p>
          <a:p>
            <a:endParaRPr lang="en-US" altLang="zh-CN" dirty="0" smtClean="0"/>
          </a:p>
          <a:p>
            <a:r>
              <a:rPr lang="zh-CN" altLang="en-US" dirty="0" smtClean="0"/>
              <a:t>理论上解决能力二者等价，实际上</a:t>
            </a:r>
            <a:r>
              <a:rPr lang="en-US" altLang="zh-CN" dirty="0" smtClean="0"/>
              <a:t>DFS</a:t>
            </a:r>
            <a:r>
              <a:rPr lang="zh-CN" altLang="en-US" dirty="0" smtClean="0"/>
              <a:t>似乎用的更多，</a:t>
            </a:r>
            <a:r>
              <a:rPr lang="en-US" altLang="zh-CN" dirty="0" smtClean="0"/>
              <a:t>BFS</a:t>
            </a:r>
            <a:r>
              <a:rPr lang="zh-CN" altLang="en-US" dirty="0" smtClean="0"/>
              <a:t>只用在特定的问题上</a:t>
            </a:r>
            <a:endParaRPr lang="en-US" altLang="zh-CN" dirty="0" smtClean="0"/>
          </a:p>
        </p:txBody>
      </p:sp>
    </p:spTree>
    <p:extLst>
      <p:ext uri="{BB962C8B-B14F-4D97-AF65-F5344CB8AC3E}">
        <p14:creationId xmlns:p14="http://schemas.microsoft.com/office/powerpoint/2010/main" val="387408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深度优先搜索</a:t>
            </a:r>
            <a:endParaRPr lang="zh-CN" altLang="en-US" dirty="0"/>
          </a:p>
        </p:txBody>
      </p:sp>
      <p:sp>
        <p:nvSpPr>
          <p:cNvPr id="3" name="内容占位符 2"/>
          <p:cNvSpPr>
            <a:spLocks noGrp="1"/>
          </p:cNvSpPr>
          <p:nvPr>
            <p:ph idx="1"/>
          </p:nvPr>
        </p:nvSpPr>
        <p:spPr/>
        <p:txBody>
          <a:bodyPr/>
          <a:lstStyle/>
          <a:p>
            <a:r>
              <a:rPr lang="en-US" altLang="zh-CN" dirty="0" smtClean="0"/>
              <a:t>DFS</a:t>
            </a:r>
            <a:r>
              <a:rPr lang="zh-CN" altLang="en-US" dirty="0" smtClean="0"/>
              <a:t>用走迷宫来形容是最贴切的，把整个搜索空间看做是一个迷宫，一直往下走，走到死路则回头换一个岔路继续，直到找到目标或者确定全是死路</a:t>
            </a:r>
            <a:endParaRPr lang="en-US" altLang="zh-CN" dirty="0" smtClean="0"/>
          </a:p>
          <a:p>
            <a:endParaRPr lang="en-US" altLang="zh-CN" dirty="0" smtClean="0"/>
          </a:p>
          <a:p>
            <a:r>
              <a:rPr lang="en-US" altLang="zh-CN" dirty="0" smtClean="0"/>
              <a:t>DFS</a:t>
            </a:r>
            <a:r>
              <a:rPr lang="zh-CN" altLang="en-US" dirty="0" smtClean="0"/>
              <a:t>使用递归完成</a:t>
            </a:r>
            <a:endParaRPr lang="en-US" altLang="zh-CN" dirty="0" smtClean="0"/>
          </a:p>
        </p:txBody>
      </p:sp>
    </p:spTree>
    <p:extLst>
      <p:ext uri="{BB962C8B-B14F-4D97-AF65-F5344CB8AC3E}">
        <p14:creationId xmlns:p14="http://schemas.microsoft.com/office/powerpoint/2010/main" val="192410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演示文稿5" id="{E072D16E-04A4-4BBB-BF8C-C5A5F5C820DF}" vid="{6E1234FC-276E-483C-94B5-9CACA83EC9F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BA77E58-FE2F-4CC5-9AB0-FC74365417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Lx课件模板3</Template>
  <TotalTime>1381</TotalTime>
  <Words>2215</Words>
  <Application>Microsoft Office PowerPoint</Application>
  <PresentationFormat>全屏显示(4:3)</PresentationFormat>
  <Paragraphs>259</Paragraphs>
  <Slides>51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华文新魏</vt:lpstr>
      <vt:lpstr>宋体</vt:lpstr>
      <vt:lpstr>微软雅黑</vt:lpstr>
      <vt:lpstr>Arial</vt:lpstr>
      <vt:lpstr>Calibri</vt:lpstr>
      <vt:lpstr>Office 主题</vt:lpstr>
      <vt:lpstr>搜索</vt:lpstr>
      <vt:lpstr>目录</vt:lpstr>
      <vt:lpstr>搜索</vt:lpstr>
      <vt:lpstr>例1</vt:lpstr>
      <vt:lpstr>例1</vt:lpstr>
      <vt:lpstr>例2 八皇后问题</vt:lpstr>
      <vt:lpstr>例2 八皇后问题</vt:lpstr>
      <vt:lpstr>DFS和BFS</vt:lpstr>
      <vt:lpstr>深度优先搜索</vt:lpstr>
      <vt:lpstr>DFS(depth)</vt:lpstr>
      <vt:lpstr>DFS框架</vt:lpstr>
      <vt:lpstr>hdu1016</vt:lpstr>
      <vt:lpstr>DFS(depth)</vt:lpstr>
      <vt:lpstr>hdu1016</vt:lpstr>
      <vt:lpstr>hdu2553</vt:lpstr>
      <vt:lpstr>DFS(depth)</vt:lpstr>
      <vt:lpstr>hdu2553</vt:lpstr>
      <vt:lpstr>hdu1010</vt:lpstr>
      <vt:lpstr>hdu1010</vt:lpstr>
      <vt:lpstr>DFS(time,pos)</vt:lpstr>
      <vt:lpstr>hdu1010</vt:lpstr>
      <vt:lpstr>BFS</vt:lpstr>
      <vt:lpstr>BFS</vt:lpstr>
      <vt:lpstr>hdu1372</vt:lpstr>
      <vt:lpstr>BFS</vt:lpstr>
      <vt:lpstr>hdu1372</vt:lpstr>
      <vt:lpstr>hdu2102</vt:lpstr>
      <vt:lpstr>hdu2102</vt:lpstr>
      <vt:lpstr>hdu2102</vt:lpstr>
      <vt:lpstr>BFS</vt:lpstr>
      <vt:lpstr>BFS和DFS</vt:lpstr>
      <vt:lpstr>剪枝</vt:lpstr>
      <vt:lpstr>DFS(depth)</vt:lpstr>
      <vt:lpstr>BFS</vt:lpstr>
      <vt:lpstr>剪枝</vt:lpstr>
      <vt:lpstr>10399</vt:lpstr>
      <vt:lpstr>10399</vt:lpstr>
      <vt:lpstr>10399</vt:lpstr>
      <vt:lpstr>hdu1455</vt:lpstr>
      <vt:lpstr>hdu1455</vt:lpstr>
      <vt:lpstr>状态的表示</vt:lpstr>
      <vt:lpstr>状态的表示</vt:lpstr>
      <vt:lpstr>hdu1043八数码问题</vt:lpstr>
      <vt:lpstr>hdu1043</vt:lpstr>
      <vt:lpstr>康托展开</vt:lpstr>
      <vt:lpstr>康托展开</vt:lpstr>
      <vt:lpstr>康托展开</vt:lpstr>
      <vt:lpstr>康托展开</vt:lpstr>
      <vt:lpstr>POJ3322</vt:lpstr>
      <vt:lpstr>题目列表</vt:lpstr>
      <vt:lpstr>PowerPoint 演示文稿</vt:lpstr>
    </vt:vector>
  </TitlesOfParts>
  <Company>Win7w.Com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搜索</dc:title>
  <dc:creator>Win7w</dc:creator>
  <cp:keywords/>
  <cp:lastModifiedBy>Win7w</cp:lastModifiedBy>
  <cp:revision>112</cp:revision>
  <dcterms:created xsi:type="dcterms:W3CDTF">2015-02-14T03:14:29Z</dcterms:created>
  <dcterms:modified xsi:type="dcterms:W3CDTF">2015-03-26T08:46:00Z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TC102635289990</vt:lpwstr>
  </property>
</Properties>
</file>