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64" r:id="rId16"/>
    <p:sldId id="266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wmf"/><Relationship Id="rId26" Type="http://schemas.openxmlformats.org/officeDocument/2006/relationships/image" Target="../media/image14.gi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w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wmf"/><Relationship Id="rId25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23" Type="http://schemas.openxmlformats.org/officeDocument/2006/relationships/image" Target="../media/image1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Relationship Id="rId22" Type="http://schemas.openxmlformats.org/officeDocument/2006/relationships/image" Target="../media/image10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0" name="Picture 9" descr="j0324442.wmf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7" name="Picture 6" descr="j0324436.wmf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8" name="Picture 7" descr="j0324438.wmf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9" name="Picture 8" descr="j0324440.wmf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1" name="Picture 10" descr="j0324444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3" name="Picture 12" descr="j0324446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14" name="Picture 13" descr="j0324448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15" name="Picture 14" descr="j0324450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16" name="Picture 15" descr="j0324452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17" name="Picture 16" descr="j0324454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18" name="Picture 17" descr="j0324456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19" name="Picture 18" descr="j0324458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FBC-D206-418B-B244-1F658CDF8BF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3141976" y="-7609"/>
            <a:ext cx="2860047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其他数据结构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其他数据结构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处理不相交集合的合并和查询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上具有树型结构</a:t>
            </a:r>
            <a:endParaRPr lang="en-US" altLang="zh-CN" dirty="0" smtClean="0"/>
          </a:p>
          <a:p>
            <a:r>
              <a:rPr lang="zh-CN" altLang="en-US" dirty="0" smtClean="0"/>
              <a:t>实现上使用数组即可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Father[3] = 2</a:t>
            </a:r>
          </a:p>
          <a:p>
            <a:r>
              <a:rPr lang="en-US" altLang="zh-CN" dirty="0" smtClean="0"/>
              <a:t>Father[2] = 2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2593"/>
              </p:ext>
            </p:extLst>
          </p:nvPr>
        </p:nvGraphicFramePr>
        <p:xfrm>
          <a:off x="4257387" y="3863181"/>
          <a:ext cx="44196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756709" imgH="361081" progId="Visio.Drawing.11">
                  <p:embed/>
                </p:oleObj>
              </mc:Choice>
              <mc:Fallback>
                <p:oleObj name="Visio" r:id="rId3" imgW="756709" imgH="3610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87" y="3863181"/>
                        <a:ext cx="4419600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查询：求指定节点的始祖</a:t>
            </a:r>
            <a:endParaRPr lang="en-US" altLang="zh-CN" dirty="0" smtClean="0"/>
          </a:p>
          <a:p>
            <a:r>
              <a:rPr lang="zh-CN" altLang="en-US" dirty="0" smtClean="0"/>
              <a:t>优化：顺便将所经过的节点都指向始祖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6499"/>
              </p:ext>
            </p:extLst>
          </p:nvPr>
        </p:nvGraphicFramePr>
        <p:xfrm>
          <a:off x="3563888" y="2819400"/>
          <a:ext cx="33655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1158355" imgH="1390816" progId="Visio.Drawing.11">
                  <p:embed/>
                </p:oleObj>
              </mc:Choice>
              <mc:Fallback>
                <p:oleObj name="Visio" r:id="rId3" imgW="1158355" imgH="13908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819400"/>
                        <a:ext cx="33655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62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个节点，将这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个节点所在的集合合并</a:t>
            </a:r>
            <a:endParaRPr lang="en-US" altLang="zh-CN" dirty="0" smtClean="0"/>
          </a:p>
          <a:p>
            <a:r>
              <a:rPr lang="zh-CN" altLang="en-US" dirty="0" smtClean="0"/>
              <a:t>首先求出这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个节点各自的始祖，然后确定其中一个为另外一个的</a:t>
            </a:r>
            <a:r>
              <a:rPr lang="en-US" altLang="zh-CN" dirty="0" smtClean="0"/>
              <a:t>Father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65868"/>
              </p:ext>
            </p:extLst>
          </p:nvPr>
        </p:nvGraphicFramePr>
        <p:xfrm>
          <a:off x="1907704" y="3861048"/>
          <a:ext cx="54864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1634188" imgH="796725" progId="Visio.Drawing.11">
                  <p:embed/>
                </p:oleObj>
              </mc:Choice>
              <mc:Fallback>
                <p:oleObj name="Visio" r:id="rId3" imgW="1634188" imgH="796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61048"/>
                        <a:ext cx="548640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6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hdu1213</a:t>
            </a:r>
          </a:p>
          <a:p>
            <a:pPr eaLnBrk="1" hangingPunct="1"/>
            <a:r>
              <a:rPr lang="en-US" altLang="zh-CN" smtClean="0"/>
              <a:t>hdu1856</a:t>
            </a:r>
          </a:p>
          <a:p>
            <a:pPr eaLnBrk="1" hangingPunct="1"/>
            <a:r>
              <a:rPr lang="en-US" altLang="zh-CN" smtClean="0"/>
              <a:t>POJ1611</a:t>
            </a:r>
            <a:r>
              <a:rPr lang="zh-CN" altLang="en-US" smtClean="0"/>
              <a:t>，标准并查集</a:t>
            </a:r>
          </a:p>
          <a:p>
            <a:pPr eaLnBrk="1" hangingPunct="1"/>
            <a:r>
              <a:rPr lang="en-US" altLang="zh-CN" smtClean="0"/>
              <a:t>POJ1308</a:t>
            </a:r>
            <a:r>
              <a:rPr lang="zh-CN" altLang="en-US" smtClean="0"/>
              <a:t>，并查集的应用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017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Lowest Common Ancestor</a:t>
            </a:r>
            <a:r>
              <a:rPr lang="zh-CN" altLang="en-US" dirty="0" smtClean="0"/>
              <a:t>：最近公共祖先</a:t>
            </a:r>
            <a:endParaRPr lang="en-US" altLang="zh-CN" dirty="0" smtClean="0"/>
          </a:p>
          <a:p>
            <a:r>
              <a:rPr lang="zh-CN" altLang="en-US" dirty="0" smtClean="0"/>
              <a:t>在树上，找出两个节点的最近公共祖先（最远公共祖先不用找，显然是根）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LCA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RMQ</a:t>
            </a:r>
            <a:r>
              <a:rPr lang="zh-CN" altLang="en-US" dirty="0" smtClean="0"/>
              <a:t>是等价问题，可以相互转化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69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算法本质上就是一个深度优先搜索的递归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算法是一个离线算法，一次性解决所有问题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2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LCA(node)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Father[node] = node;</a:t>
            </a:r>
          </a:p>
          <a:p>
            <a:r>
              <a:rPr lang="en-US" altLang="zh-CN" dirty="0" smtClean="0"/>
              <a:t>Flag[node] = true;</a:t>
            </a:r>
          </a:p>
          <a:p>
            <a:r>
              <a:rPr lang="en-US" altLang="zh-CN" dirty="0" smtClean="0"/>
              <a:t>for node </a:t>
            </a:r>
            <a:r>
              <a:rPr lang="zh-CN" altLang="en-US" dirty="0" smtClean="0"/>
              <a:t>的每一个子节点</a:t>
            </a:r>
            <a:r>
              <a:rPr lang="en-US" altLang="zh-CN" dirty="0" smtClean="0"/>
              <a:t>v</a:t>
            </a:r>
          </a:p>
          <a:p>
            <a:pPr lvl="1"/>
            <a:r>
              <a:rPr lang="en-US" altLang="zh-CN" dirty="0" smtClean="0"/>
              <a:t>LCA(v);</a:t>
            </a:r>
          </a:p>
          <a:p>
            <a:pPr lvl="1"/>
            <a:r>
              <a:rPr lang="en-US" altLang="zh-CN" dirty="0" smtClean="0"/>
              <a:t>Father[v] = node;</a:t>
            </a:r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每一个跟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有关的查询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node,u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if ( Flag[u] ) node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LCA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find(u)</a:t>
            </a:r>
          </a:p>
        </p:txBody>
      </p:sp>
    </p:spTree>
    <p:extLst>
      <p:ext uri="{BB962C8B-B14F-4D97-AF65-F5344CB8AC3E}">
        <p14:creationId xmlns:p14="http://schemas.microsoft.com/office/powerpoint/2010/main" val="367222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POJ1330</a:t>
            </a:r>
            <a:r>
              <a:rPr lang="zh-CN" altLang="en-US" smtClean="0"/>
              <a:t>，标准</a:t>
            </a:r>
            <a:r>
              <a:rPr lang="en-US" altLang="zh-CN" smtClean="0"/>
              <a:t>LCA</a:t>
            </a:r>
            <a:r>
              <a:rPr lang="zh-CN" altLang="en-US" smtClean="0"/>
              <a:t>，但是注意树的数据结构</a:t>
            </a:r>
          </a:p>
          <a:p>
            <a:pPr eaLnBrk="1" hangingPunct="1"/>
            <a:r>
              <a:rPr lang="en-US" altLang="zh-CN" smtClean="0"/>
              <a:t>POJ1470</a:t>
            </a:r>
            <a:r>
              <a:rPr lang="zh-CN" altLang="en-US" smtClean="0"/>
              <a:t>，可以使用</a:t>
            </a:r>
            <a:r>
              <a:rPr lang="en-US" altLang="zh-CN" smtClean="0"/>
              <a:t>LCA Tarjan</a:t>
            </a:r>
            <a:r>
              <a:rPr lang="zh-CN" altLang="en-US" smtClean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27066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POJ1986</a:t>
            </a:r>
          </a:p>
          <a:p>
            <a:pPr eaLnBrk="1" hangingPunct="1"/>
            <a:r>
              <a:rPr lang="en-US" altLang="zh-CN" sz="2800" smtClean="0"/>
              <a:t>POJ3728</a:t>
            </a:r>
          </a:p>
          <a:p>
            <a:pPr eaLnBrk="1" hangingPunct="1"/>
            <a:r>
              <a:rPr lang="en-US" altLang="zh-CN" sz="2800" smtClean="0"/>
              <a:t>POJ3417</a:t>
            </a:r>
          </a:p>
          <a:p>
            <a:pPr eaLnBrk="1" hangingPunct="1"/>
            <a:r>
              <a:rPr lang="en-US" altLang="zh-CN" sz="2800" smtClean="0"/>
              <a:t>POJ3237</a:t>
            </a:r>
          </a:p>
          <a:p>
            <a:pPr eaLnBrk="1" hangingPunct="1"/>
            <a:r>
              <a:rPr lang="en-US" altLang="zh-CN" sz="2800" smtClean="0"/>
              <a:t>POJ2763</a:t>
            </a:r>
          </a:p>
          <a:p>
            <a:pPr eaLnBrk="1" hangingPunct="1"/>
            <a:r>
              <a:rPr lang="en-US" altLang="zh-CN" sz="2800" smtClean="0"/>
              <a:t>POJ2452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POJ1182</a:t>
            </a:r>
          </a:p>
          <a:p>
            <a:pPr eaLnBrk="1" hangingPunct="1"/>
            <a:r>
              <a:rPr lang="en-US" altLang="zh-CN" sz="2800" smtClean="0"/>
              <a:t>POJ1456</a:t>
            </a:r>
          </a:p>
          <a:p>
            <a:pPr eaLnBrk="1" hangingPunct="1"/>
            <a:r>
              <a:rPr lang="en-US" altLang="zh-CN" sz="2800" smtClean="0"/>
              <a:t>POJ1733</a:t>
            </a:r>
          </a:p>
        </p:txBody>
      </p:sp>
    </p:spTree>
    <p:extLst>
      <p:ext uri="{BB962C8B-B14F-4D97-AF65-F5344CB8AC3E}">
        <p14:creationId xmlns:p14="http://schemas.microsoft.com/office/powerpoint/2010/main" val="209845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86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LCA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291103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Range Minimum Maximum Query</a:t>
            </a:r>
          </a:p>
          <a:p>
            <a:r>
              <a:rPr lang="zh-CN" altLang="en-US" dirty="0" smtClean="0"/>
              <a:t>给定一个序列</a:t>
            </a:r>
            <a:r>
              <a:rPr lang="en-US" altLang="zh-CN" dirty="0" smtClean="0"/>
              <a:t>A[1…N]</a:t>
            </a:r>
            <a:r>
              <a:rPr lang="zh-CN" altLang="en-US" dirty="0" smtClean="0"/>
              <a:t>，问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…j]</a:t>
            </a:r>
            <a:r>
              <a:rPr lang="zh-CN" altLang="en-US" dirty="0" smtClean="0"/>
              <a:t>之间的极值</a:t>
            </a:r>
            <a:endParaRPr lang="en-US" altLang="zh-CN" dirty="0" smtClean="0"/>
          </a:p>
          <a:p>
            <a:r>
              <a:rPr lang="zh-CN" altLang="en-US" dirty="0" smtClean="0"/>
              <a:t>如果只问一次，显然是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标准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问题是：不停的查询同一个序列上的不同区间内的极值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的长度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次查询</a:t>
            </a:r>
            <a:endParaRPr lang="en-US" altLang="zh-CN" dirty="0" smtClean="0"/>
          </a:p>
          <a:p>
            <a:r>
              <a:rPr lang="zh-CN" altLang="en-US" dirty="0" smtClean="0"/>
              <a:t>纯暴力法：</a:t>
            </a:r>
            <a:r>
              <a:rPr lang="en-US" altLang="zh-CN" dirty="0" smtClean="0"/>
              <a:t>O(NQ)</a:t>
            </a:r>
          </a:p>
          <a:p>
            <a:r>
              <a:rPr lang="zh-CN" altLang="en-US" dirty="0" smtClean="0"/>
              <a:t>带预处理的暴力法：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</a:t>
            </a:r>
            <a:r>
              <a:rPr lang="en-US" altLang="zh-CN" dirty="0"/>
              <a:t>B</a:t>
            </a:r>
            <a:r>
              <a:rPr lang="en-US" altLang="zh-CN" dirty="0" smtClean="0"/>
              <a:t>[N][N]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…j]</a:t>
            </a:r>
            <a:r>
              <a:rPr lang="zh-CN" altLang="en-US" dirty="0" smtClean="0"/>
              <a:t>的极值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需要一个双重循环，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对每一次查询只需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所以总时间复杂度</a:t>
            </a:r>
            <a:r>
              <a:rPr lang="en-US" altLang="zh-CN" dirty="0" smtClean="0"/>
              <a:t>O(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+Q)</a:t>
            </a:r>
          </a:p>
          <a:p>
            <a:pPr lvl="1"/>
            <a:r>
              <a:rPr lang="zh-CN" altLang="en-US" dirty="0" smtClean="0"/>
              <a:t>空间复杂度则为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Table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zh-CN" altLang="en-US" dirty="0" smtClean="0"/>
              <a:t>矩阵</a:t>
            </a:r>
            <a:r>
              <a:rPr lang="en-US" altLang="zh-CN" dirty="0" smtClean="0"/>
              <a:t>M[N][logN+1]</a:t>
            </a:r>
          </a:p>
          <a:p>
            <a:r>
              <a:rPr lang="en-US" altLang="zh-CN" dirty="0" smtClean="0"/>
              <a:t>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是区间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i+2</a:t>
            </a:r>
            <a:r>
              <a:rPr lang="en-US" altLang="zh-CN" baseline="30000" dirty="0" smtClean="0"/>
              <a:t>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的极值</a:t>
            </a:r>
            <a:endParaRPr lang="en-US" altLang="zh-CN" dirty="0" smtClean="0"/>
          </a:p>
          <a:p>
            <a:r>
              <a:rPr lang="zh-CN" altLang="en-US" dirty="0"/>
              <a:t>矩阵</a:t>
            </a:r>
            <a:r>
              <a:rPr lang="en-US" altLang="zh-CN" dirty="0"/>
              <a:t>M</a:t>
            </a:r>
            <a:r>
              <a:rPr lang="zh-CN" altLang="en-US" dirty="0"/>
              <a:t>的元素值的确定：类似于倍增算法</a:t>
            </a: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53891"/>
              </p:ext>
            </p:extLst>
          </p:nvPr>
        </p:nvGraphicFramePr>
        <p:xfrm>
          <a:off x="990600" y="4038600"/>
          <a:ext cx="7696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647850" imgH="876204" progId="Visio.Drawing.11">
                  <p:embed/>
                </p:oleObj>
              </mc:Choice>
              <mc:Fallback>
                <p:oleObj name="Visio" r:id="rId3" imgW="2647850" imgH="8762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7696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60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0341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RMQ</a:t>
            </a:r>
            <a:r>
              <a:rPr lang="zh-CN" altLang="en-US" dirty="0" smtClean="0"/>
              <a:t>回答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M[N][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，问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…j]</a:t>
            </a:r>
            <a:r>
              <a:rPr lang="zh-CN" altLang="en-US" dirty="0" smtClean="0"/>
              <a:t>的极值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k=log(j-i+1)</a:t>
            </a: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71600" y="2743200"/>
          <a:ext cx="6324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2085177" imgH="1230298" progId="Visio.Drawing.11">
                  <p:embed/>
                </p:oleObj>
              </mc:Choice>
              <mc:Fallback>
                <p:oleObj name="Visio" r:id="rId3" imgW="2085177" imgH="12302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324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2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预处理：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查询：</a:t>
            </a:r>
            <a:r>
              <a:rPr lang="en-US" altLang="zh-CN" dirty="0" smtClean="0"/>
              <a:t>O(1)</a:t>
            </a:r>
          </a:p>
          <a:p>
            <a:r>
              <a:rPr lang="zh-CN" altLang="en-US" dirty="0" smtClean="0"/>
              <a:t>空间复杂度：</a:t>
            </a:r>
            <a:r>
              <a:rPr lang="en-US" altLang="zh-CN" dirty="0" smtClean="0"/>
              <a:t>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http://www.topcoder.com/tc?module=Static&amp;d1=tutorials&amp;d2=lowestCommonAncestor</a:t>
            </a:r>
          </a:p>
          <a:p>
            <a:r>
              <a:rPr lang="en-US" altLang="zh-CN" dirty="0"/>
              <a:t>http://blog.csdn.net/u012061345/article/details/24273037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3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11456</a:t>
            </a:r>
          </a:p>
          <a:p>
            <a:pPr eaLnBrk="1" hangingPunct="1"/>
            <a:r>
              <a:rPr lang="en-US" altLang="zh-CN" smtClean="0"/>
              <a:t>11455</a:t>
            </a:r>
          </a:p>
          <a:p>
            <a:pPr eaLnBrk="1" hangingPunct="1"/>
            <a:r>
              <a:rPr lang="en-US" altLang="zh-CN" smtClean="0"/>
              <a:t>POJ3264</a:t>
            </a:r>
            <a:r>
              <a:rPr lang="zh-CN" altLang="en-US" smtClean="0"/>
              <a:t>，标准</a:t>
            </a:r>
            <a:r>
              <a:rPr lang="en-US" altLang="zh-CN" smtClean="0"/>
              <a:t>RMQ</a:t>
            </a:r>
          </a:p>
          <a:p>
            <a:pPr eaLnBrk="1" hangingPunct="1"/>
            <a:r>
              <a:rPr lang="en-US" altLang="zh-CN" smtClean="0"/>
              <a:t>POJ3368</a:t>
            </a:r>
            <a:r>
              <a:rPr lang="zh-CN" altLang="en-US" smtClean="0"/>
              <a:t>，</a:t>
            </a:r>
            <a:r>
              <a:rPr lang="en-US" altLang="zh-CN" smtClean="0"/>
              <a:t>RMQ</a:t>
            </a:r>
            <a:r>
              <a:rPr lang="zh-CN" altLang="en-US" smtClean="0"/>
              <a:t>的一个扩展应用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961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53</TotalTime>
  <Words>481</Words>
  <Application>Microsoft Office PowerPoint</Application>
  <PresentationFormat>全屏显示(4:3)</PresentationFormat>
  <Paragraphs>89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华文新魏</vt:lpstr>
      <vt:lpstr>宋体</vt:lpstr>
      <vt:lpstr>微软雅黑</vt:lpstr>
      <vt:lpstr>Arial</vt:lpstr>
      <vt:lpstr>Calibri</vt:lpstr>
      <vt:lpstr>Office 主题</vt:lpstr>
      <vt:lpstr>Visio</vt:lpstr>
      <vt:lpstr>其他数据结构</vt:lpstr>
      <vt:lpstr>目录</vt:lpstr>
      <vt:lpstr>RMQ问题</vt:lpstr>
      <vt:lpstr>暴力法</vt:lpstr>
      <vt:lpstr>Sparse Table算法</vt:lpstr>
      <vt:lpstr>源代码</vt:lpstr>
      <vt:lpstr>ST算法的RMQ回答</vt:lpstr>
      <vt:lpstr>ST算法</vt:lpstr>
      <vt:lpstr>题目列表</vt:lpstr>
      <vt:lpstr>并查集</vt:lpstr>
      <vt:lpstr>查询</vt:lpstr>
      <vt:lpstr>合并</vt:lpstr>
      <vt:lpstr>题目列表</vt:lpstr>
      <vt:lpstr>LCA问题</vt:lpstr>
      <vt:lpstr>Tarjan算法</vt:lpstr>
      <vt:lpstr>LCA(node)</vt:lpstr>
      <vt:lpstr>题目列表</vt:lpstr>
      <vt:lpstr>题目列表</vt:lpstr>
      <vt:lpstr>PowerPoint 演示文稿</vt:lpstr>
    </vt:vector>
  </TitlesOfParts>
  <Company>Win7w.Com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其他数据结构</dc:title>
  <dc:creator>Win7w</dc:creator>
  <cp:keywords/>
  <cp:lastModifiedBy>Win7w</cp:lastModifiedBy>
  <cp:revision>10</cp:revision>
  <dcterms:created xsi:type="dcterms:W3CDTF">2015-05-05T04:10:46Z</dcterms:created>
  <dcterms:modified xsi:type="dcterms:W3CDTF">2015-05-05T07:59:56Z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