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53" r:id="rId20"/>
    <p:sldId id="354" r:id="rId21"/>
    <p:sldId id="348" r:id="rId22"/>
    <p:sldId id="349" r:id="rId23"/>
    <p:sldId id="350" r:id="rId24"/>
    <p:sldId id="351" r:id="rId25"/>
    <p:sldId id="355" r:id="rId26"/>
    <p:sldId id="356" r:id="rId27"/>
    <p:sldId id="357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1854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wmf"/><Relationship Id="rId26" Type="http://schemas.openxmlformats.org/officeDocument/2006/relationships/image" Target="../media/image14.gi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wmf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wmf"/><Relationship Id="rId25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23" Type="http://schemas.openxmlformats.org/officeDocument/2006/relationships/image" Target="../media/image1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Relationship Id="rId22" Type="http://schemas.openxmlformats.org/officeDocument/2006/relationships/image" Target="../media/image10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0" name="Picture 9" descr="j0324442.wmf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7" name="Picture 6" descr="j0324436.wmf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8" name="Picture 7" descr="j0324438.wmf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9" name="Picture 8" descr="j0324440.wmf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1" name="Picture 10" descr="j0324444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3" name="Picture 12" descr="j0324446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14" name="Picture 13" descr="j0324448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15" name="Picture 14" descr="j0324450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16" name="Picture 15" descr="j0324452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17" name="Picture 16" descr="j0324454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18" name="Picture 17" descr="j0324456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19" name="Picture 18" descr="j0324458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FBC-D206-418B-B244-1F658CDF8BF5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3600450" y="4758"/>
            <a:ext cx="1670050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数论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phi(n) = </a:t>
            </a:r>
            <a:r>
              <a:rPr lang="zh-CN" altLang="en-US" dirty="0" smtClean="0"/>
              <a:t>不大于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互质的数的个数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利用这个公式只要知道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的质因子就可以求出欧拉函数值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可以在筛法的时候，顺便求出欧拉函数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56223" y="2333564"/>
                <a:ext cx="4031553" cy="1226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23" y="2333564"/>
                <a:ext cx="4031553" cy="1226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3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是质数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05073" y="2277453"/>
                <a:ext cx="21338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73" y="2277453"/>
                <a:ext cx="21338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05073" y="2996952"/>
                <a:ext cx="357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73" y="2996952"/>
                <a:ext cx="357245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05073" y="4869739"/>
                <a:ext cx="34924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73" y="4869739"/>
                <a:ext cx="349243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欧</a:t>
            </a:r>
            <a:r>
              <a:rPr lang="zh-CN" altLang="en-US" dirty="0" smtClean="0"/>
              <a:t>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任何一个合数，都可以写成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其中，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的任意一个质因子，且不是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的因子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大于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时：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等于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时：</a:t>
            </a:r>
            <a:endParaRPr lang="en-US" altLang="zh-C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57423" y="2146028"/>
                <a:ext cx="18291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23" y="2146028"/>
                <a:ext cx="182915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75656" y="3127249"/>
                <a:ext cx="68403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127249"/>
                <a:ext cx="684039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24118" y="4024897"/>
                <a:ext cx="4895763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18" y="4024897"/>
                <a:ext cx="4895763" cy="12926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19672" y="5805844"/>
                <a:ext cx="61070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805844"/>
                <a:ext cx="61070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hdu1286</a:t>
            </a:r>
          </a:p>
          <a:p>
            <a:r>
              <a:rPr lang="en-US" altLang="zh-CN" dirty="0" smtClean="0"/>
              <a:t>hdu1787</a:t>
            </a:r>
          </a:p>
          <a:p>
            <a:r>
              <a:rPr lang="en-US" altLang="zh-CN" dirty="0" smtClean="0"/>
              <a:t>POJ1284</a:t>
            </a:r>
          </a:p>
          <a:p>
            <a:r>
              <a:rPr lang="en-US" altLang="zh-CN" dirty="0" smtClean="0"/>
              <a:t>POJ2407</a:t>
            </a:r>
          </a:p>
          <a:p>
            <a:r>
              <a:rPr lang="en-US" altLang="zh-CN" dirty="0" smtClean="0"/>
              <a:t>POJ2478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欧几里德算法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辗转相除法：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根据公式可以直接写出递归实现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非递归实现也很容易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30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扩展的欧几里德算法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不完全为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，则必然存在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(a, b) = ax + by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仍然存在递归与非递归形式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15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/>
              <a:t> </a:t>
            </a:r>
            <a:r>
              <a:rPr lang="en-US" altLang="zh-CN" dirty="0" smtClean="0"/>
              <a:t>1 ==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% p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互质，才有逆元</a:t>
            </a:r>
            <a:endParaRPr lang="en-US" altLang="zh-CN" dirty="0" smtClean="0"/>
          </a:p>
          <a:p>
            <a:r>
              <a:rPr lang="zh-CN" altLang="en-US" dirty="0" smtClean="0"/>
              <a:t>利用扩展的欧几里德算法，求出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满足：</a:t>
            </a:r>
            <a:r>
              <a:rPr lang="en-US" altLang="zh-CN" dirty="0" smtClean="0"/>
              <a:t>1 == </a:t>
            </a:r>
            <a:r>
              <a:rPr lang="en-US" altLang="zh-CN" dirty="0" err="1" smtClean="0"/>
              <a:t>ax+py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为已知，求解</a:t>
            </a:r>
            <a:r>
              <a:rPr lang="en-US" altLang="zh-CN" dirty="0" smtClean="0"/>
              <a:t>s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r>
              <a:rPr lang="en-US" altLang="zh-CN" dirty="0" smtClean="0"/>
              <a:t>0 == ( as – b ) % m</a:t>
            </a:r>
          </a:p>
          <a:p>
            <a:r>
              <a:rPr lang="zh-CN" altLang="en-US" dirty="0" smtClean="0"/>
              <a:t>解存在的条件为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的因子</a:t>
            </a:r>
            <a:endParaRPr lang="en-US" altLang="zh-CN" dirty="0" smtClean="0"/>
          </a:p>
          <a:p>
            <a:r>
              <a:rPr lang="zh-CN" altLang="en-US" dirty="0" smtClean="0"/>
              <a:t>根据扩展的欧几里德</a:t>
            </a:r>
            <a:r>
              <a:rPr lang="zh-CN" altLang="en-US" dirty="0"/>
              <a:t>：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 = ax + my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0 == ( ax –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 ) % m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 s = x * b / 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2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线性同余方程组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57093" y="1422202"/>
                <a:ext cx="282981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93" y="1422202"/>
                <a:ext cx="2829813" cy="961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47664" y="2708920"/>
                <a:ext cx="6480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转换一下得到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648072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76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68980" y="3584306"/>
                <a:ext cx="5307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再变形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0" y="3584306"/>
                <a:ext cx="530727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96"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547664" y="4365104"/>
            <a:ext cx="7139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可以利用扩展的欧几里德算法求解，而且可以得到有解的条件：</a:t>
            </a:r>
            <a:r>
              <a:rPr lang="en-US" altLang="zh-CN" sz="2800" dirty="0" smtClean="0"/>
              <a:t>r2-r1</a:t>
            </a:r>
            <a:r>
              <a:rPr lang="zh-CN" altLang="en-US" sz="2800" dirty="0" smtClean="0"/>
              <a:t>必须是</a:t>
            </a:r>
            <a:r>
              <a:rPr lang="en-US" altLang="zh-CN" sz="2800" dirty="0" err="1" smtClean="0"/>
              <a:t>gcd</a:t>
            </a:r>
            <a:r>
              <a:rPr lang="en-US" altLang="zh-CN" sz="2800" dirty="0" smtClean="0"/>
              <a:t>(m1,m2)</a:t>
            </a:r>
            <a:r>
              <a:rPr lang="zh-CN" altLang="en-US" sz="2800" dirty="0" smtClean="0"/>
              <a:t>的倍数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4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1430020"/>
                <a:ext cx="2828530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30020"/>
                <a:ext cx="2828530" cy="19424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/>
          <p:cNvSpPr/>
          <p:nvPr/>
        </p:nvSpPr>
        <p:spPr>
          <a:xfrm>
            <a:off x="3660280" y="1628800"/>
            <a:ext cx="479672" cy="72008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3968" y="175800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令解为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，并令</a:t>
            </a:r>
            <a:r>
              <a:rPr lang="en-US" altLang="zh-CN" sz="2400" dirty="0" smtClean="0"/>
              <a:t>m=lcm(m1, m2)</a:t>
            </a:r>
            <a:endParaRPr lang="zh-CN" altLang="en-US" sz="2400" dirty="0"/>
          </a:p>
        </p:txBody>
      </p:sp>
      <p:sp>
        <p:nvSpPr>
          <p:cNvPr id="7" name="下箭头 6"/>
          <p:cNvSpPr/>
          <p:nvPr/>
        </p:nvSpPr>
        <p:spPr>
          <a:xfrm rot="19056717">
            <a:off x="4067944" y="2510571"/>
            <a:ext cx="100811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27984" y="3645024"/>
                <a:ext cx="276152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45024"/>
                <a:ext cx="2761525" cy="961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4809627" y="4714996"/>
            <a:ext cx="100811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84168" y="486916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继续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1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质数</a:t>
            </a:r>
            <a:endParaRPr lang="en-US" altLang="zh-CN" dirty="0" smtClean="0"/>
          </a:p>
          <a:p>
            <a:r>
              <a:rPr lang="zh-CN" altLang="en-US" dirty="0"/>
              <a:t>欧拉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欧几里德</a:t>
            </a:r>
            <a:endParaRPr lang="en-US" altLang="zh-CN" dirty="0" smtClean="0"/>
          </a:p>
          <a:p>
            <a:r>
              <a:rPr lang="zh-CN" altLang="en-US" dirty="0" smtClean="0"/>
              <a:t>中国剩余定理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大质数</a:t>
            </a:r>
            <a:endParaRPr lang="en-US" altLang="zh-CN" dirty="0" smtClean="0"/>
          </a:p>
          <a:p>
            <a:r>
              <a:rPr lang="zh-CN" altLang="en-US" dirty="0" smtClean="0"/>
              <a:t>约瑟夫环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5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r>
              <a:rPr lang="zh-CN" altLang="en-US" dirty="0" smtClean="0"/>
              <a:t>关于同余方程组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若所有的</a:t>
            </a:r>
            <a:r>
              <a:rPr lang="en-US" altLang="zh-CN" dirty="0" smtClean="0"/>
              <a:t>mi</a:t>
            </a:r>
            <a:r>
              <a:rPr lang="zh-CN" altLang="en-US" dirty="0" smtClean="0"/>
              <a:t>两两互质，则方程组有唯一解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01469" y="2204864"/>
                <a:ext cx="2852576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69" y="2204864"/>
                <a:ext cx="2852576" cy="19424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836911"/>
              </a:xfrm>
            </p:spPr>
            <p:txBody>
              <a:bodyPr/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解出</a:t>
                </a:r>
                <a:r>
                  <a:rPr lang="en-US" altLang="zh-CN" dirty="0" smtClean="0"/>
                  <a:t>xi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方程组的解为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836911"/>
              </a:xfrm>
              <a:blipFill rotWithShape="0">
                <a:blip r:embed="rId2"/>
                <a:stretch>
                  <a:fillRect l="-2000" t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69794" y="3501008"/>
                <a:ext cx="293612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94" y="3501008"/>
                <a:ext cx="2936124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孙子算经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8322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今有物不知其数，三三数之剩二，五五数之剩三，七七数之剩二，问物几何？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780928"/>
                <a:ext cx="2365711" cy="159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≡2</m:t>
                                    </m:r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≡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mod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0928"/>
                <a:ext cx="2365711" cy="159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067944" y="2752669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M=105, M123 = (35, 21, 15)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067943" y="3512673"/>
            <a:ext cx="309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解出</a:t>
            </a:r>
            <a:r>
              <a:rPr lang="en-US" altLang="zh-CN" sz="2800" dirty="0" smtClean="0"/>
              <a:t>x123=(2, 1, 1)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03648" y="4625434"/>
            <a:ext cx="6929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x = ( 2 * 2 * 35 + 3 * 1 * 21 + 2 * 1 * 15 ) % 105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= 23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91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POJ1006</a:t>
            </a:r>
          </a:p>
          <a:p>
            <a:r>
              <a:rPr lang="en-US" altLang="zh-CN" dirty="0" smtClean="0"/>
              <a:t>POJ1061</a:t>
            </a:r>
          </a:p>
          <a:p>
            <a:r>
              <a:rPr lang="en-US" altLang="zh-CN" dirty="0" smtClean="0"/>
              <a:t>POJ2891</a:t>
            </a:r>
          </a:p>
          <a:p>
            <a:r>
              <a:rPr lang="en-US" altLang="zh-CN" dirty="0" smtClean="0"/>
              <a:t>POJ2142</a:t>
            </a:r>
          </a:p>
          <a:p>
            <a:r>
              <a:rPr lang="en-US" altLang="zh-CN" dirty="0" smtClean="0"/>
              <a:t>POJ3708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hdu1799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7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大质数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费尔马小定理</a:t>
            </a:r>
            <a:endParaRPr lang="en-US" altLang="zh-CN" dirty="0" smtClean="0"/>
          </a:p>
          <a:p>
            <a:r>
              <a:rPr lang="zh-CN" altLang="en-US" dirty="0"/>
              <a:t>有限域</a:t>
            </a:r>
            <a:r>
              <a:rPr lang="zh-CN" altLang="en-US" dirty="0" smtClean="0"/>
              <a:t>上的平方根定理</a:t>
            </a:r>
            <a:endParaRPr lang="en-US" altLang="zh-CN" dirty="0" smtClean="0"/>
          </a:p>
          <a:p>
            <a:r>
              <a:rPr lang="en-US" altLang="zh-CN" dirty="0" smtClean="0"/>
              <a:t>Miller-Rabin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/>
              <a:t>http://blog.csdn.net/u012061345/article/details/48241581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个人围成一圈，从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</a:t>
            </a:r>
            <a:endParaRPr lang="en-US" altLang="zh-CN" dirty="0" smtClean="0"/>
          </a:p>
          <a:p>
            <a:r>
              <a:rPr lang="zh-CN" altLang="en-US" dirty="0" smtClean="0"/>
              <a:t>报到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的人退出，下一个人继续从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</a:t>
            </a:r>
            <a:endParaRPr lang="en-US" altLang="zh-CN" dirty="0" smtClean="0"/>
          </a:p>
          <a:p>
            <a:r>
              <a:rPr lang="zh-CN" altLang="en-US" dirty="0" smtClean="0"/>
              <a:t>问最后剩下谁？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49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约瑟夫环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开始编号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开始报数，报到</a:t>
            </a:r>
            <a:r>
              <a:rPr lang="en-US" altLang="zh-CN" dirty="0" smtClean="0"/>
              <a:t>m-1</a:t>
            </a:r>
            <a:r>
              <a:rPr lang="zh-CN" altLang="en-US" dirty="0" smtClean="0"/>
              <a:t>的人退出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是结果，则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33150" y="3645024"/>
                <a:ext cx="6477700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50" y="3645024"/>
                <a:ext cx="6477700" cy="1098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8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ACM</a:t>
                </a:r>
                <a:r>
                  <a:rPr lang="zh-CN" altLang="en-US" dirty="0" smtClean="0"/>
                  <a:t>求质数一般用筛法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筛</a:t>
                </a:r>
                <a:r>
                  <a:rPr lang="zh-CN" altLang="en-US" dirty="0" smtClean="0"/>
                  <a:t>出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之间的所有质数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这样可以保证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之间的数如果不是质数，则一定有一个质因子位于其中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830" r="-963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普通筛法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线性筛法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http://blog.csdn.net/u012061345/article/details/24038495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7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10924</a:t>
            </a:r>
          </a:p>
          <a:p>
            <a:r>
              <a:rPr lang="en-US" altLang="zh-CN" dirty="0" smtClean="0"/>
              <a:t>hdu1397</a:t>
            </a:r>
          </a:p>
          <a:p>
            <a:r>
              <a:rPr lang="en-US" altLang="zh-CN" dirty="0" smtClean="0"/>
              <a:t>hdu1795</a:t>
            </a:r>
          </a:p>
          <a:p>
            <a:r>
              <a:rPr lang="en-US" altLang="zh-CN" dirty="0" smtClean="0"/>
              <a:t>hdu2138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5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算术基本定理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任何大于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，能够唯一表示为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pi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个质因子，质因子按升序排列。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0062" y="2708920"/>
                <a:ext cx="4823876" cy="1344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62" y="2708920"/>
                <a:ext cx="4823876" cy="13442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的所有因子个数为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18607" y="2492896"/>
                <a:ext cx="2052485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07" y="2492896"/>
                <a:ext cx="2052485" cy="1195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的所有因子的和为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到实际上是等比数列求和，所以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67457" y="2204864"/>
                <a:ext cx="1809085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57" y="2204864"/>
                <a:ext cx="1809085" cy="14000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67456" y="4210126"/>
                <a:ext cx="2407262" cy="1313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56" y="4210126"/>
                <a:ext cx="2407262" cy="1313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zh-CN" altLang="en-US" dirty="0" smtClean="0"/>
              <a:t>一般都会在模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的意义下求值，所以除法转换为逆元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pi-1</a:t>
            </a:r>
            <a:r>
              <a:rPr lang="zh-CN" altLang="en-US" dirty="0" smtClean="0"/>
              <a:t>的逆元不存在，则</a:t>
            </a:r>
            <a:r>
              <a:rPr lang="en-US" altLang="zh-CN" dirty="0" smtClean="0"/>
              <a:t>pi-1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6121" y="2674729"/>
                <a:ext cx="5011757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21" y="2674729"/>
                <a:ext cx="5011757" cy="1195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75856" y="4869160"/>
                <a:ext cx="4302781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69160"/>
                <a:ext cx="4302781" cy="1400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5" id="{E072D16E-04A4-4BBB-BF8C-C5A5F5C820DF}" vid="{6E1234FC-276E-483C-94B5-9CACA83EC9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811</TotalTime>
  <Words>658</Words>
  <Application>Microsoft Office PowerPoint</Application>
  <PresentationFormat>全屏显示(4:3)</PresentationFormat>
  <Paragraphs>162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华文新魏</vt:lpstr>
      <vt:lpstr>宋体</vt:lpstr>
      <vt:lpstr>微软雅黑</vt:lpstr>
      <vt:lpstr>Arial</vt:lpstr>
      <vt:lpstr>Calibri</vt:lpstr>
      <vt:lpstr>Cambria Math</vt:lpstr>
      <vt:lpstr>Office 主题</vt:lpstr>
      <vt:lpstr>数论</vt:lpstr>
      <vt:lpstr>目录</vt:lpstr>
      <vt:lpstr>质数</vt:lpstr>
      <vt:lpstr>筛法</vt:lpstr>
      <vt:lpstr>题目列表</vt:lpstr>
      <vt:lpstr>算术基本定理</vt:lpstr>
      <vt:lpstr>因子个数</vt:lpstr>
      <vt:lpstr>因子和</vt:lpstr>
      <vt:lpstr>因子和</vt:lpstr>
      <vt:lpstr>欧拉函数</vt:lpstr>
      <vt:lpstr>欧拉函数</vt:lpstr>
      <vt:lpstr> 欧拉函数</vt:lpstr>
      <vt:lpstr>题目列表</vt:lpstr>
      <vt:lpstr>欧几里德算法</vt:lpstr>
      <vt:lpstr>扩展的欧几里德算法</vt:lpstr>
      <vt:lpstr>逆元</vt:lpstr>
      <vt:lpstr>线性同余方程</vt:lpstr>
      <vt:lpstr>线性同余方程组</vt:lpstr>
      <vt:lpstr>线性同余方程组</vt:lpstr>
      <vt:lpstr>中国剩余定理</vt:lpstr>
      <vt:lpstr>中国剩余定理</vt:lpstr>
      <vt:lpstr>孙子算经</vt:lpstr>
      <vt:lpstr>题目列表</vt:lpstr>
      <vt:lpstr>大质数</vt:lpstr>
      <vt:lpstr>约瑟夫环</vt:lpstr>
      <vt:lpstr>约瑟夫环</vt:lpstr>
      <vt:lpstr>PowerPoint 演示文稿</vt:lpstr>
    </vt:vector>
  </TitlesOfParts>
  <Company>Win7w.Com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keywords/>
  <cp:lastModifiedBy>admin</cp:lastModifiedBy>
  <cp:revision>154</cp:revision>
  <dcterms:created xsi:type="dcterms:W3CDTF">2015-05-18T12:25:57Z</dcterms:created>
  <dcterms:modified xsi:type="dcterms:W3CDTF">2016-03-24T04:39:41Z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