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80" r:id="rId14"/>
    <p:sldId id="381" r:id="rId15"/>
    <p:sldId id="268" r:id="rId16"/>
    <p:sldId id="269" r:id="rId17"/>
    <p:sldId id="270" r:id="rId18"/>
    <p:sldId id="272" r:id="rId19"/>
    <p:sldId id="38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383" r:id="rId34"/>
    <p:sldId id="290" r:id="rId35"/>
    <p:sldId id="384" r:id="rId36"/>
    <p:sldId id="385" r:id="rId37"/>
    <p:sldId id="386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2" r:id="rId59"/>
    <p:sldId id="313" r:id="rId60"/>
    <p:sldId id="314" r:id="rId61"/>
    <p:sldId id="378" r:id="rId62"/>
    <p:sldId id="315" r:id="rId63"/>
    <p:sldId id="316" r:id="rId64"/>
    <p:sldId id="317" r:id="rId65"/>
    <p:sldId id="318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79" r:id="rId75"/>
    <p:sldId id="329" r:id="rId76"/>
    <p:sldId id="388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87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A205-A3E3-4CEE-9E2C-3B2122BA33F7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6485-A916-400B-B875-DF18D3E6D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3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86A7409-A9AA-4E14-A303-1C9A9489FA39}" type="slidenum">
              <a:rPr lang="en-US" altLang="zh-CN" smtClean="0">
                <a:latin typeface="Arial" panose="020B0604020202020204" pitchFamily="34" charset="0"/>
              </a:rPr>
              <a:pPr/>
              <a:t>107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7998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A8DE79-DB39-4211-B85B-9AED6C59BD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3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6D77B8-83F3-4A35-8EB5-AFFB790A7E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46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046D74-A1E9-49A0-9468-1F2C4D392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5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26" Type="http://schemas.openxmlformats.org/officeDocument/2006/relationships/image" Target="../media/image11.w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20" Type="http://schemas.openxmlformats.org/officeDocument/2006/relationships/image" Target="../media/image5.wmf"/><Relationship Id="rId29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wmf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wmf"/><Relationship Id="rId28" Type="http://schemas.openxmlformats.org/officeDocument/2006/relationships/image" Target="../media/image1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wmf"/><Relationship Id="rId27" Type="http://schemas.openxmlformats.org/officeDocument/2006/relationships/image" Target="../media/image1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058173" y="69011"/>
            <a:ext cx="7019027" cy="6712787"/>
            <a:chOff x="1100154" y="152400"/>
            <a:chExt cx="6824646" cy="6629400"/>
          </a:xfrm>
        </p:grpSpPr>
        <p:pic>
          <p:nvPicPr>
            <p:cNvPr id="10" name="Picture 9" descr="j0324442.wmf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2687475" y="525887"/>
              <a:ext cx="1867437" cy="903073"/>
            </a:xfrm>
            <a:prstGeom prst="rect">
              <a:avLst/>
            </a:prstGeom>
          </p:spPr>
        </p:pic>
        <p:pic>
          <p:nvPicPr>
            <p:cNvPr id="7" name="Picture 6" descr="j0324436.wmf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6235604" y="2113208"/>
              <a:ext cx="1689196" cy="1120462"/>
            </a:xfrm>
            <a:prstGeom prst="rect">
              <a:avLst/>
            </a:prstGeom>
          </p:spPr>
        </p:pic>
        <p:pic>
          <p:nvPicPr>
            <p:cNvPr id="8" name="Picture 7" descr="j0324438.wmf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5582002" y="1272862"/>
              <a:ext cx="1960808" cy="1138567"/>
            </a:xfrm>
            <a:prstGeom prst="rect">
              <a:avLst/>
            </a:prstGeom>
          </p:spPr>
        </p:pic>
        <p:pic>
          <p:nvPicPr>
            <p:cNvPr id="9" name="Picture 8" descr="j0324440.wmf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4554913" y="152400"/>
              <a:ext cx="1265397" cy="1213834"/>
            </a:xfrm>
            <a:prstGeom prst="rect">
              <a:avLst/>
            </a:prstGeom>
          </p:spPr>
        </p:pic>
        <p:pic>
          <p:nvPicPr>
            <p:cNvPr id="11" name="Picture 10" descr="j0324444.wmf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847129" y="899375"/>
              <a:ext cx="1360201" cy="1027090"/>
            </a:xfrm>
            <a:prstGeom prst="rect">
              <a:avLst/>
            </a:prstGeom>
          </p:spPr>
        </p:pic>
        <p:pic>
          <p:nvPicPr>
            <p:cNvPr id="13" name="Picture 12" descr="j0324446.wmf"/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286898" y="1926465"/>
              <a:ext cx="858328" cy="1400577"/>
            </a:xfrm>
            <a:prstGeom prst="rect">
              <a:avLst/>
            </a:prstGeom>
          </p:spPr>
        </p:pic>
        <p:pic>
          <p:nvPicPr>
            <p:cNvPr id="14" name="Picture 13" descr="j0324448.wmf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1100154" y="3233670"/>
              <a:ext cx="1307206" cy="1237726"/>
            </a:xfrm>
            <a:prstGeom prst="rect">
              <a:avLst/>
            </a:prstGeom>
          </p:spPr>
        </p:pic>
        <p:pic>
          <p:nvPicPr>
            <p:cNvPr id="15" name="Picture 14" descr="j0324450.wmf"/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1473641" y="4447504"/>
              <a:ext cx="1327518" cy="1307206"/>
            </a:xfrm>
            <a:prstGeom prst="rect">
              <a:avLst/>
            </a:prstGeom>
          </p:spPr>
        </p:pic>
        <p:pic>
          <p:nvPicPr>
            <p:cNvPr id="16" name="Picture 15" descr="j0324452.wmf"/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2500731" y="4820992"/>
              <a:ext cx="1930319" cy="1680693"/>
            </a:xfrm>
            <a:prstGeom prst="rect">
              <a:avLst/>
            </a:prstGeom>
          </p:spPr>
        </p:pic>
        <p:pic>
          <p:nvPicPr>
            <p:cNvPr id="17" name="Picture 16" descr="j0324454.wmf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274796" y="5381223"/>
              <a:ext cx="1388703" cy="1400577"/>
            </a:xfrm>
            <a:prstGeom prst="rect">
              <a:avLst/>
            </a:prstGeom>
          </p:spPr>
        </p:pic>
        <p:pic>
          <p:nvPicPr>
            <p:cNvPr id="18" name="Picture 17" descr="j0324456.wmf"/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5600248" y="4727620"/>
              <a:ext cx="1288959" cy="1587321"/>
            </a:xfrm>
            <a:prstGeom prst="rect">
              <a:avLst/>
            </a:prstGeom>
          </p:spPr>
        </p:pic>
        <p:pic>
          <p:nvPicPr>
            <p:cNvPr id="19" name="Picture 18" descr="j0324458.wmf"/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6328976" y="3233670"/>
              <a:ext cx="1472515" cy="1493949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0FBC-D206-418B-B244-1F658CDF8BF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/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3600450" y="4758"/>
            <a:ext cx="1670050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coder.com/tc?module=Static&amp;d1=tutorials&amp;d2=binaryIndexedTre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Visio___10.vsdx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Visio___11.vsdx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3" Type="http://schemas.openxmlformats.org/officeDocument/2006/relationships/slide" Target="slide123.xml"/><Relationship Id="rId7" Type="http://schemas.openxmlformats.org/officeDocument/2006/relationships/slide" Target="slide10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7.xml"/><Relationship Id="rId5" Type="http://schemas.openxmlformats.org/officeDocument/2006/relationships/slide" Target="slide55.xml"/><Relationship Id="rId4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__1.vsdx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__2.vsdx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fayaa.com/code/view/27183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5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___3.vsd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___5.vsdx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Visio___6.vsdx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Visio___7.vsd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Visio___8.vsdx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Visio___9.vsdx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湖南师范大学</a:t>
            </a:r>
            <a:endParaRPr lang="en-US" altLang="zh-CN" dirty="0" smtClean="0"/>
          </a:p>
          <a:p>
            <a:r>
              <a:rPr lang="zh-CN" altLang="en-US" dirty="0"/>
              <a:t>罗迅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建立父子关系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为了方便不易出错，将建立父子关系所需的操作进行封装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儿子设置为</a:t>
            </a:r>
            <a:r>
              <a:rPr lang="en-US" altLang="zh-CN" dirty="0" smtClean="0"/>
              <a:t>t</a:t>
            </a:r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/>
              <a:t>_</a:t>
            </a:r>
            <a:r>
              <a:rPr lang="en-US" altLang="zh-CN" dirty="0" smtClean="0"/>
              <a:t>link(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sn,int</a:t>
            </a:r>
            <a:r>
              <a:rPr lang="en-US" altLang="zh-CN" dirty="0" smtClean="0"/>
              <a:t> t){</a:t>
            </a:r>
          </a:p>
          <a:p>
            <a:pPr lvl="1" eaLnBrk="1" hangingPunct="1"/>
            <a:r>
              <a:rPr lang="en-US" altLang="zh-CN" dirty="0" smtClean="0"/>
              <a:t>Node[p].child[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] = t;</a:t>
            </a:r>
          </a:p>
          <a:p>
            <a:pPr lvl="1" eaLnBrk="1" hangingPunct="1"/>
            <a:r>
              <a:rPr lang="en-US" altLang="zh-CN" dirty="0" smtClean="0"/>
              <a:t>Node[t].parent = p, Node[t].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860032" y="547983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用指针表示节点时， 必须检查指针是否有意义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查询求和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 query(int x){</a:t>
            </a:r>
          </a:p>
          <a:p>
            <a:pPr lvl="1" eaLnBrk="1" hangingPunct="1"/>
            <a:r>
              <a:rPr lang="en-US" altLang="zh-CN" smtClean="0"/>
              <a:t>int sum = 0;</a:t>
            </a:r>
          </a:p>
          <a:p>
            <a:pPr lvl="1" eaLnBrk="1" hangingPunct="1"/>
            <a:r>
              <a:rPr lang="en-US" altLang="zh-CN" smtClean="0"/>
              <a:t>while( x &gt; 0 ){</a:t>
            </a:r>
          </a:p>
          <a:p>
            <a:pPr lvl="2" eaLnBrk="1" hangingPunct="1"/>
            <a:r>
              <a:rPr lang="en-US" altLang="zh-CN" smtClean="0"/>
              <a:t>sum += C[x];</a:t>
            </a:r>
          </a:p>
          <a:p>
            <a:pPr lvl="2" eaLnBrk="1" hangingPunct="1"/>
            <a:r>
              <a:rPr lang="en-US" altLang="zh-CN" smtClean="0"/>
              <a:t>x = x - lowbit(x);</a:t>
            </a:r>
          </a:p>
          <a:p>
            <a:pPr lvl="1" eaLnBrk="1" hangingPunct="1"/>
            <a:r>
              <a:rPr lang="en-US" altLang="zh-CN" smtClean="0"/>
              <a:t>}</a:t>
            </a:r>
          </a:p>
          <a:p>
            <a:pPr lvl="1" eaLnBrk="1" hangingPunct="1"/>
            <a:r>
              <a:rPr lang="en-US" altLang="zh-CN" smtClean="0"/>
              <a:t>return sum;</a:t>
            </a:r>
          </a:p>
          <a:p>
            <a:pPr eaLnBrk="1" hangingPunct="1"/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2479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修改某一个节点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假设修改了第</a:t>
            </a:r>
            <a:r>
              <a:rPr lang="en-US" altLang="zh-CN" smtClean="0"/>
              <a:t>x</a:t>
            </a:r>
            <a:r>
              <a:rPr lang="zh-CN" altLang="en-US" smtClean="0"/>
              <a:t>个节点，令</a:t>
            </a:r>
            <a:r>
              <a:rPr lang="en-US" altLang="zh-CN" smtClean="0"/>
              <a:t>Ax</a:t>
            </a:r>
            <a:r>
              <a:rPr lang="zh-CN" altLang="en-US" smtClean="0"/>
              <a:t>增量为</a:t>
            </a:r>
            <a:r>
              <a:rPr lang="en-US" altLang="zh-CN" smtClean="0"/>
              <a:t>v</a:t>
            </a:r>
          </a:p>
          <a:p>
            <a:pPr eaLnBrk="1" hangingPunct="1"/>
            <a:r>
              <a:rPr lang="en-US" altLang="zh-CN" smtClean="0"/>
              <a:t>Cx</a:t>
            </a:r>
            <a:r>
              <a:rPr lang="zh-CN" altLang="en-US" smtClean="0"/>
              <a:t>之前的节点全都不变</a:t>
            </a:r>
          </a:p>
          <a:p>
            <a:pPr eaLnBrk="1" hangingPunct="1"/>
            <a:r>
              <a:rPr lang="en-US" altLang="zh-CN" smtClean="0"/>
              <a:t>Cx</a:t>
            </a:r>
            <a:r>
              <a:rPr lang="zh-CN" altLang="en-US" smtClean="0"/>
              <a:t>需要改变</a:t>
            </a:r>
          </a:p>
          <a:p>
            <a:pPr eaLnBrk="1" hangingPunct="1"/>
            <a:r>
              <a:rPr lang="en-US" altLang="zh-CN" smtClean="0"/>
              <a:t>Cx</a:t>
            </a:r>
            <a:r>
              <a:rPr lang="zh-CN" altLang="en-US" smtClean="0"/>
              <a:t>之后有哪些要变？（下标从</a:t>
            </a:r>
            <a:r>
              <a:rPr lang="en-US" altLang="zh-CN" smtClean="0"/>
              <a:t>1</a:t>
            </a:r>
            <a:r>
              <a:rPr lang="zh-CN" altLang="en-US" smtClean="0"/>
              <a:t>到</a:t>
            </a:r>
            <a:r>
              <a:rPr lang="en-US" altLang="zh-CN" smtClean="0"/>
              <a:t>n</a:t>
            </a:r>
            <a:r>
              <a:rPr lang="zh-CN" altLang="en-US" smtClean="0"/>
              <a:t>）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351737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修改一个节点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void update(int idx,int v,int n){</a:t>
            </a:r>
          </a:p>
          <a:p>
            <a:pPr lvl="1" eaLnBrk="1" hangingPunct="1"/>
            <a:r>
              <a:rPr lang="en-US" altLang="zh-CN" smtClean="0"/>
              <a:t>while( idx &lt;= n ){</a:t>
            </a:r>
          </a:p>
          <a:p>
            <a:pPr lvl="2" eaLnBrk="1" hangingPunct="1"/>
            <a:r>
              <a:rPr lang="en-US" altLang="zh-CN" smtClean="0"/>
              <a:t>C[idx] += v;</a:t>
            </a:r>
          </a:p>
          <a:p>
            <a:pPr lvl="2" eaLnBrk="1" hangingPunct="1"/>
            <a:r>
              <a:rPr lang="en-US" altLang="zh-CN" smtClean="0"/>
              <a:t>idx += lowbit(idx);</a:t>
            </a:r>
          </a:p>
          <a:p>
            <a:pPr lvl="1" eaLnBrk="1" hangingPunct="1"/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666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RMQ</a:t>
            </a:r>
            <a:r>
              <a:rPr lang="zh-CN" altLang="en-US" smtClean="0"/>
              <a:t>问题的解法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</a:t>
            </a:r>
            <a:r>
              <a:rPr lang="zh-CN" altLang="en-US" smtClean="0"/>
              <a:t>算法不支持修改操作，易实现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树状数组支持单点内容修改，易实现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线段树支持区间内容修改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伸展树则支持区间本身的修改，常数时间复杂度较高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5003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二维树状数组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源数组</a:t>
            </a:r>
            <a:r>
              <a:rPr lang="en-US" altLang="zh-CN" smtClean="0"/>
              <a:t>A[m][n]</a:t>
            </a:r>
            <a:r>
              <a:rPr lang="zh-CN" altLang="en-US" smtClean="0"/>
              <a:t>，树状数组</a:t>
            </a:r>
            <a:r>
              <a:rPr lang="en-US" altLang="zh-CN" smtClean="0"/>
              <a:t>C[m][n]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C[x][y] = sum( a[i][j] 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每一维的确定同一维树状数组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用于求子矩阵之和</a:t>
            </a:r>
          </a:p>
        </p:txBody>
      </p:sp>
    </p:spTree>
    <p:extLst>
      <p:ext uri="{BB962C8B-B14F-4D97-AF65-F5344CB8AC3E}">
        <p14:creationId xmlns:p14="http://schemas.microsoft.com/office/powerpoint/2010/main" val="35948099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查询求和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int query(int x, int y){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int sum = 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while( x &gt; 0 ){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int yy = y;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while( yy &gt; 0 ){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smtClean="0"/>
              <a:t>sum += A[x,yy];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smtClean="0"/>
              <a:t>yy &amp;= yy - 1;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x &amp;= x - 1;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8445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void update(int x,int y,int v,int xn,int yn){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while( x &lt;= xn ){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int yy = y;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while( yy &lt;= yn ){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mtClean="0"/>
              <a:t>A[x][yy] += v;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mtClean="0"/>
              <a:t>yy += lowbit(yy);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x += lowbit(x);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1873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树状数组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更详细内容可参考</a:t>
            </a:r>
          </a:p>
          <a:p>
            <a:pPr eaLnBrk="1" hangingPunct="1"/>
            <a:r>
              <a:rPr lang="en-US" altLang="zh-CN" smtClean="0">
                <a:hlinkClick r:id="rId3"/>
              </a:rPr>
              <a:t>http://www.topcoder.com/tc?module=Static&amp;d1=tutorials&amp;d2=binaryIndexedTrees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675801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POJ2299</a:t>
            </a:r>
          </a:p>
          <a:p>
            <a:pPr eaLnBrk="1" hangingPunct="1"/>
            <a:r>
              <a:rPr lang="en-US" altLang="zh-CN" smtClean="0"/>
              <a:t>POJ2352</a:t>
            </a:r>
          </a:p>
          <a:p>
            <a:pPr eaLnBrk="1" hangingPunct="1"/>
            <a:r>
              <a:rPr lang="en-US" altLang="zh-CN" smtClean="0"/>
              <a:t>POJ1195</a:t>
            </a:r>
          </a:p>
          <a:p>
            <a:pPr eaLnBrk="1" hangingPunct="1"/>
            <a:r>
              <a:rPr lang="en-US" altLang="zh-CN" smtClean="0"/>
              <a:t>POJ2481</a:t>
            </a:r>
          </a:p>
          <a:p>
            <a:pPr eaLnBrk="1" hangingPunct="1"/>
            <a:r>
              <a:rPr lang="en-US" altLang="zh-CN" smtClean="0"/>
              <a:t>POJ3067</a:t>
            </a:r>
          </a:p>
          <a:p>
            <a:pPr eaLnBrk="1" hangingPunct="1"/>
            <a:r>
              <a:rPr lang="en-US" altLang="zh-CN" smtClean="0"/>
              <a:t>POJ2029</a:t>
            </a:r>
          </a:p>
          <a:p>
            <a:pPr eaLnBrk="1" hangingPunct="1"/>
            <a:r>
              <a:rPr lang="en-US" altLang="zh-CN" smtClean="0"/>
              <a:t>POJ2275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POJ2155</a:t>
            </a:r>
          </a:p>
          <a:p>
            <a:pPr eaLnBrk="1" hangingPunct="1"/>
            <a:r>
              <a:rPr lang="en-US" altLang="zh-CN" smtClean="0"/>
              <a:t>POJ3321</a:t>
            </a:r>
          </a:p>
          <a:p>
            <a:pPr eaLnBrk="1" hangingPunct="1"/>
            <a:r>
              <a:rPr lang="en-US" altLang="zh-CN" smtClean="0"/>
              <a:t>POJ1990</a:t>
            </a:r>
          </a:p>
          <a:p>
            <a:pPr eaLnBrk="1" hangingPunct="1"/>
            <a:r>
              <a:rPr lang="en-US" altLang="zh-CN" smtClean="0"/>
              <a:t>hdu3015</a:t>
            </a:r>
          </a:p>
          <a:p>
            <a:pPr eaLnBrk="1" hangingPunct="1"/>
            <a:r>
              <a:rPr lang="en-US" altLang="zh-CN" smtClean="0"/>
              <a:t>hdu2852</a:t>
            </a:r>
          </a:p>
          <a:p>
            <a:pPr eaLnBrk="1" hangingPunct="1"/>
            <a:r>
              <a:rPr lang="en-US" altLang="zh-CN" smtClean="0"/>
              <a:t>POJ2464</a:t>
            </a:r>
          </a:p>
          <a:p>
            <a:pPr eaLnBrk="1" hangingPunct="1"/>
            <a:r>
              <a:rPr lang="en-US" altLang="zh-CN" smtClean="0"/>
              <a:t>10594</a:t>
            </a:r>
            <a:r>
              <a:rPr lang="zh-CN" altLang="en-US" smtClean="0"/>
              <a:t>，树状数组求逆序对</a:t>
            </a:r>
          </a:p>
        </p:txBody>
      </p:sp>
    </p:spTree>
    <p:extLst>
      <p:ext uri="{BB962C8B-B14F-4D97-AF65-F5344CB8AC3E}">
        <p14:creationId xmlns:p14="http://schemas.microsoft.com/office/powerpoint/2010/main" val="31372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树链剖分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所谓树链剖分是将一棵树划分为若干条链，维护树上的信息就转化为维护链的信息，查询树也转化为查询链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有多种剖分方法，一般而言不加说明，树链剖分常常就指轻重边剖分</a:t>
            </a:r>
            <a:r>
              <a:rPr lang="en-US" altLang="zh-CN" smtClean="0"/>
              <a:t>HLDD</a:t>
            </a:r>
            <a:r>
              <a:rPr lang="zh-CN" altLang="en-US" smtClean="0"/>
              <a:t>（</a:t>
            </a:r>
            <a:r>
              <a:rPr lang="en-US" altLang="zh-CN" smtClean="0"/>
              <a:t>heavy light decomposition</a:t>
            </a:r>
            <a:r>
              <a:rPr lang="zh-CN" altLang="en-US" smtClean="0"/>
              <a:t>）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56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旋转操作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</a:t>
            </a:r>
            <a:r>
              <a:rPr lang="zh-CN" altLang="en-US" dirty="0" smtClean="0"/>
              <a:t>及其父亲必须有意义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void _rotate(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t){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p = Node[t].parent;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 = Node[t].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osn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 ^ 1;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_link(p, 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, Node[t].child[</a:t>
            </a:r>
            <a:r>
              <a:rPr lang="en-US" altLang="zh-CN" dirty="0" err="1" smtClean="0"/>
              <a:t>osn</a:t>
            </a:r>
            <a:r>
              <a:rPr lang="en-US" altLang="zh-CN" dirty="0" smtClean="0"/>
              <a:t>]);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_link(Node[p].parent, Node[p].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, t);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_link(t, </a:t>
            </a:r>
            <a:r>
              <a:rPr lang="en-US" altLang="zh-CN" dirty="0" err="1" smtClean="0"/>
              <a:t>osn</a:t>
            </a:r>
            <a:r>
              <a:rPr lang="en-US" altLang="zh-CN" dirty="0" smtClean="0"/>
              <a:t>, p);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5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相关定义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628650" y="1968500"/>
            <a:ext cx="7886700" cy="352107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对树中的任意节点</a:t>
            </a:r>
            <a:r>
              <a:rPr lang="en-US" altLang="zh-CN" smtClean="0"/>
              <a:t>t</a:t>
            </a:r>
            <a:r>
              <a:rPr lang="zh-CN" altLang="en-US" smtClean="0"/>
              <a:t>，其</a:t>
            </a:r>
            <a:r>
              <a:rPr lang="en-US" altLang="zh-CN" smtClean="0"/>
              <a:t>size</a:t>
            </a:r>
            <a:r>
              <a:rPr lang="zh-CN" altLang="en-US" smtClean="0"/>
              <a:t>表示</a:t>
            </a:r>
            <a:r>
              <a:rPr lang="en-US" altLang="zh-CN" smtClean="0"/>
              <a:t>t</a:t>
            </a:r>
            <a:r>
              <a:rPr lang="zh-CN" altLang="en-US" smtClean="0"/>
              <a:t>所代表的子树的节点总数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重边：令</a:t>
            </a:r>
            <a:r>
              <a:rPr lang="en-US" altLang="zh-CN" smtClean="0"/>
              <a:t>t</a:t>
            </a:r>
            <a:r>
              <a:rPr lang="zh-CN" altLang="en-US" smtClean="0"/>
              <a:t>的子节点中</a:t>
            </a:r>
            <a:r>
              <a:rPr lang="en-US" altLang="zh-CN" smtClean="0"/>
              <a:t>size</a:t>
            </a:r>
            <a:r>
              <a:rPr lang="zh-CN" altLang="en-US" smtClean="0"/>
              <a:t>最大的点为</a:t>
            </a:r>
            <a:r>
              <a:rPr lang="en-US" altLang="zh-CN" smtClean="0"/>
              <a:t>u</a:t>
            </a:r>
            <a:r>
              <a:rPr lang="zh-CN" altLang="en-US" smtClean="0"/>
              <a:t>，则</a:t>
            </a:r>
            <a:r>
              <a:rPr lang="en-US" altLang="zh-CN" smtClean="0"/>
              <a:t>(t,u)</a:t>
            </a:r>
            <a:r>
              <a:rPr lang="zh-CN" altLang="en-US" smtClean="0"/>
              <a:t>为重边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轻边：</a:t>
            </a:r>
            <a:r>
              <a:rPr lang="en-US" altLang="zh-CN" smtClean="0"/>
              <a:t>t</a:t>
            </a:r>
            <a:r>
              <a:rPr lang="zh-CN" altLang="en-US" smtClean="0"/>
              <a:t>与其他子节点的边为轻边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重链：重边连成的路径为重链或者重路径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60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对象 3"/>
          <p:cNvGraphicFramePr>
            <a:graphicFrameLocks noChangeAspect="1"/>
          </p:cNvGraphicFramePr>
          <p:nvPr/>
        </p:nvGraphicFramePr>
        <p:xfrm>
          <a:off x="2627313" y="476250"/>
          <a:ext cx="5545137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Visio" r:id="rId4" imgW="2276370" imgH="2181135" progId="Visio.Drawing.15">
                  <p:embed/>
                </p:oleObj>
              </mc:Choice>
              <mc:Fallback>
                <p:oleObj name="Visio" r:id="rId4" imgW="2276370" imgH="218113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6250"/>
                        <a:ext cx="5545137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3" name="文本框 4"/>
          <p:cNvSpPr txBox="1">
            <a:spLocks noChangeArrowheads="1"/>
          </p:cNvSpPr>
          <p:nvPr/>
        </p:nvSpPr>
        <p:spPr bwMode="auto">
          <a:xfrm>
            <a:off x="755650" y="908050"/>
            <a:ext cx="9366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/>
              <a:t>原树</a:t>
            </a:r>
          </a:p>
        </p:txBody>
      </p:sp>
    </p:spTree>
    <p:extLst>
      <p:ext uri="{BB962C8B-B14F-4D97-AF65-F5344CB8AC3E}">
        <p14:creationId xmlns:p14="http://schemas.microsoft.com/office/powerpoint/2010/main" val="6827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对象 1"/>
          <p:cNvGraphicFramePr>
            <a:graphicFrameLocks noChangeAspect="1"/>
          </p:cNvGraphicFramePr>
          <p:nvPr/>
        </p:nvGraphicFramePr>
        <p:xfrm>
          <a:off x="3419475" y="333375"/>
          <a:ext cx="4824413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Visio" r:id="rId4" imgW="2276370" imgH="2181135" progId="Visio.Drawing.15">
                  <p:embed/>
                </p:oleObj>
              </mc:Choice>
              <mc:Fallback>
                <p:oleObj name="Visio" r:id="rId4" imgW="2276370" imgH="218113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3375"/>
                        <a:ext cx="4824413" cy="462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7" name="文本框 2"/>
          <p:cNvSpPr txBox="1">
            <a:spLocks noChangeArrowheads="1"/>
          </p:cNvSpPr>
          <p:nvPr/>
        </p:nvSpPr>
        <p:spPr bwMode="auto">
          <a:xfrm>
            <a:off x="468313" y="549275"/>
            <a:ext cx="3167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轻重剖分以后的效果，节点会重新编号</a:t>
            </a:r>
          </a:p>
        </p:txBody>
      </p:sp>
      <p:sp>
        <p:nvSpPr>
          <p:cNvPr id="118788" name="文本框 3"/>
          <p:cNvSpPr txBox="1">
            <a:spLocks noChangeArrowheads="1"/>
          </p:cNvSpPr>
          <p:nvPr/>
        </p:nvSpPr>
        <p:spPr bwMode="auto">
          <a:xfrm>
            <a:off x="463550" y="1595438"/>
            <a:ext cx="3600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使得同一条重链上的节点在新的数据结构中相邻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19250" y="5300663"/>
          <a:ext cx="6095997" cy="7429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118811" name="文本框 5"/>
          <p:cNvSpPr txBox="1">
            <a:spLocks noChangeArrowheads="1"/>
          </p:cNvSpPr>
          <p:nvPr/>
        </p:nvSpPr>
        <p:spPr bwMode="auto">
          <a:xfrm>
            <a:off x="463550" y="3459163"/>
            <a:ext cx="3892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这样对</a:t>
            </a:r>
            <a:r>
              <a:rPr lang="en-US" altLang="zh-CN" sz="2400"/>
              <a:t>(u,v)</a:t>
            </a:r>
            <a:r>
              <a:rPr lang="zh-CN" altLang="en-US" sz="2400"/>
              <a:t>路径上的所有节点的处理转化为区间处理</a:t>
            </a:r>
          </a:p>
        </p:txBody>
      </p:sp>
      <p:sp>
        <p:nvSpPr>
          <p:cNvPr id="118812" name="文本框 6"/>
          <p:cNvSpPr txBox="1">
            <a:spLocks noChangeArrowheads="1"/>
          </p:cNvSpPr>
          <p:nvPr/>
        </p:nvSpPr>
        <p:spPr bwMode="auto">
          <a:xfrm>
            <a:off x="755650" y="4797425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新节点编号</a:t>
            </a:r>
          </a:p>
        </p:txBody>
      </p:sp>
      <p:sp>
        <p:nvSpPr>
          <p:cNvPr id="118813" name="文本框 7"/>
          <p:cNvSpPr txBox="1">
            <a:spLocks noChangeArrowheads="1"/>
          </p:cNvSpPr>
          <p:nvPr/>
        </p:nvSpPr>
        <p:spPr bwMode="auto">
          <a:xfrm>
            <a:off x="757238" y="6184900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原节点编号</a:t>
            </a:r>
          </a:p>
        </p:txBody>
      </p:sp>
    </p:spTree>
    <p:extLst>
      <p:ext uri="{BB962C8B-B14F-4D97-AF65-F5344CB8AC3E}">
        <p14:creationId xmlns:p14="http://schemas.microsoft.com/office/powerpoint/2010/main" val="823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重边重链的表示方法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重链不需要特殊的表示方法，只需每个节点添加一个域，记录该节点所在重链的最顶层节点即可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对于重边而言，每个节点必须记录其重儿子，除了叶子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为了实现重儿子，显然每个节点要记录</a:t>
            </a:r>
            <a:r>
              <a:rPr lang="en-US" altLang="zh-CN" smtClean="0"/>
              <a:t>size</a:t>
            </a:r>
            <a:r>
              <a:rPr lang="zh-CN" altLang="en-US" smtClean="0"/>
              <a:t>域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28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树链剖分的树及其节点表示方法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_t{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parent;         //</a:t>
            </a:r>
            <a:r>
              <a:rPr lang="zh-CN" altLang="en-US" dirty="0" smtClean="0"/>
              <a:t>父节点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heavy_son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重儿子节点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deep;           //</a:t>
            </a:r>
            <a:r>
              <a:rPr lang="zh-CN" altLang="en-US" dirty="0" smtClean="0"/>
              <a:t>深度，根为</a:t>
            </a:r>
            <a:r>
              <a:rPr lang="en-US" altLang="zh-CN" dirty="0" smtClean="0"/>
              <a:t>0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size;             //size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top;              //</a:t>
            </a:r>
            <a:r>
              <a:rPr lang="zh-CN" altLang="en-US" dirty="0" smtClean="0"/>
              <a:t>本点所在重链的最顶端节点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nid</a:t>
            </a:r>
            <a:r>
              <a:rPr lang="en-US" altLang="zh-CN" dirty="0" smtClean="0"/>
              <a:t>;              //</a:t>
            </a:r>
            <a:r>
              <a:rPr lang="zh-CN" altLang="en-US" dirty="0" smtClean="0"/>
              <a:t>新</a:t>
            </a:r>
            <a:r>
              <a:rPr lang="en-US" altLang="zh-CN" dirty="0" smtClean="0"/>
              <a:t>id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data_t</a:t>
            </a:r>
            <a:r>
              <a:rPr lang="en-US" altLang="zh-CN" dirty="0" smtClean="0"/>
              <a:t> data;     //</a:t>
            </a:r>
            <a:r>
              <a:rPr lang="zh-CN" altLang="en-US" dirty="0" smtClean="0"/>
              <a:t>数据域，一般称作权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}Node[];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树链剖分的树及其节点表示方法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CN" smtClean="0"/>
              <a:t>Node</a:t>
            </a:r>
            <a:r>
              <a:rPr lang="zh-CN" altLang="en-US" smtClean="0"/>
              <a:t>中不需要记录其他子节点的信息，这是由题目输入决定的，主要是为了节约空间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一般而言题目输入只会给定边，并确保这些边一定会构成树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所以最开始还需要一个邻接表来保存边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对于任意节点，其邻接表中既不是父亲也不是重儿子的节点当然就是其他子节点</a:t>
            </a:r>
          </a:p>
        </p:txBody>
      </p:sp>
    </p:spTree>
    <p:extLst>
      <p:ext uri="{BB962C8B-B14F-4D97-AF65-F5344CB8AC3E}">
        <p14:creationId xmlns:p14="http://schemas.microsoft.com/office/powerpoint/2010/main" val="396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轻重剖分实现</a:t>
            </a: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分两步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确定重边，实际上就是确定树的结构，包括各节点的父亲、深度、</a:t>
            </a:r>
            <a:r>
              <a:rPr lang="en-US" altLang="zh-CN" smtClean="0"/>
              <a:t>size</a:t>
            </a:r>
            <a:r>
              <a:rPr lang="zh-CN" altLang="en-US" smtClean="0"/>
              <a:t>及重儿子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确定重链，主要是为了确定</a:t>
            </a:r>
            <a:r>
              <a:rPr lang="en-US" altLang="zh-CN" smtClean="0"/>
              <a:t>top</a:t>
            </a:r>
            <a:r>
              <a:rPr lang="zh-CN" altLang="en-US" smtClean="0"/>
              <a:t>，同时需要确定新的编号以及新旧编号之间的映射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这两步都可以方便的使用</a:t>
            </a:r>
            <a:r>
              <a:rPr lang="en-US" altLang="zh-CN" smtClean="0"/>
              <a:t>DFS</a:t>
            </a:r>
            <a:r>
              <a:rPr lang="zh-CN" altLang="en-US" smtClean="0"/>
              <a:t>实现，不过递归过多会引起爆栈，也可以使用</a:t>
            </a:r>
            <a:r>
              <a:rPr lang="en-US" altLang="zh-CN" smtClean="0"/>
              <a:t>BFS</a:t>
            </a:r>
            <a:r>
              <a:rPr lang="zh-CN" altLang="en-US" smtClean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796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递归实现找重边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>
          <a:xfrm>
            <a:off x="463550" y="1268413"/>
            <a:ext cx="8229600" cy="4824412"/>
          </a:xfrm>
        </p:spPr>
        <p:txBody>
          <a:bodyPr/>
          <a:lstStyle/>
          <a:p>
            <a:pPr eaLnBrk="1" hangingPunct="1"/>
            <a:r>
              <a:rPr lang="en-US" altLang="zh-CN" smtClean="0"/>
              <a:t>void findHeavyEdge(int t,int p,int deep)</a:t>
            </a:r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Node[t].deep = deep;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Node[t].parent = parent;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Node[t].size = 1;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	对</a:t>
            </a:r>
            <a:r>
              <a:rPr lang="en-US" altLang="zh-CN" sz="2400" smtClean="0"/>
              <a:t>t</a:t>
            </a:r>
            <a:r>
              <a:rPr lang="zh-CN" altLang="en-US" sz="2400" smtClean="0"/>
              <a:t>的所有子节点</a:t>
            </a:r>
            <a:r>
              <a:rPr lang="en-US" altLang="zh-CN" sz="2400" smtClean="0"/>
              <a:t>u</a:t>
            </a:r>
            <a:r>
              <a:rPr lang="zh-CN" altLang="en-US" sz="2400" smtClean="0"/>
              <a:t>	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		</a:t>
            </a:r>
            <a:r>
              <a:rPr lang="en-US" altLang="zh-CN" sz="2000" smtClean="0"/>
              <a:t>if ( u == parent ) continue;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		</a:t>
            </a:r>
            <a:r>
              <a:rPr lang="en-US" altLang="zh-CN" sz="2000" smtClean="0"/>
              <a:t>findHeavyEdge(u,t,deep+1);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		</a:t>
            </a:r>
            <a:r>
              <a:rPr lang="en-US" altLang="zh-CN" sz="2000" smtClean="0"/>
              <a:t>Node[t].size += Node[u].size;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		</a:t>
            </a:r>
            <a:r>
              <a:rPr lang="en-US" altLang="zh-CN" sz="2000" smtClean="0"/>
              <a:t>//</a:t>
            </a:r>
            <a:r>
              <a:rPr lang="zh-CN" altLang="en-US" sz="2000" smtClean="0"/>
              <a:t>判断重边</a:t>
            </a:r>
          </a:p>
          <a:p>
            <a:pPr eaLnBrk="1" hangingPunct="1"/>
            <a:r>
              <a:rPr lang="zh-CN" altLang="en-US" sz="2000" smtClean="0"/>
              <a:t>		</a:t>
            </a:r>
            <a:r>
              <a:rPr lang="en-US" altLang="zh-CN" sz="2000" smtClean="0"/>
              <a:t>if ( Node[u].size &gt; Node[Node[t].heavy_son].size )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			</a:t>
            </a:r>
            <a:r>
              <a:rPr lang="en-US" altLang="zh-CN" sz="2000" smtClean="0"/>
              <a:t>Node[t].heavy_son = u;</a:t>
            </a: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9352030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递归实现找重链</a:t>
            </a: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en-US" altLang="zh-CN" smtClean="0"/>
              <a:t>void findHeavyPath(int t,int top)</a:t>
            </a:r>
            <a:endParaRPr lang="zh-CN" altLang="en-US" smtClean="0"/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Node[t].top = top;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Node[t].nid = TIdx++;       //</a:t>
            </a:r>
            <a:r>
              <a:rPr lang="zh-CN" altLang="en-US" sz="2400" smtClean="0"/>
              <a:t>新编号，从</a:t>
            </a:r>
            <a:r>
              <a:rPr lang="en-US" altLang="zh-CN" sz="2400" smtClean="0"/>
              <a:t>1</a:t>
            </a:r>
            <a:r>
              <a:rPr lang="zh-CN" altLang="en-US" sz="2400" smtClean="0"/>
              <a:t>开始</a:t>
            </a:r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NewIdx[Node[t].nid] = t; //</a:t>
            </a:r>
            <a:r>
              <a:rPr lang="zh-CN" altLang="en-US" sz="2400" smtClean="0"/>
              <a:t>新到旧的映射</a:t>
            </a:r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if ( 0 == Node[t].heavy_son ) return;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findHeavyPath(Node[t].heavy_son,top);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	对</a:t>
            </a:r>
            <a:r>
              <a:rPr lang="en-US" altLang="zh-CN" sz="2400" smtClean="0"/>
              <a:t>t</a:t>
            </a:r>
            <a:r>
              <a:rPr lang="zh-CN" altLang="en-US" sz="2400" smtClean="0"/>
              <a:t>的所有子节点</a:t>
            </a:r>
            <a:r>
              <a:rPr lang="en-US" altLang="zh-CN" sz="2400" smtClean="0"/>
              <a:t>u</a:t>
            </a:r>
            <a:endParaRPr lang="zh-CN" altLang="en-US" sz="2400" smtClean="0"/>
          </a:p>
          <a:p>
            <a:pPr eaLnBrk="1" hangingPunct="1"/>
            <a:r>
              <a:rPr lang="zh-CN" altLang="en-US" sz="2000" smtClean="0"/>
              <a:t>	        </a:t>
            </a:r>
            <a:r>
              <a:rPr lang="en-US" altLang="zh-CN" sz="2000" smtClean="0"/>
              <a:t>int u = Edge[next].node;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	        </a:t>
            </a:r>
            <a:r>
              <a:rPr lang="en-US" altLang="zh-CN" sz="2000" smtClean="0"/>
              <a:t>if ( u == Node[t].parent||u == Node[t].heavy_son )</a:t>
            </a:r>
          </a:p>
          <a:p>
            <a:pPr eaLnBrk="1" hangingPunct="1"/>
            <a:r>
              <a:rPr lang="en-US" altLang="zh-CN" sz="2000" smtClean="0"/>
              <a:t>                         continue;</a:t>
            </a:r>
            <a:r>
              <a:rPr lang="zh-CN" altLang="en-US" sz="2000" smtClean="0"/>
              <a:t>		</a:t>
            </a:r>
          </a:p>
          <a:p>
            <a:pPr eaLnBrk="1" hangingPunct="1"/>
            <a:r>
              <a:rPr lang="zh-CN" altLang="en-US" sz="2000" smtClean="0"/>
              <a:t>	        </a:t>
            </a:r>
            <a:r>
              <a:rPr lang="en-US" altLang="zh-CN" sz="2000" smtClean="0"/>
              <a:t>findHeavyPath(u,u);</a:t>
            </a: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3147471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映射修改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最后需要将树上的修改映射到链的区间上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典型的修改：树的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节点之间的点权或者边权？全部增加一个数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所以此类题目经常提到</a:t>
            </a:r>
            <a:r>
              <a:rPr lang="en-US" altLang="zh-CN" smtClean="0"/>
              <a:t>LCA</a:t>
            </a:r>
          </a:p>
          <a:p>
            <a:pPr eaLnBrk="1" hangingPunct="1"/>
            <a:r>
              <a:rPr lang="zh-CN" altLang="en-US" smtClean="0"/>
              <a:t>此处则是利用重链的概念来解答</a:t>
            </a:r>
          </a:p>
        </p:txBody>
      </p:sp>
    </p:spTree>
    <p:extLst>
      <p:ext uri="{BB962C8B-B14F-4D97-AF65-F5344CB8AC3E}">
        <p14:creationId xmlns:p14="http://schemas.microsoft.com/office/powerpoint/2010/main" val="61921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一直旋转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，直到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为树根，即可完成伸展操作</a:t>
            </a:r>
            <a:endParaRPr lang="en-US" altLang="zh-CN" dirty="0" smtClean="0"/>
          </a:p>
          <a:p>
            <a:r>
              <a:rPr lang="zh-CN" altLang="en-US" dirty="0" smtClean="0"/>
              <a:t>为了灵活性，将伸展操作定义为如下</a:t>
            </a:r>
            <a:endParaRPr lang="en-US" altLang="zh-CN" dirty="0" smtClean="0"/>
          </a:p>
          <a:p>
            <a:r>
              <a:rPr lang="en-US" altLang="zh-CN" dirty="0" smtClean="0"/>
              <a:t>void _splay(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root);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伸展成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的儿子，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树上的节点</a:t>
            </a:r>
            <a:endParaRPr lang="en-US" altLang="zh-CN" dirty="0" smtClean="0"/>
          </a:p>
          <a:p>
            <a:r>
              <a:rPr lang="zh-CN" altLang="en-US" dirty="0" smtClean="0"/>
              <a:t>如果将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，即将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伸展成树根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0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映射修改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mtClean="0"/>
              <a:t>如果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在同一条重链上，修改直接可以映射为一段区间操作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否则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找到</a:t>
            </a:r>
            <a:r>
              <a:rPr lang="en-US" altLang="zh-CN" smtClean="0"/>
              <a:t>topx</a:t>
            </a:r>
            <a:r>
              <a:rPr lang="zh-CN" altLang="en-US" smtClean="0"/>
              <a:t>，假设</a:t>
            </a:r>
            <a:r>
              <a:rPr lang="en-US" altLang="zh-CN" smtClean="0"/>
              <a:t>topx</a:t>
            </a:r>
            <a:r>
              <a:rPr lang="zh-CN" altLang="en-US" smtClean="0"/>
              <a:t>在路径上，则</a:t>
            </a:r>
            <a:r>
              <a:rPr lang="en-US" altLang="zh-CN" smtClean="0"/>
              <a:t>x</a:t>
            </a:r>
            <a:r>
              <a:rPr lang="zh-CN" altLang="en-US" smtClean="0"/>
              <a:t>到</a:t>
            </a:r>
            <a:r>
              <a:rPr lang="en-US" altLang="zh-CN" smtClean="0"/>
              <a:t>topx</a:t>
            </a:r>
            <a:r>
              <a:rPr lang="zh-CN" altLang="en-US" smtClean="0"/>
              <a:t>之间的修改可以直接映射为一段区间操作，怎么知道</a:t>
            </a:r>
            <a:r>
              <a:rPr lang="en-US" altLang="zh-CN" smtClean="0"/>
              <a:t>topx</a:t>
            </a:r>
            <a:r>
              <a:rPr lang="zh-CN" altLang="en-US" smtClean="0"/>
              <a:t>在路径上？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上述操作完成以后，需要将</a:t>
            </a:r>
            <a:r>
              <a:rPr lang="en-US" altLang="zh-CN" smtClean="0"/>
              <a:t>x</a:t>
            </a:r>
            <a:r>
              <a:rPr lang="zh-CN" altLang="en-US" smtClean="0"/>
              <a:t>修改为</a:t>
            </a:r>
            <a:r>
              <a:rPr lang="en-US" altLang="zh-CN" smtClean="0"/>
              <a:t>topx</a:t>
            </a:r>
            <a:r>
              <a:rPr lang="zh-CN" altLang="en-US" smtClean="0"/>
              <a:t>的父亲，相当于跳到了另外一条重链上，如此循环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总有一天，会在同一条重链上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500447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change</a:t>
            </a:r>
            <a:r>
              <a:rPr lang="zh-CN" altLang="en-US" smtClean="0"/>
              <a:t>操作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将上述操作命名为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要实现该操作必须首先实现重链的区间操作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此处假设使用线段树实现，则区间更新为</a:t>
            </a:r>
            <a:r>
              <a:rPr lang="en-US" altLang="zh-CN" dirty="0" smtClean="0"/>
              <a:t>modify</a:t>
            </a:r>
          </a:p>
          <a:p>
            <a:pPr eaLnBrk="1" hangingPunct="1"/>
            <a:r>
              <a:rPr lang="en-US" altLang="zh-CN" dirty="0" smtClean="0"/>
              <a:t>Note</a:t>
            </a:r>
            <a:r>
              <a:rPr lang="zh-CN" altLang="en-US" dirty="0" smtClean="0"/>
              <a:t>：延迟操作是不可少的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具体参见源代码</a:t>
            </a:r>
          </a:p>
        </p:txBody>
      </p:sp>
    </p:spTree>
    <p:extLst>
      <p:ext uri="{BB962C8B-B14F-4D97-AF65-F5344CB8AC3E}">
        <p14:creationId xmlns:p14="http://schemas.microsoft.com/office/powerpoint/2010/main" val="37597658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hdu3966</a:t>
            </a:r>
            <a:r>
              <a:rPr lang="zh-CN" altLang="en-US" smtClean="0"/>
              <a:t>，入门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POJ3237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13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644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void _splay(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root){</a:t>
            </a:r>
          </a:p>
          <a:p>
            <a:pPr lvl="1"/>
            <a:r>
              <a:rPr lang="en-US" altLang="zh-CN" dirty="0" smtClean="0"/>
              <a:t>while( Node[t].parent != p )  _rotate(t);</a:t>
            </a:r>
          </a:p>
          <a:p>
            <a:pPr lvl="1"/>
            <a:r>
              <a:rPr lang="en-US" altLang="zh-CN" dirty="0" smtClean="0"/>
              <a:t>if ( 0 == p ) </a:t>
            </a:r>
            <a:r>
              <a:rPr lang="en-US" altLang="zh-CN" dirty="0" err="1" smtClean="0"/>
              <a:t>roo</a:t>
            </a:r>
            <a:r>
              <a:rPr lang="en-US" altLang="zh-CN" dirty="0" smtClean="0"/>
              <a:t> = t;</a:t>
            </a:r>
          </a:p>
          <a:p>
            <a:pPr lvl="1"/>
            <a:r>
              <a:rPr lang="en-US" altLang="zh-CN" dirty="0" smtClean="0"/>
              <a:t>return;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双旋操作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只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t</a:t>
            </a:r>
            <a:r>
              <a:rPr lang="zh-CN" altLang="en-US" dirty="0" smtClean="0"/>
              <a:t>就能将其伸展到指定地点，这种过程称为单旋操作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令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的父亲为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同为左儿子或者右儿子，就可进行双旋操作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所谓双旋操作就是先旋转</a:t>
            </a:r>
            <a:r>
              <a:rPr lang="en-US" altLang="zh-CN" dirty="0" smtClean="0"/>
              <a:t>p</a:t>
            </a:r>
            <a:r>
              <a:rPr lang="zh-CN" altLang="en-US" dirty="0" smtClean="0"/>
              <a:t>再旋转</a:t>
            </a:r>
            <a:r>
              <a:rPr lang="en-US" altLang="zh-CN" dirty="0" smtClean="0"/>
              <a:t>t </a:t>
            </a:r>
          </a:p>
          <a:p>
            <a:pPr eaLnBrk="1" hangingPunct="1"/>
            <a:r>
              <a:rPr lang="zh-CN" altLang="en-US" dirty="0" smtClean="0"/>
              <a:t>为什么要双旋？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双旋操作的效果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z(p(t(A,B),C),D)</a:t>
            </a:r>
            <a:r>
              <a:rPr lang="zh-CN" altLang="en-US" smtClean="0"/>
              <a:t>变为</a:t>
            </a:r>
            <a:r>
              <a:rPr lang="en-US" altLang="zh-CN" smtClean="0"/>
              <a:t>t(A,p(B,z(C,D)))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z(A,p(B,t(C,D)))</a:t>
            </a:r>
            <a:r>
              <a:rPr lang="zh-CN" altLang="en-US" smtClean="0"/>
              <a:t>变为</a:t>
            </a:r>
            <a:r>
              <a:rPr lang="en-US" altLang="zh-CN" smtClean="0"/>
              <a:t>t(p(z(A,B),C),D)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在第一种情况下，如果单旋两次结果为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t(A,z(p(B,C),D))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01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920880" cy="53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查询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考虑到</a:t>
            </a:r>
            <a:r>
              <a:rPr lang="en-US" altLang="zh-CN" dirty="0" smtClean="0"/>
              <a:t>BST</a:t>
            </a:r>
            <a:r>
              <a:rPr lang="zh-CN" altLang="en-US" dirty="0" smtClean="0"/>
              <a:t>上的增删查改，其实都离不开“查”这个操作，所以将查询操作写成一个辅助函数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而且不仅仅只返回找到的节点，而且返回其父亲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另外认为所有键都不相同，因为即使题目有相等的键值，也可以通过插入顺序加以区分</a:t>
            </a:r>
          </a:p>
        </p:txBody>
      </p:sp>
    </p:spTree>
    <p:extLst>
      <p:ext uri="{BB962C8B-B14F-4D97-AF65-F5344CB8AC3E}">
        <p14:creationId xmlns:p14="http://schemas.microsoft.com/office/powerpoint/2010/main" val="4309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5" y="980728"/>
            <a:ext cx="886669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插入操作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void insert(</a:t>
            </a:r>
            <a:r>
              <a:rPr lang="en-US" altLang="zh-CN" dirty="0" err="1" smtClean="0"/>
              <a:t>key_t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key,int</a:t>
            </a:r>
            <a:r>
              <a:rPr lang="en-US" altLang="zh-CN" dirty="0" smtClean="0"/>
              <a:t>&amp; root);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跟普通</a:t>
            </a:r>
            <a:r>
              <a:rPr lang="en-US" altLang="zh-CN" dirty="0" smtClean="0"/>
              <a:t>BST</a:t>
            </a:r>
            <a:r>
              <a:rPr lang="zh-CN" altLang="en-US" dirty="0" smtClean="0"/>
              <a:t>的操作一样，找到待插入的位置，将</a:t>
            </a:r>
            <a:r>
              <a:rPr lang="zh-CN" altLang="en-US" dirty="0"/>
              <a:t>新</a:t>
            </a:r>
            <a:r>
              <a:rPr lang="zh-CN" altLang="en-US" dirty="0" smtClean="0"/>
              <a:t>节点插入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记住要伸展！！！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7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hlinkClick r:id="rId2" action="ppaction://hlinksldjump"/>
              </a:rPr>
              <a:t>伸展树</a:t>
            </a:r>
            <a:r>
              <a:rPr lang="en-US" altLang="zh-CN" dirty="0">
                <a:hlinkClick r:id="rId2" action="ppaction://hlinksldjump"/>
              </a:rPr>
              <a:t>splay tree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hlinkClick r:id="rId3" action="ppaction://hlinksldjump"/>
              </a:rPr>
              <a:t>树堆</a:t>
            </a:r>
            <a:r>
              <a:rPr lang="en-US" altLang="zh-CN" dirty="0">
                <a:hlinkClick r:id="rId3" action="ppaction://hlinksldjump"/>
              </a:rPr>
              <a:t>treap(tree + heap)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hlinkClick r:id="rId4" action="ppaction://hlinksldjump"/>
              </a:rPr>
              <a:t>SBT</a:t>
            </a:r>
            <a:r>
              <a:rPr lang="zh-CN" altLang="en-US" dirty="0">
                <a:hlinkClick r:id="rId4" action="ppaction://hlinksldjump"/>
              </a:rPr>
              <a:t>：</a:t>
            </a:r>
            <a:r>
              <a:rPr lang="en-US" altLang="zh-CN" dirty="0">
                <a:hlinkClick r:id="rId4" action="ppaction://hlinksldjump"/>
              </a:rPr>
              <a:t>size balance tree 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hlinkClick r:id="rId5" action="ppaction://hlinksldjump"/>
              </a:rPr>
              <a:t>线段树</a:t>
            </a:r>
            <a:r>
              <a:rPr lang="en-US" altLang="zh-CN" dirty="0" smtClean="0">
                <a:hlinkClick r:id="rId5" action="ppaction://hlinksldjump"/>
              </a:rPr>
              <a:t>segment tree 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hlinkClick r:id="rId6" action="ppaction://hlinksldjump"/>
              </a:rPr>
              <a:t>可持久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hlinkClick r:id="rId6" action="ppaction://hlinksldjump"/>
              </a:rPr>
              <a:t>化线段树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hlinkClick r:id="rId7" action="ppaction://hlinksldjump"/>
              </a:rPr>
              <a:t>树状数组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hlinkClick r:id="rId8" action="ppaction://hlinksldjump"/>
              </a:rPr>
              <a:t>树链剖分之</a:t>
            </a:r>
            <a:r>
              <a:rPr lang="en-US" altLang="zh-CN" dirty="0" smtClean="0">
                <a:hlinkClick r:id="rId8" action="ppaction://hlinksldjump"/>
              </a:rPr>
              <a:t>HLD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LCT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Link Cut Tree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6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删除操作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8650" y="1603375"/>
            <a:ext cx="7886700" cy="47688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remove(</a:t>
            </a:r>
            <a:r>
              <a:rPr lang="en-US" altLang="zh-CN" dirty="0" err="1" smtClean="0"/>
              <a:t>key_t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key,int</a:t>
            </a:r>
            <a:r>
              <a:rPr lang="en-US" altLang="zh-CN" dirty="0" smtClean="0"/>
              <a:t>&amp; root);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首先找到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节点，将其伸展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然后合并根的左右子树形成一棵新的树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使用数组实现的二叉树在删除时有一个问题，就是无法回收删除的节点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这个问题需要通过对缓存池数组添加额外管理解决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63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合并操作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628650" y="1439863"/>
            <a:ext cx="7886700" cy="49355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join(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r1,int r2);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r2</a:t>
            </a:r>
            <a:r>
              <a:rPr lang="zh-CN" altLang="en-US" dirty="0" smtClean="0"/>
              <a:t>两棵伸展树合并为一棵新的伸展树，首先必须满足</a:t>
            </a:r>
            <a:r>
              <a:rPr lang="en-US" altLang="zh-CN" dirty="0" smtClean="0"/>
              <a:t>r1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都小于</a:t>
            </a:r>
            <a:r>
              <a:rPr lang="en-US" altLang="zh-CN" dirty="0" smtClean="0"/>
              <a:t>r2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伸展</a:t>
            </a:r>
            <a:r>
              <a:rPr lang="en-US" altLang="zh-CN" dirty="0" smtClean="0"/>
              <a:t>r1</a:t>
            </a:r>
            <a:r>
              <a:rPr lang="zh-CN" altLang="en-US" dirty="0" smtClean="0"/>
              <a:t>中的最大元素，然后令</a:t>
            </a:r>
            <a:r>
              <a:rPr lang="en-US" altLang="zh-CN" dirty="0" smtClean="0"/>
              <a:t>r2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r1</a:t>
            </a:r>
            <a:r>
              <a:rPr lang="zh-CN" altLang="en-US" dirty="0" smtClean="0"/>
              <a:t>的右儿子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9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拆分操作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void split(key_t key,int root,int&amp; r1,int&amp; r2);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将有序序列从</a:t>
            </a:r>
            <a:r>
              <a:rPr lang="en-US" altLang="zh-CN" smtClean="0"/>
              <a:t>key</a:t>
            </a:r>
            <a:r>
              <a:rPr lang="zh-CN" altLang="en-US" smtClean="0"/>
              <a:t>处断开，形成</a:t>
            </a:r>
            <a:r>
              <a:rPr lang="en-US" altLang="zh-CN" smtClean="0"/>
              <a:t>2</a:t>
            </a:r>
            <a:r>
              <a:rPr lang="zh-CN" altLang="en-US" smtClean="0"/>
              <a:t>棵树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找到</a:t>
            </a:r>
            <a:r>
              <a:rPr lang="en-US" altLang="zh-CN" smtClean="0"/>
              <a:t>key</a:t>
            </a:r>
            <a:r>
              <a:rPr lang="zh-CN" altLang="en-US" smtClean="0"/>
              <a:t>节点，伸展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左儿子为</a:t>
            </a:r>
            <a:r>
              <a:rPr lang="en-US" altLang="zh-CN" smtClean="0"/>
              <a:t>r1</a:t>
            </a:r>
          </a:p>
          <a:p>
            <a:pPr lvl="1" eaLnBrk="1" hangingPunct="1"/>
            <a:r>
              <a:rPr lang="zh-CN" altLang="en-US" smtClean="0"/>
              <a:t>右儿子为</a:t>
            </a:r>
            <a:r>
              <a:rPr lang="en-US" altLang="zh-CN" smtClean="0"/>
              <a:t>r2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98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前驱和后继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 pred(key_t key,int&amp; root);</a:t>
            </a:r>
          </a:p>
          <a:p>
            <a:pPr eaLnBrk="1" hangingPunct="1"/>
            <a:r>
              <a:rPr lang="en-US" altLang="zh-CN" smtClean="0"/>
              <a:t>int succ(key_t key, int&amp; root);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找到</a:t>
            </a:r>
            <a:r>
              <a:rPr lang="en-US" altLang="zh-CN" smtClean="0"/>
              <a:t>key</a:t>
            </a:r>
            <a:r>
              <a:rPr lang="zh-CN" altLang="en-US" smtClean="0"/>
              <a:t>节点，伸展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其左子树的最右节点就是前驱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其右子树的最左节点就是后继</a:t>
            </a:r>
          </a:p>
        </p:txBody>
      </p:sp>
    </p:spTree>
    <p:extLst>
      <p:ext uri="{BB962C8B-B14F-4D97-AF65-F5344CB8AC3E}">
        <p14:creationId xmlns:p14="http://schemas.microsoft.com/office/powerpoint/2010/main" val="7524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初级伸展树用途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一般性的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问题都可以尝试使用</a:t>
            </a:r>
            <a:r>
              <a:rPr lang="en-US" altLang="zh-CN" dirty="0" smtClean="0"/>
              <a:t>splay tree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例如</a:t>
            </a:r>
            <a:r>
              <a:rPr lang="en-US" altLang="zh-CN" dirty="0" smtClean="0"/>
              <a:t>POJ3481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hdu1509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当然此类题目其实用不到伸展树，用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就行，完全</a:t>
            </a:r>
            <a:r>
              <a:rPr lang="zh-CN" altLang="en-US" dirty="0"/>
              <a:t>属于</a:t>
            </a:r>
            <a:r>
              <a:rPr lang="zh-CN" altLang="en-US" dirty="0" smtClean="0"/>
              <a:t>练手</a:t>
            </a:r>
          </a:p>
        </p:txBody>
      </p:sp>
    </p:spTree>
    <p:extLst>
      <p:ext uri="{BB962C8B-B14F-4D97-AF65-F5344CB8AC3E}">
        <p14:creationId xmlns:p14="http://schemas.microsoft.com/office/powerpoint/2010/main" val="2911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伸展树的</a:t>
            </a:r>
            <a:r>
              <a:rPr lang="en-US" altLang="zh-CN" smtClean="0"/>
              <a:t>size</a:t>
            </a:r>
            <a:r>
              <a:rPr lang="zh-CN" altLang="en-US" smtClean="0"/>
              <a:t>域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为每一个节点添加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域，用于记录该节点所代表的子树的节点总数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每个节点的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信息显然可由其儿子得到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利用这个信息可以解决</a:t>
            </a:r>
            <a:r>
              <a:rPr lang="en-US" altLang="zh-CN" dirty="0" err="1" smtClean="0"/>
              <a:t>kth</a:t>
            </a:r>
            <a:r>
              <a:rPr lang="zh-CN" altLang="en-US" dirty="0" smtClean="0"/>
              <a:t>数问题，</a:t>
            </a:r>
            <a:r>
              <a:rPr lang="en-US" altLang="zh-CN" dirty="0" smtClean="0"/>
              <a:t>POJ2371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4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查找第</a:t>
            </a:r>
            <a:r>
              <a:rPr lang="en-US" altLang="zh-CN" smtClean="0"/>
              <a:t>k</a:t>
            </a:r>
            <a:r>
              <a:rPr lang="zh-CN" altLang="en-US" smtClean="0"/>
              <a:t>个数的操作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取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树上的第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个节点</a:t>
            </a:r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select(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k,int</a:t>
            </a:r>
            <a:r>
              <a:rPr lang="en-US" altLang="zh-CN" dirty="0" smtClean="0"/>
              <a:t>&amp; root);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这是一个递归操作，很容易实现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可以考虑在最后将找到的节点伸展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26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维护</a:t>
            </a:r>
            <a:r>
              <a:rPr lang="en-US" altLang="zh-CN" smtClean="0"/>
              <a:t>size</a:t>
            </a:r>
            <a:r>
              <a:rPr lang="zh-CN" altLang="en-US" smtClean="0"/>
              <a:t>域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加入任何额外域的关键都在于维护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伸展树的维护主要发生在旋转和伸展操作中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36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旋转时的</a:t>
            </a:r>
            <a:r>
              <a:rPr lang="en-US" altLang="zh-CN" smtClean="0"/>
              <a:t>size</a:t>
            </a:r>
            <a:r>
              <a:rPr lang="zh-CN" altLang="en-US" smtClean="0"/>
              <a:t>域维护</a:t>
            </a:r>
          </a:p>
        </p:txBody>
      </p:sp>
      <p:graphicFrame>
        <p:nvGraphicFramePr>
          <p:cNvPr id="32771" name="对象 3"/>
          <p:cNvGraphicFramePr>
            <a:graphicFrameLocks noChangeAspect="1"/>
          </p:cNvGraphicFramePr>
          <p:nvPr/>
        </p:nvGraphicFramePr>
        <p:xfrm>
          <a:off x="1439863" y="1690688"/>
          <a:ext cx="5935662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4" imgW="2771753" imgH="1190677" progId="Visio.Drawing.15">
                  <p:embed/>
                </p:oleObj>
              </mc:Choice>
              <mc:Fallback>
                <p:oleObj name="Visio" r:id="rId4" imgW="2771753" imgH="119067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690688"/>
                        <a:ext cx="5935662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文本框 4"/>
          <p:cNvSpPr txBox="1">
            <a:spLocks noChangeArrowheads="1"/>
          </p:cNvSpPr>
          <p:nvPr/>
        </p:nvSpPr>
        <p:spPr bwMode="auto">
          <a:xfrm>
            <a:off x="1662113" y="4687888"/>
            <a:ext cx="61420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均不变，而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t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可以由前者推导</a:t>
            </a:r>
          </a:p>
        </p:txBody>
      </p:sp>
    </p:spTree>
    <p:extLst>
      <p:ext uri="{BB962C8B-B14F-4D97-AF65-F5344CB8AC3E}">
        <p14:creationId xmlns:p14="http://schemas.microsoft.com/office/powerpoint/2010/main" val="41892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伸展时的信息维护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可以只在旋转中做信息维护，伸展操作直接调用旋转即可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这样做造成大量的重复而无效的操作，而伸展树本身的常数时间就比较大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改进：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旋转时只维护</a:t>
            </a:r>
            <a:r>
              <a:rPr lang="en-US" altLang="zh-CN" dirty="0" smtClean="0"/>
              <a:t>p</a:t>
            </a:r>
            <a:r>
              <a:rPr lang="zh-CN" altLang="en-US" dirty="0" smtClean="0"/>
              <a:t>而不维护</a:t>
            </a:r>
            <a:r>
              <a:rPr lang="en-US" altLang="zh-CN" dirty="0" smtClean="0"/>
              <a:t>t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伸展操作的最后维护</a:t>
            </a:r>
            <a:r>
              <a:rPr lang="en-US" altLang="zh-CN" dirty="0" smtClean="0"/>
              <a:t>t</a:t>
            </a:r>
            <a:r>
              <a:rPr lang="zh-CN" altLang="en-US" dirty="0" smtClean="0"/>
              <a:t>即可（单旋双旋都一样）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BST</a:t>
            </a:r>
            <a:r>
              <a:rPr lang="zh-CN" altLang="en-US" smtClean="0"/>
              <a:t>的节点的一般表示方法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err="1" smtClean="0"/>
              <a:t>struct</a:t>
            </a:r>
            <a:r>
              <a:rPr lang="en-US" altLang="zh-CN" dirty="0" smtClean="0"/>
              <a:t> _t{</a:t>
            </a:r>
          </a:p>
          <a:p>
            <a:pPr lvl="1" eaLnBrk="1" hangingPunct="1"/>
            <a:r>
              <a:rPr lang="en-US" altLang="zh-CN" dirty="0" smtClean="0"/>
              <a:t>_t* parent;  //</a:t>
            </a:r>
            <a:r>
              <a:rPr lang="zh-CN" altLang="en-US" dirty="0" smtClean="0"/>
              <a:t>父节点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_t* left</a:t>
            </a:r>
            <a:r>
              <a:rPr lang="en-US" altLang="zh-CN" dirty="0" smtClean="0"/>
              <a:t>;        //</a:t>
            </a:r>
            <a:r>
              <a:rPr lang="zh-CN" altLang="en-US" dirty="0" smtClean="0"/>
              <a:t>左儿子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_t* right</a:t>
            </a:r>
            <a:r>
              <a:rPr lang="en-US" altLang="zh-CN" dirty="0" smtClean="0"/>
              <a:t>;     //</a:t>
            </a:r>
            <a:r>
              <a:rPr lang="zh-CN" altLang="en-US" dirty="0" smtClean="0"/>
              <a:t>右儿子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</a:rPr>
              <a:t>key_t</a:t>
            </a:r>
            <a:r>
              <a:rPr lang="en-US" altLang="zh-CN" dirty="0" smtClean="0">
                <a:solidFill>
                  <a:srgbClr val="FF0000"/>
                </a:solidFill>
              </a:rPr>
              <a:t> key</a:t>
            </a:r>
            <a:r>
              <a:rPr lang="en-US" altLang="zh-CN" dirty="0" smtClean="0"/>
              <a:t>;    //</a:t>
            </a:r>
            <a:r>
              <a:rPr lang="zh-CN" altLang="en-US" dirty="0" smtClean="0"/>
              <a:t>用于排序比较的关键字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value_t</a:t>
            </a:r>
            <a:r>
              <a:rPr lang="en-US" altLang="zh-CN" dirty="0" smtClean="0"/>
              <a:t> data; //</a:t>
            </a:r>
            <a:r>
              <a:rPr lang="zh-CN" altLang="en-US" dirty="0" smtClean="0"/>
              <a:t>数据域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…                    //</a:t>
            </a:r>
            <a:r>
              <a:rPr lang="zh-CN" altLang="en-US" dirty="0" smtClean="0"/>
              <a:t>其他需要的域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4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伸展树的其他域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可以给节点添加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域和极值域，分别用于表示该节点所表示的子树的所有节点的值之和及极值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无论是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域还是极值域，显然都能够通过节点及其儿子推导得到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而在伸展树中的维护操作也一样，旋转时只维护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，伸展的最后维护</a:t>
            </a:r>
            <a:r>
              <a:rPr lang="en-US" altLang="zh-CN" dirty="0" smtClean="0"/>
              <a:t>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9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伸展树的区间操作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 smtClean="0"/>
              <a:t>伸展树支持对</a:t>
            </a:r>
            <a:r>
              <a:rPr lang="en-US" altLang="zh-CN" dirty="0" smtClean="0"/>
              <a:t>[key1,key2]</a:t>
            </a:r>
            <a:r>
              <a:rPr lang="zh-CN" altLang="en-US" dirty="0" smtClean="0"/>
              <a:t>区间的动态操作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其核心就是将</a:t>
            </a:r>
            <a:r>
              <a:rPr lang="en-US" altLang="zh-CN" dirty="0" smtClean="0"/>
              <a:t>[key1,key2]</a:t>
            </a:r>
            <a:r>
              <a:rPr lang="zh-CN" altLang="en-US" dirty="0" smtClean="0"/>
              <a:t>的区间中的节点变成一棵完整的子树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key1</a:t>
            </a:r>
            <a:r>
              <a:rPr lang="zh-CN" altLang="en-US" dirty="0" smtClean="0"/>
              <a:t>的前驱伸展至树根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再将</a:t>
            </a:r>
            <a:r>
              <a:rPr lang="en-US" altLang="zh-CN" dirty="0" smtClean="0"/>
              <a:t>key2</a:t>
            </a:r>
            <a:r>
              <a:rPr lang="zh-CN" altLang="en-US" dirty="0" smtClean="0"/>
              <a:t>伸展成树根的右儿子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这样，目标区间就是根的右儿子的左儿子</a:t>
            </a:r>
          </a:p>
        </p:txBody>
      </p:sp>
    </p:spTree>
    <p:extLst>
      <p:ext uri="{BB962C8B-B14F-4D97-AF65-F5344CB8AC3E}">
        <p14:creationId xmlns:p14="http://schemas.microsoft.com/office/powerpoint/2010/main" val="7783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伸展树解决区间问题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给定源数组，解区间问题</a:t>
            </a:r>
            <a:endParaRPr lang="en-US" altLang="zh-CN" dirty="0" smtClean="0"/>
          </a:p>
          <a:p>
            <a:r>
              <a:rPr lang="zh-CN" altLang="en-US" dirty="0" smtClean="0"/>
              <a:t>可以将数组下标看做是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，数组内容看做是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，建一棵伸展树</a:t>
            </a:r>
            <a:endParaRPr lang="en-US" altLang="zh-CN" dirty="0" smtClean="0"/>
          </a:p>
          <a:p>
            <a:r>
              <a:rPr lang="zh-CN" altLang="en-US" dirty="0" smtClean="0"/>
              <a:t>然后添加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域或者极值域，再通过伸展操作即可求出区间和或者区间极值</a:t>
            </a:r>
            <a:endParaRPr lang="en-US" altLang="zh-CN" dirty="0" smtClean="0"/>
          </a:p>
          <a:p>
            <a:r>
              <a:rPr lang="zh-CN" altLang="en-US" dirty="0" smtClean="0"/>
              <a:t>静态、单点修改均很容易实现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伸展树的区间操作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[key1,key2]</a:t>
            </a:r>
            <a:r>
              <a:rPr lang="zh-CN" altLang="en-US" dirty="0" smtClean="0"/>
              <a:t>区间变为一棵完整的子树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后就可以进行相关的操作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将区间内的元素统一增加一个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：只需将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做一个延迟标记即可（有延迟标记就必须有对应的延迟操作以及信息维护）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8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伸展树解决区间问题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伸展树不但可以解决区间内容变化的问题，还可以解决区间本身发生变动的问题</a:t>
            </a:r>
            <a:endParaRPr lang="en-US" altLang="zh-CN" dirty="0" smtClean="0"/>
          </a:p>
          <a:p>
            <a:r>
              <a:rPr lang="zh-CN" altLang="en-US" dirty="0" smtClean="0"/>
              <a:t>增加区间：伸展以后，将子树挂在相应位置即可</a:t>
            </a:r>
            <a:endParaRPr lang="en-US" altLang="zh-CN" dirty="0" smtClean="0"/>
          </a:p>
          <a:p>
            <a:r>
              <a:rPr lang="zh-CN" altLang="en-US" dirty="0" smtClean="0"/>
              <a:t>删除区间：伸展以后，将子树直接删除即可</a:t>
            </a:r>
            <a:endParaRPr lang="en-US" altLang="zh-CN" dirty="0" smtClean="0"/>
          </a:p>
          <a:p>
            <a:r>
              <a:rPr lang="zh-CN" altLang="en-US" dirty="0" smtClean="0"/>
              <a:t>区间的翻转、旋转都可以实现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4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伸展树解决区间问题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2527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解决区间本身变动的问题时，二叉树节点不保存键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16712"/>
              </p:ext>
            </p:extLst>
          </p:nvPr>
        </p:nvGraphicFramePr>
        <p:xfrm>
          <a:off x="30948" y="2411760"/>
          <a:ext cx="9032491" cy="396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Visio" r:id="rId4" imgW="8734477" imgH="3838455" progId="Visio.Drawing.15">
                  <p:embed/>
                </p:oleObj>
              </mc:Choice>
              <mc:Fallback>
                <p:oleObj name="Visio" r:id="rId4" imgW="8734477" imgH="383845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48" y="2411760"/>
                        <a:ext cx="9032491" cy="396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2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伸展树解决区间问题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在这类问题中，不需要保存键，因为每个节点的键与其排名是想等的，因此只需能求出排名即可</a:t>
            </a:r>
            <a:endParaRPr lang="en-US" altLang="zh-CN" dirty="0" smtClean="0"/>
          </a:p>
          <a:p>
            <a:r>
              <a:rPr lang="zh-CN" altLang="en-US" dirty="0" smtClean="0"/>
              <a:t>而排名可以通过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域求出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重要的是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域可以依情况变化无误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3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伸展树的用途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伸展树可以做一般</a:t>
            </a:r>
            <a:r>
              <a:rPr lang="en-US" altLang="zh-CN" smtClean="0"/>
              <a:t>BST</a:t>
            </a:r>
            <a:r>
              <a:rPr lang="zh-CN" altLang="en-US" smtClean="0"/>
              <a:t>使用，特别适合空间局部性强的访问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伸展树可以解决区间问题，不但能解决区间中元素变化的问题，还能解决区间本身发生变化的问题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伸展树可以作为其他数据结构实现的基础，例如动态树</a:t>
            </a:r>
          </a:p>
        </p:txBody>
      </p:sp>
    </p:spTree>
    <p:extLst>
      <p:ext uri="{BB962C8B-B14F-4D97-AF65-F5344CB8AC3E}">
        <p14:creationId xmlns:p14="http://schemas.microsoft.com/office/powerpoint/2010/main" val="10408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POJ3580</a:t>
            </a:r>
            <a:r>
              <a:rPr lang="zh-CN" altLang="en-US" dirty="0" smtClean="0"/>
              <a:t>，要求实现多种操作，首推伸展树，</a:t>
            </a:r>
            <a:r>
              <a:rPr lang="en-US" altLang="zh-CN" dirty="0" smtClean="0">
                <a:hlinkClick r:id="rId2"/>
              </a:rPr>
              <a:t>http://fayaa.com/code/view/27183/</a:t>
            </a:r>
            <a:r>
              <a:rPr lang="zh-CN" altLang="en-US" dirty="0" smtClean="0"/>
              <a:t>；也有人设计了</a:t>
            </a:r>
            <a:r>
              <a:rPr lang="en-US" altLang="zh-CN" dirty="0" err="1" smtClean="0"/>
              <a:t>Treap</a:t>
            </a:r>
            <a:r>
              <a:rPr lang="zh-CN" altLang="en-US" dirty="0" smtClean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0286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Treap(Tree + Heap)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Treap</a:t>
            </a:r>
            <a:r>
              <a:rPr lang="zh-CN" altLang="en-US" smtClean="0"/>
              <a:t>，树堆，顾名思义就是树加堆</a:t>
            </a:r>
            <a:endParaRPr lang="en-US" altLang="zh-CN" smtClean="0"/>
          </a:p>
          <a:p>
            <a:r>
              <a:rPr lang="zh-CN" altLang="en-US" smtClean="0"/>
              <a:t>树就是</a:t>
            </a:r>
            <a:r>
              <a:rPr lang="en-US" altLang="zh-CN" smtClean="0"/>
              <a:t>BST</a:t>
            </a:r>
          </a:p>
          <a:p>
            <a:r>
              <a:rPr lang="zh-CN" altLang="en-US" smtClean="0"/>
              <a:t>堆就是优先队列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对每一个节点有一个用于排序的</a:t>
            </a:r>
            <a:r>
              <a:rPr lang="en-US" altLang="zh-CN" smtClean="0"/>
              <a:t>key</a:t>
            </a:r>
            <a:r>
              <a:rPr lang="zh-CN" altLang="en-US" smtClean="0"/>
              <a:t>值，满足</a:t>
            </a:r>
            <a:r>
              <a:rPr lang="en-US" altLang="zh-CN" smtClean="0"/>
              <a:t>BST</a:t>
            </a:r>
            <a:r>
              <a:rPr lang="zh-CN" altLang="en-US" smtClean="0"/>
              <a:t>的性质</a:t>
            </a:r>
            <a:endParaRPr lang="en-US" altLang="zh-CN" smtClean="0"/>
          </a:p>
          <a:p>
            <a:r>
              <a:rPr lang="zh-CN" altLang="en-US" smtClean="0"/>
              <a:t>对每一个节点还有一个优先级，任意节点的优先级总高于其子节点</a:t>
            </a:r>
          </a:p>
        </p:txBody>
      </p:sp>
    </p:spTree>
    <p:extLst>
      <p:ext uri="{BB962C8B-B14F-4D97-AF65-F5344CB8AC3E}">
        <p14:creationId xmlns:p14="http://schemas.microsoft.com/office/powerpoint/2010/main" val="12111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BST</a:t>
            </a:r>
            <a:r>
              <a:rPr lang="zh-CN" altLang="en-US" smtClean="0"/>
              <a:t>的节点的一般表示方法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dirty="0" smtClean="0"/>
              <a:t>ACM</a:t>
            </a:r>
            <a:r>
              <a:rPr lang="zh-CN" altLang="en-US" dirty="0" smtClean="0"/>
              <a:t>中一般不会动态生成节点，而会使用一个静态的节点数组充当内存池；同时为了方便模拟空指针，节点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不保存实际内容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_t{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parent;  //</a:t>
            </a:r>
            <a:r>
              <a:rPr lang="zh-CN" altLang="en-US" dirty="0" smtClean="0"/>
              <a:t>父节点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left</a:t>
            </a:r>
            <a:r>
              <a:rPr lang="en-US" altLang="zh-CN" dirty="0" smtClean="0"/>
              <a:t>;        //</a:t>
            </a:r>
            <a:r>
              <a:rPr lang="zh-CN" altLang="en-US" dirty="0" smtClean="0"/>
              <a:t>左儿子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right</a:t>
            </a:r>
            <a:r>
              <a:rPr lang="en-US" altLang="zh-CN" dirty="0" smtClean="0"/>
              <a:t>;     //</a:t>
            </a:r>
            <a:r>
              <a:rPr lang="zh-CN" altLang="en-US" dirty="0" smtClean="0"/>
              <a:t>右儿子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key_t</a:t>
            </a:r>
            <a:r>
              <a:rPr lang="en-US" altLang="zh-CN" dirty="0" smtClean="0">
                <a:solidFill>
                  <a:srgbClr val="FF0000"/>
                </a:solidFill>
              </a:rPr>
              <a:t> key</a:t>
            </a:r>
            <a:r>
              <a:rPr lang="en-US" altLang="zh-CN" dirty="0" smtClean="0"/>
              <a:t>;    //</a:t>
            </a:r>
            <a:r>
              <a:rPr lang="zh-CN" altLang="en-US" dirty="0" smtClean="0"/>
              <a:t>用于排序比较的关键字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value_t</a:t>
            </a:r>
            <a:r>
              <a:rPr lang="en-US" altLang="zh-CN" dirty="0" smtClean="0"/>
              <a:t> data; //</a:t>
            </a:r>
            <a:r>
              <a:rPr lang="zh-CN" altLang="en-US" dirty="0" smtClean="0"/>
              <a:t>数据域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…                    //</a:t>
            </a:r>
            <a:r>
              <a:rPr lang="zh-CN" altLang="en-US" dirty="0" smtClean="0"/>
              <a:t>其他需要的域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5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Treap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Treap</a:t>
            </a:r>
            <a:r>
              <a:rPr lang="zh-CN" altLang="en-US" smtClean="0"/>
              <a:t>是一种</a:t>
            </a:r>
            <a:r>
              <a:rPr lang="en-US" altLang="zh-CN" smtClean="0"/>
              <a:t>BST</a:t>
            </a:r>
            <a:r>
              <a:rPr lang="zh-CN" altLang="en-US" smtClean="0"/>
              <a:t>，加入优先级就是为了防止退化</a:t>
            </a:r>
            <a:endParaRPr lang="en-US" altLang="zh-CN" smtClean="0"/>
          </a:p>
          <a:p>
            <a:r>
              <a:rPr lang="en-US" altLang="zh-CN" smtClean="0"/>
              <a:t>Treap</a:t>
            </a:r>
            <a:r>
              <a:rPr lang="zh-CN" altLang="en-US" smtClean="0"/>
              <a:t>设计的初衷，优先级随机生成，由概率保证</a:t>
            </a:r>
            <a:r>
              <a:rPr lang="en-US" altLang="zh-CN" smtClean="0"/>
              <a:t>BST</a:t>
            </a:r>
            <a:r>
              <a:rPr lang="zh-CN" altLang="en-US" smtClean="0"/>
              <a:t>不会退化</a:t>
            </a:r>
          </a:p>
        </p:txBody>
      </p:sp>
    </p:spTree>
    <p:extLst>
      <p:ext uri="{BB962C8B-B14F-4D97-AF65-F5344CB8AC3E}">
        <p14:creationId xmlns:p14="http://schemas.microsoft.com/office/powerpoint/2010/main" val="37848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Size Balanced Tree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 smtClean="0"/>
              <a:t>中国广东省中山纪念中学陈启峰创造的一种</a:t>
            </a:r>
            <a:r>
              <a:rPr lang="en-US" altLang="zh-CN" smtClean="0"/>
              <a:t>BST</a:t>
            </a:r>
          </a:p>
          <a:p>
            <a:pPr eaLnBrk="1" hangingPunct="1"/>
            <a:r>
              <a:rPr lang="en-US" altLang="zh-CN" smtClean="0"/>
              <a:t>2006</a:t>
            </a:r>
            <a:r>
              <a:rPr lang="zh-CN" altLang="en-US" smtClean="0"/>
              <a:t>年，陈发表论文</a:t>
            </a:r>
            <a:r>
              <a:rPr lang="en-US" altLang="zh-CN" smtClean="0"/>
              <a:t>《Size Banlanced Tree》</a:t>
            </a:r>
          </a:p>
          <a:p>
            <a:pPr eaLnBrk="1" hangingPunct="1"/>
            <a:r>
              <a:rPr lang="zh-CN" altLang="en-US" smtClean="0"/>
              <a:t>论文称：</a:t>
            </a:r>
            <a:r>
              <a:rPr lang="en-US" altLang="zh-CN" smtClean="0"/>
              <a:t>SBT</a:t>
            </a:r>
            <a:r>
              <a:rPr lang="zh-CN" altLang="en-US" smtClean="0"/>
              <a:t>是目前为止速度最快的</a:t>
            </a:r>
            <a:r>
              <a:rPr lang="en-US" altLang="zh-CN" smtClean="0"/>
              <a:t>BST</a:t>
            </a:r>
          </a:p>
          <a:p>
            <a:pPr eaLnBrk="1" hangingPunct="1"/>
            <a:r>
              <a:rPr lang="zh-CN" altLang="en-US" smtClean="0"/>
              <a:t>另据网称，其论文中的证明是错误的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无论如何，即使</a:t>
            </a:r>
            <a:r>
              <a:rPr lang="en-US" altLang="zh-CN" smtClean="0"/>
              <a:t>SBT</a:t>
            </a:r>
            <a:r>
              <a:rPr lang="zh-CN" altLang="en-US" smtClean="0"/>
              <a:t>不是最快的</a:t>
            </a:r>
            <a:r>
              <a:rPr lang="en-US" altLang="zh-CN" smtClean="0"/>
              <a:t>BST</a:t>
            </a:r>
            <a:r>
              <a:rPr lang="zh-CN" altLang="en-US" smtClean="0"/>
              <a:t>甚至更差，在绝大多数情况下其操作应该还是对数时间的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164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各种平衡树都必须添加额外的域来保持平衡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而</a:t>
            </a:r>
            <a:r>
              <a:rPr lang="en-US" altLang="zh-CN" dirty="0" smtClean="0"/>
              <a:t>SBT</a:t>
            </a:r>
            <a:r>
              <a:rPr lang="zh-CN" altLang="en-US" dirty="0" smtClean="0"/>
              <a:t>加入的额外域就是上面提到过的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size</a:t>
            </a:r>
            <a:r>
              <a:rPr lang="zh-CN" altLang="en-US" dirty="0" smtClean="0"/>
              <a:t>指该节点所代表的子树的节点总数</a:t>
            </a:r>
          </a:p>
        </p:txBody>
      </p:sp>
    </p:spTree>
    <p:extLst>
      <p:ext uri="{BB962C8B-B14F-4D97-AF65-F5344CB8AC3E}">
        <p14:creationId xmlns:p14="http://schemas.microsoft.com/office/powerpoint/2010/main" val="7703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  <a:r>
              <a:rPr lang="zh-CN" altLang="en-US" smtClean="0"/>
              <a:t>及其节点的表示方法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 _t{</a:t>
            </a:r>
          </a:p>
          <a:p>
            <a:pPr lvl="1" eaLnBrk="1" hangingPunct="1"/>
            <a:r>
              <a:rPr lang="en-US" altLang="zh-CN" smtClean="0"/>
              <a:t>int left;       //</a:t>
            </a:r>
            <a:r>
              <a:rPr lang="zh-CN" altLang="en-US" smtClean="0"/>
              <a:t>左儿子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int right;     //</a:t>
            </a:r>
            <a:r>
              <a:rPr lang="zh-CN" altLang="en-US" smtClean="0"/>
              <a:t>右儿子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key_t key;  //</a:t>
            </a:r>
            <a:r>
              <a:rPr lang="zh-CN" altLang="en-US" smtClean="0"/>
              <a:t>关键字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int size;      //size</a:t>
            </a:r>
          </a:p>
          <a:p>
            <a:pPr lvl="1" eaLnBrk="1" hangingPunct="1"/>
            <a:r>
              <a:rPr lang="en-US" altLang="zh-CN" smtClean="0"/>
              <a:t>…</a:t>
            </a:r>
          </a:p>
          <a:p>
            <a:pPr eaLnBrk="1" hangingPunct="1"/>
            <a:r>
              <a:rPr lang="en-US" altLang="zh-CN" smtClean="0"/>
              <a:t>}Node[];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72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  <a:r>
              <a:rPr lang="zh-CN" altLang="en-US" smtClean="0"/>
              <a:t>的根本性质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0" y="2667000"/>
          <a:ext cx="9144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3" imgW="2578100" imgH="203200" progId="Equation.DSMT4">
                  <p:embed/>
                </p:oleObj>
              </mc:Choice>
              <mc:Fallback>
                <p:oleObj name="Equation" r:id="rId3" imgW="2578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91440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0" y="4191000"/>
          <a:ext cx="9144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5" imgW="2679700" imgH="203200" progId="Equation.DSMT4">
                  <p:embed/>
                </p:oleObj>
              </mc:Choice>
              <mc:Fallback>
                <p:oleObj name="Equation" r:id="rId5" imgW="2679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91000"/>
                        <a:ext cx="9144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9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  <a:r>
              <a:rPr lang="zh-CN" altLang="en-US" smtClean="0"/>
              <a:t>根本性质示例</a:t>
            </a:r>
          </a:p>
        </p:txBody>
      </p:sp>
      <p:grpSp>
        <p:nvGrpSpPr>
          <p:cNvPr id="49155" name="Group 4"/>
          <p:cNvGrpSpPr>
            <a:grpSpLocks noChangeAspect="1"/>
          </p:cNvGrpSpPr>
          <p:nvPr/>
        </p:nvGrpSpPr>
        <p:grpSpPr bwMode="auto">
          <a:xfrm>
            <a:off x="1905000" y="1295400"/>
            <a:ext cx="5527675" cy="3579813"/>
            <a:chOff x="1422" y="8627"/>
            <a:chExt cx="3852" cy="2496"/>
          </a:xfrm>
        </p:grpSpPr>
        <p:sp>
          <p:nvSpPr>
            <p:cNvPr id="49158" name="AutoShape 5"/>
            <p:cNvSpPr>
              <a:spLocks noChangeAspect="1" noChangeArrowheads="1"/>
            </p:cNvSpPr>
            <p:nvPr/>
          </p:nvSpPr>
          <p:spPr bwMode="auto">
            <a:xfrm>
              <a:off x="1422" y="8627"/>
              <a:ext cx="385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59" name="Oval 6"/>
            <p:cNvSpPr>
              <a:spLocks noChangeArrowheads="1"/>
            </p:cNvSpPr>
            <p:nvPr/>
          </p:nvSpPr>
          <p:spPr bwMode="auto">
            <a:xfrm>
              <a:off x="3102" y="872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0" name="Oval 7"/>
            <p:cNvSpPr>
              <a:spLocks noChangeArrowheads="1"/>
            </p:cNvSpPr>
            <p:nvPr/>
          </p:nvSpPr>
          <p:spPr bwMode="auto">
            <a:xfrm>
              <a:off x="2202" y="950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1" name="Oval 8"/>
            <p:cNvSpPr>
              <a:spLocks noChangeArrowheads="1"/>
            </p:cNvSpPr>
            <p:nvPr/>
          </p:nvSpPr>
          <p:spPr bwMode="auto">
            <a:xfrm>
              <a:off x="4017" y="9512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2" name="AutoShape 9"/>
            <p:cNvSpPr>
              <a:spLocks noChangeArrowheads="1"/>
            </p:cNvSpPr>
            <p:nvPr/>
          </p:nvSpPr>
          <p:spPr bwMode="auto">
            <a:xfrm>
              <a:off x="163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3" name="AutoShape 10"/>
            <p:cNvSpPr>
              <a:spLocks noChangeArrowheads="1"/>
            </p:cNvSpPr>
            <p:nvPr/>
          </p:nvSpPr>
          <p:spPr bwMode="auto">
            <a:xfrm>
              <a:off x="2577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4" name="AutoShape 11"/>
            <p:cNvSpPr>
              <a:spLocks noChangeArrowheads="1"/>
            </p:cNvSpPr>
            <p:nvPr/>
          </p:nvSpPr>
          <p:spPr bwMode="auto">
            <a:xfrm>
              <a:off x="352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5" name="AutoShape 12"/>
            <p:cNvSpPr>
              <a:spLocks noChangeArrowheads="1"/>
            </p:cNvSpPr>
            <p:nvPr/>
          </p:nvSpPr>
          <p:spPr bwMode="auto">
            <a:xfrm>
              <a:off x="436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 flipH="1">
              <a:off x="2667" y="9146"/>
              <a:ext cx="482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3567" y="9161"/>
              <a:ext cx="525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 flipH="1">
              <a:off x="2007" y="997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 flipH="1">
              <a:off x="3867" y="1000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26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44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Text Box 19"/>
            <p:cNvSpPr txBox="1">
              <a:spLocks noChangeArrowheads="1"/>
            </p:cNvSpPr>
            <p:nvPr/>
          </p:nvSpPr>
          <p:spPr bwMode="auto">
            <a:xfrm>
              <a:off x="3159" y="878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T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9173" name="Text Box 20"/>
            <p:cNvSpPr txBox="1">
              <a:spLocks noChangeArrowheads="1"/>
            </p:cNvSpPr>
            <p:nvPr/>
          </p:nvSpPr>
          <p:spPr bwMode="auto">
            <a:xfrm>
              <a:off x="2259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L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9174" name="Text Box 21"/>
            <p:cNvSpPr txBox="1">
              <a:spLocks noChangeArrowheads="1"/>
            </p:cNvSpPr>
            <p:nvPr/>
          </p:nvSpPr>
          <p:spPr bwMode="auto">
            <a:xfrm>
              <a:off x="4074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9175" name="Text Box 22"/>
            <p:cNvSpPr txBox="1">
              <a:spLocks noChangeArrowheads="1"/>
            </p:cNvSpPr>
            <p:nvPr/>
          </p:nvSpPr>
          <p:spPr bwMode="auto">
            <a:xfrm>
              <a:off x="179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9176" name="Text Box 23"/>
            <p:cNvSpPr txBox="1">
              <a:spLocks noChangeArrowheads="1"/>
            </p:cNvSpPr>
            <p:nvPr/>
          </p:nvSpPr>
          <p:spPr bwMode="auto">
            <a:xfrm>
              <a:off x="275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B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9177" name="Text Box 24"/>
            <p:cNvSpPr txBox="1">
              <a:spLocks noChangeArrowheads="1"/>
            </p:cNvSpPr>
            <p:nvPr/>
          </p:nvSpPr>
          <p:spPr bwMode="auto">
            <a:xfrm>
              <a:off x="368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9178" name="Text Box 25"/>
            <p:cNvSpPr txBox="1">
              <a:spLocks noChangeArrowheads="1"/>
            </p:cNvSpPr>
            <p:nvPr/>
          </p:nvSpPr>
          <p:spPr bwMode="auto">
            <a:xfrm>
              <a:off x="4539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D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49156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9157" name="Object 26"/>
          <p:cNvGraphicFramePr>
            <a:graphicFrameLocks noChangeAspect="1"/>
          </p:cNvGraphicFramePr>
          <p:nvPr/>
        </p:nvGraphicFramePr>
        <p:xfrm>
          <a:off x="0" y="518160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2235200" imgH="203200" progId="Equation.DSMT4">
                  <p:embed/>
                </p:oleObj>
              </mc:Choice>
              <mc:Fallback>
                <p:oleObj name="Equation" r:id="rId3" imgW="223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8160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4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  <a:r>
              <a:rPr lang="zh-CN" altLang="en-US" smtClean="0"/>
              <a:t>维护操作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Maintain(t)</a:t>
            </a:r>
            <a:r>
              <a:rPr lang="zh-CN" altLang="en-US" smtClean="0"/>
              <a:t>的操作，意味着将</a:t>
            </a:r>
            <a:r>
              <a:rPr lang="en-US" altLang="zh-CN" smtClean="0"/>
              <a:t>t</a:t>
            </a:r>
            <a:r>
              <a:rPr lang="zh-CN" altLang="en-US" smtClean="0"/>
              <a:t>为根的子树变为</a:t>
            </a:r>
            <a:r>
              <a:rPr lang="en-US" altLang="zh-CN" smtClean="0"/>
              <a:t>SBT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因为插入或者删除操作以后，</a:t>
            </a:r>
            <a:r>
              <a:rPr lang="en-US" altLang="zh-CN" smtClean="0"/>
              <a:t>SBT</a:t>
            </a:r>
            <a:r>
              <a:rPr lang="zh-CN" altLang="en-US" smtClean="0"/>
              <a:t>暂时就不满足其根本性质了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Maintian</a:t>
            </a:r>
            <a:r>
              <a:rPr lang="zh-CN" altLang="en-US" smtClean="0"/>
              <a:t>的基本思路就是从底往上逐级调整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首先区分出四种情况，而这</a:t>
            </a:r>
            <a:r>
              <a:rPr lang="en-US" altLang="zh-CN" smtClean="0"/>
              <a:t>4</a:t>
            </a:r>
            <a:r>
              <a:rPr lang="zh-CN" altLang="en-US" smtClean="0"/>
              <a:t>种情况又两两对称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559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4"/>
          <p:cNvGrpSpPr>
            <a:grpSpLocks noChangeAspect="1"/>
          </p:cNvGrpSpPr>
          <p:nvPr/>
        </p:nvGrpSpPr>
        <p:grpSpPr bwMode="auto">
          <a:xfrm>
            <a:off x="0" y="609600"/>
            <a:ext cx="4724400" cy="3059113"/>
            <a:chOff x="1422" y="8627"/>
            <a:chExt cx="3852" cy="2496"/>
          </a:xfrm>
        </p:grpSpPr>
        <p:sp>
          <p:nvSpPr>
            <p:cNvPr id="51242" name="AutoShape 5"/>
            <p:cNvSpPr>
              <a:spLocks noChangeAspect="1" noChangeArrowheads="1"/>
            </p:cNvSpPr>
            <p:nvPr/>
          </p:nvSpPr>
          <p:spPr bwMode="auto">
            <a:xfrm>
              <a:off x="1422" y="8627"/>
              <a:ext cx="385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43" name="Oval 6"/>
            <p:cNvSpPr>
              <a:spLocks noChangeArrowheads="1"/>
            </p:cNvSpPr>
            <p:nvPr/>
          </p:nvSpPr>
          <p:spPr bwMode="auto">
            <a:xfrm>
              <a:off x="3102" y="872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44" name="Oval 7"/>
            <p:cNvSpPr>
              <a:spLocks noChangeArrowheads="1"/>
            </p:cNvSpPr>
            <p:nvPr/>
          </p:nvSpPr>
          <p:spPr bwMode="auto">
            <a:xfrm>
              <a:off x="2202" y="950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45" name="Oval 8"/>
            <p:cNvSpPr>
              <a:spLocks noChangeArrowheads="1"/>
            </p:cNvSpPr>
            <p:nvPr/>
          </p:nvSpPr>
          <p:spPr bwMode="auto">
            <a:xfrm>
              <a:off x="4017" y="9512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46" name="AutoShape 9"/>
            <p:cNvSpPr>
              <a:spLocks noChangeArrowheads="1"/>
            </p:cNvSpPr>
            <p:nvPr/>
          </p:nvSpPr>
          <p:spPr bwMode="auto">
            <a:xfrm>
              <a:off x="163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47" name="AutoShape 10"/>
            <p:cNvSpPr>
              <a:spLocks noChangeArrowheads="1"/>
            </p:cNvSpPr>
            <p:nvPr/>
          </p:nvSpPr>
          <p:spPr bwMode="auto">
            <a:xfrm>
              <a:off x="2577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48" name="AutoShape 11"/>
            <p:cNvSpPr>
              <a:spLocks noChangeArrowheads="1"/>
            </p:cNvSpPr>
            <p:nvPr/>
          </p:nvSpPr>
          <p:spPr bwMode="auto">
            <a:xfrm>
              <a:off x="352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49" name="AutoShape 12"/>
            <p:cNvSpPr>
              <a:spLocks noChangeArrowheads="1"/>
            </p:cNvSpPr>
            <p:nvPr/>
          </p:nvSpPr>
          <p:spPr bwMode="auto">
            <a:xfrm>
              <a:off x="436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50" name="Line 13"/>
            <p:cNvSpPr>
              <a:spLocks noChangeShapeType="1"/>
            </p:cNvSpPr>
            <p:nvPr/>
          </p:nvSpPr>
          <p:spPr bwMode="auto">
            <a:xfrm flipH="1">
              <a:off x="2667" y="9146"/>
              <a:ext cx="482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1" name="Line 14"/>
            <p:cNvSpPr>
              <a:spLocks noChangeShapeType="1"/>
            </p:cNvSpPr>
            <p:nvPr/>
          </p:nvSpPr>
          <p:spPr bwMode="auto">
            <a:xfrm>
              <a:off x="3567" y="9161"/>
              <a:ext cx="525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Line 15"/>
            <p:cNvSpPr>
              <a:spLocks noChangeShapeType="1"/>
            </p:cNvSpPr>
            <p:nvPr/>
          </p:nvSpPr>
          <p:spPr bwMode="auto">
            <a:xfrm flipH="1">
              <a:off x="2007" y="997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16"/>
            <p:cNvSpPr>
              <a:spLocks noChangeShapeType="1"/>
            </p:cNvSpPr>
            <p:nvPr/>
          </p:nvSpPr>
          <p:spPr bwMode="auto">
            <a:xfrm flipH="1">
              <a:off x="3867" y="1000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Line 17"/>
            <p:cNvSpPr>
              <a:spLocks noChangeShapeType="1"/>
            </p:cNvSpPr>
            <p:nvPr/>
          </p:nvSpPr>
          <p:spPr bwMode="auto">
            <a:xfrm>
              <a:off x="26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Line 18"/>
            <p:cNvSpPr>
              <a:spLocks noChangeShapeType="1"/>
            </p:cNvSpPr>
            <p:nvPr/>
          </p:nvSpPr>
          <p:spPr bwMode="auto">
            <a:xfrm>
              <a:off x="44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6" name="Text Box 19"/>
            <p:cNvSpPr txBox="1">
              <a:spLocks noChangeArrowheads="1"/>
            </p:cNvSpPr>
            <p:nvPr/>
          </p:nvSpPr>
          <p:spPr bwMode="auto">
            <a:xfrm>
              <a:off x="3159" y="878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57" name="Text Box 20"/>
            <p:cNvSpPr txBox="1">
              <a:spLocks noChangeArrowheads="1"/>
            </p:cNvSpPr>
            <p:nvPr/>
          </p:nvSpPr>
          <p:spPr bwMode="auto">
            <a:xfrm>
              <a:off x="2259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58" name="Text Box 21"/>
            <p:cNvSpPr txBox="1">
              <a:spLocks noChangeArrowheads="1"/>
            </p:cNvSpPr>
            <p:nvPr/>
          </p:nvSpPr>
          <p:spPr bwMode="auto">
            <a:xfrm>
              <a:off x="4074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R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59" name="Text Box 22"/>
            <p:cNvSpPr txBox="1">
              <a:spLocks noChangeArrowheads="1"/>
            </p:cNvSpPr>
            <p:nvPr/>
          </p:nvSpPr>
          <p:spPr bwMode="auto">
            <a:xfrm>
              <a:off x="179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60" name="Text Box 23"/>
            <p:cNvSpPr txBox="1">
              <a:spLocks noChangeArrowheads="1"/>
            </p:cNvSpPr>
            <p:nvPr/>
          </p:nvSpPr>
          <p:spPr bwMode="auto">
            <a:xfrm>
              <a:off x="275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61" name="Text Box 24"/>
            <p:cNvSpPr txBox="1">
              <a:spLocks noChangeArrowheads="1"/>
            </p:cNvSpPr>
            <p:nvPr/>
          </p:nvSpPr>
          <p:spPr bwMode="auto">
            <a:xfrm>
              <a:off x="368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C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62" name="Text Box 25"/>
            <p:cNvSpPr txBox="1">
              <a:spLocks noChangeArrowheads="1"/>
            </p:cNvSpPr>
            <p:nvPr/>
          </p:nvSpPr>
          <p:spPr bwMode="auto">
            <a:xfrm>
              <a:off x="4539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D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1203" name="Group 26"/>
          <p:cNvGrpSpPr>
            <a:grpSpLocks noChangeAspect="1"/>
          </p:cNvGrpSpPr>
          <p:nvPr/>
        </p:nvGrpSpPr>
        <p:grpSpPr bwMode="auto">
          <a:xfrm>
            <a:off x="5811838" y="0"/>
            <a:ext cx="3332162" cy="3749675"/>
            <a:chOff x="1947" y="8783"/>
            <a:chExt cx="3327" cy="3744"/>
          </a:xfrm>
        </p:grpSpPr>
        <p:sp>
          <p:nvSpPr>
            <p:cNvPr id="51218" name="AutoShape 27"/>
            <p:cNvSpPr>
              <a:spLocks noChangeAspect="1" noChangeArrowheads="1"/>
            </p:cNvSpPr>
            <p:nvPr/>
          </p:nvSpPr>
          <p:spPr bwMode="auto">
            <a:xfrm>
              <a:off x="1947" y="8783"/>
              <a:ext cx="3327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19" name="Line 28"/>
            <p:cNvSpPr>
              <a:spLocks noChangeShapeType="1"/>
            </p:cNvSpPr>
            <p:nvPr/>
          </p:nvSpPr>
          <p:spPr bwMode="auto">
            <a:xfrm flipH="1">
              <a:off x="3102" y="10409"/>
              <a:ext cx="362" cy="4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20" name="Group 29"/>
            <p:cNvGrpSpPr>
              <a:grpSpLocks/>
            </p:cNvGrpSpPr>
            <p:nvPr/>
          </p:nvGrpSpPr>
          <p:grpSpPr bwMode="auto">
            <a:xfrm>
              <a:off x="2122" y="8969"/>
              <a:ext cx="1400" cy="1535"/>
              <a:chOff x="1632" y="9507"/>
              <a:chExt cx="1400" cy="1535"/>
            </a:xfrm>
          </p:grpSpPr>
          <p:sp>
            <p:nvSpPr>
              <p:cNvPr id="51236" name="Oval 30"/>
              <p:cNvSpPr>
                <a:spLocks noChangeArrowheads="1"/>
              </p:cNvSpPr>
              <p:nvPr/>
            </p:nvSpPr>
            <p:spPr bwMode="auto">
              <a:xfrm>
                <a:off x="2202" y="9507"/>
                <a:ext cx="525" cy="52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37" name="AutoShape 31"/>
              <p:cNvSpPr>
                <a:spLocks noChangeArrowheads="1"/>
              </p:cNvSpPr>
              <p:nvPr/>
            </p:nvSpPr>
            <p:spPr bwMode="auto">
              <a:xfrm>
                <a:off x="1632" y="10343"/>
                <a:ext cx="735" cy="624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38" name="Line 32"/>
              <p:cNvSpPr>
                <a:spLocks noChangeShapeType="1"/>
              </p:cNvSpPr>
              <p:nvPr/>
            </p:nvSpPr>
            <p:spPr bwMode="auto">
              <a:xfrm flipH="1">
                <a:off x="2007" y="9971"/>
                <a:ext cx="300" cy="3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9" name="Line 33"/>
              <p:cNvSpPr>
                <a:spLocks noChangeShapeType="1"/>
              </p:cNvSpPr>
              <p:nvPr/>
            </p:nvSpPr>
            <p:spPr bwMode="auto">
              <a:xfrm>
                <a:off x="2667" y="9956"/>
                <a:ext cx="365" cy="5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0" name="Text Box 34"/>
              <p:cNvSpPr txBox="1">
                <a:spLocks noChangeArrowheads="1"/>
              </p:cNvSpPr>
              <p:nvPr/>
            </p:nvSpPr>
            <p:spPr bwMode="auto">
              <a:xfrm>
                <a:off x="2259" y="9578"/>
                <a:ext cx="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latin typeface="宋体" panose="02010600030101010101" pitchFamily="2" charset="-122"/>
                  </a:rPr>
                  <a:t>L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41" name="Text Box 35"/>
              <p:cNvSpPr txBox="1">
                <a:spLocks noChangeArrowheads="1"/>
              </p:cNvSpPr>
              <p:nvPr/>
            </p:nvSpPr>
            <p:spPr bwMode="auto">
              <a:xfrm>
                <a:off x="1794" y="10574"/>
                <a:ext cx="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latin typeface="宋体" panose="02010600030101010101" pitchFamily="2" charset="-122"/>
                  </a:rPr>
                  <a:t>A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21" name="Oval 36"/>
            <p:cNvSpPr>
              <a:spLocks noChangeArrowheads="1"/>
            </p:cNvSpPr>
            <p:nvPr/>
          </p:nvSpPr>
          <p:spPr bwMode="auto">
            <a:xfrm>
              <a:off x="4017" y="10841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22" name="AutoShape 37"/>
            <p:cNvSpPr>
              <a:spLocks noChangeArrowheads="1"/>
            </p:cNvSpPr>
            <p:nvPr/>
          </p:nvSpPr>
          <p:spPr bwMode="auto">
            <a:xfrm>
              <a:off x="3522" y="11672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23" name="AutoShape 38"/>
            <p:cNvSpPr>
              <a:spLocks noChangeArrowheads="1"/>
            </p:cNvSpPr>
            <p:nvPr/>
          </p:nvSpPr>
          <p:spPr bwMode="auto">
            <a:xfrm>
              <a:off x="4362" y="11672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24" name="Line 39"/>
            <p:cNvSpPr>
              <a:spLocks noChangeShapeType="1"/>
            </p:cNvSpPr>
            <p:nvPr/>
          </p:nvSpPr>
          <p:spPr bwMode="auto">
            <a:xfrm>
              <a:off x="3807" y="10379"/>
              <a:ext cx="360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40"/>
            <p:cNvSpPr>
              <a:spLocks noChangeShapeType="1"/>
            </p:cNvSpPr>
            <p:nvPr/>
          </p:nvSpPr>
          <p:spPr bwMode="auto">
            <a:xfrm flipH="1">
              <a:off x="3867" y="11330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41"/>
            <p:cNvSpPr>
              <a:spLocks noChangeShapeType="1"/>
            </p:cNvSpPr>
            <p:nvPr/>
          </p:nvSpPr>
          <p:spPr bwMode="auto">
            <a:xfrm>
              <a:off x="4467" y="11285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27" name="Group 42"/>
            <p:cNvGrpSpPr>
              <a:grpSpLocks/>
            </p:cNvGrpSpPr>
            <p:nvPr/>
          </p:nvGrpSpPr>
          <p:grpSpPr bwMode="auto">
            <a:xfrm>
              <a:off x="3375" y="9945"/>
              <a:ext cx="687" cy="524"/>
              <a:chOff x="3102" y="10056"/>
              <a:chExt cx="687" cy="524"/>
            </a:xfrm>
          </p:grpSpPr>
          <p:sp>
            <p:nvSpPr>
              <p:cNvPr id="51234" name="Oval 43"/>
              <p:cNvSpPr>
                <a:spLocks noChangeArrowheads="1"/>
              </p:cNvSpPr>
              <p:nvPr/>
            </p:nvSpPr>
            <p:spPr bwMode="auto">
              <a:xfrm>
                <a:off x="3102" y="10056"/>
                <a:ext cx="525" cy="52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35" name="Text Box 44"/>
              <p:cNvSpPr txBox="1">
                <a:spLocks noChangeArrowheads="1"/>
              </p:cNvSpPr>
              <p:nvPr/>
            </p:nvSpPr>
            <p:spPr bwMode="auto">
              <a:xfrm>
                <a:off x="3159" y="10112"/>
                <a:ext cx="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latin typeface="宋体" panose="02010600030101010101" pitchFamily="2" charset="-122"/>
                  </a:rPr>
                  <a:t>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28" name="Text Box 45"/>
            <p:cNvSpPr txBox="1">
              <a:spLocks noChangeArrowheads="1"/>
            </p:cNvSpPr>
            <p:nvPr/>
          </p:nvSpPr>
          <p:spPr bwMode="auto">
            <a:xfrm>
              <a:off x="4074" y="10907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R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51229" name="Group 46"/>
            <p:cNvGrpSpPr>
              <a:grpSpLocks/>
            </p:cNvGrpSpPr>
            <p:nvPr/>
          </p:nvGrpSpPr>
          <p:grpSpPr bwMode="auto">
            <a:xfrm>
              <a:off x="2742" y="10781"/>
              <a:ext cx="807" cy="699"/>
              <a:chOff x="2577" y="11672"/>
              <a:chExt cx="807" cy="699"/>
            </a:xfrm>
          </p:grpSpPr>
          <p:sp>
            <p:nvSpPr>
              <p:cNvPr id="51232" name="AutoShape 47"/>
              <p:cNvSpPr>
                <a:spLocks noChangeArrowheads="1"/>
              </p:cNvSpPr>
              <p:nvPr/>
            </p:nvSpPr>
            <p:spPr bwMode="auto">
              <a:xfrm>
                <a:off x="2577" y="11672"/>
                <a:ext cx="735" cy="624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33" name="Text Box 48"/>
              <p:cNvSpPr txBox="1">
                <a:spLocks noChangeArrowheads="1"/>
              </p:cNvSpPr>
              <p:nvPr/>
            </p:nvSpPr>
            <p:spPr bwMode="auto">
              <a:xfrm>
                <a:off x="2754" y="11903"/>
                <a:ext cx="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latin typeface="宋体" panose="02010600030101010101" pitchFamily="2" charset="-122"/>
                  </a:rPr>
                  <a:t>B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30" name="Text Box 49"/>
            <p:cNvSpPr txBox="1">
              <a:spLocks noChangeArrowheads="1"/>
            </p:cNvSpPr>
            <p:nvPr/>
          </p:nvSpPr>
          <p:spPr bwMode="auto">
            <a:xfrm>
              <a:off x="3684" y="1190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C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31" name="Text Box 50"/>
            <p:cNvSpPr txBox="1">
              <a:spLocks noChangeArrowheads="1"/>
            </p:cNvSpPr>
            <p:nvPr/>
          </p:nvSpPr>
          <p:spPr bwMode="auto">
            <a:xfrm>
              <a:off x="4539" y="1190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D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1204" name="AutoShape 51"/>
          <p:cNvSpPr>
            <a:spLocks noChangeArrowheads="1"/>
          </p:cNvSpPr>
          <p:nvPr/>
        </p:nvSpPr>
        <p:spPr bwMode="auto">
          <a:xfrm>
            <a:off x="3886200" y="1371600"/>
            <a:ext cx="1752600" cy="3048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05" name="Text Box 52"/>
          <p:cNvSpPr txBox="1">
            <a:spLocks noChangeArrowheads="1"/>
          </p:cNvSpPr>
          <p:nvPr/>
        </p:nvSpPr>
        <p:spPr bwMode="auto">
          <a:xfrm>
            <a:off x="4114800" y="1066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右旋</a:t>
            </a:r>
          </a:p>
        </p:txBody>
      </p:sp>
      <p:sp>
        <p:nvSpPr>
          <p:cNvPr id="51206" name="Rectangle 54"/>
          <p:cNvSpPr>
            <a:spLocks noChangeArrowheads="1"/>
          </p:cNvSpPr>
          <p:nvPr/>
        </p:nvSpPr>
        <p:spPr bwMode="auto">
          <a:xfrm>
            <a:off x="0" y="393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120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448516"/>
              </p:ext>
            </p:extLst>
          </p:nvPr>
        </p:nvGraphicFramePr>
        <p:xfrm>
          <a:off x="1993974" y="3631085"/>
          <a:ext cx="1371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3" imgW="723586" imgH="203112" progId="Equation.DSMT4">
                  <p:embed/>
                </p:oleObj>
              </mc:Choice>
              <mc:Fallback>
                <p:oleObj name="Equation" r:id="rId3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74" y="3631085"/>
                        <a:ext cx="1371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56"/>
          <p:cNvSpPr>
            <a:spLocks noChangeArrowheads="1"/>
          </p:cNvSpPr>
          <p:nvPr/>
        </p:nvSpPr>
        <p:spPr bwMode="auto">
          <a:xfrm>
            <a:off x="0" y="393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1209" name="Object 55"/>
          <p:cNvGraphicFramePr>
            <a:graphicFrameLocks noChangeAspect="1"/>
          </p:cNvGraphicFramePr>
          <p:nvPr/>
        </p:nvGraphicFramePr>
        <p:xfrm>
          <a:off x="5486400" y="2819400"/>
          <a:ext cx="1524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5" imgW="736600" imgH="203200" progId="Equation.DSMT4">
                  <p:embed/>
                </p:oleObj>
              </mc:Choice>
              <mc:Fallback>
                <p:oleObj name="Equation" r:id="rId5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1524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58"/>
          <p:cNvSpPr>
            <a:spLocks noChangeArrowheads="1"/>
          </p:cNvSpPr>
          <p:nvPr/>
        </p:nvSpPr>
        <p:spPr bwMode="auto">
          <a:xfrm>
            <a:off x="0" y="393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1211" name="Object 57"/>
          <p:cNvGraphicFramePr>
            <a:graphicFrameLocks noChangeAspect="1"/>
          </p:cNvGraphicFramePr>
          <p:nvPr/>
        </p:nvGraphicFramePr>
        <p:xfrm>
          <a:off x="5486400" y="335280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7" imgW="748975" imgH="203112" progId="Equation.DSMT4">
                  <p:embed/>
                </p:oleObj>
              </mc:Choice>
              <mc:Fallback>
                <p:oleObj name="Equation" r:id="rId7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AutoShape 59"/>
          <p:cNvSpPr>
            <a:spLocks noChangeArrowheads="1"/>
          </p:cNvSpPr>
          <p:nvPr/>
        </p:nvSpPr>
        <p:spPr bwMode="auto">
          <a:xfrm rot="8356074">
            <a:off x="6400800" y="41148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13" name="Text Box 60"/>
          <p:cNvSpPr txBox="1">
            <a:spLocks noChangeArrowheads="1"/>
          </p:cNvSpPr>
          <p:nvPr/>
        </p:nvSpPr>
        <p:spPr bwMode="auto">
          <a:xfrm>
            <a:off x="7315200" y="4267200"/>
            <a:ext cx="1676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继续调整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Maintian(T)</a:t>
            </a:r>
          </a:p>
        </p:txBody>
      </p:sp>
      <p:sp>
        <p:nvSpPr>
          <p:cNvPr id="51214" name="Text Box 61"/>
          <p:cNvSpPr txBox="1">
            <a:spLocks noChangeArrowheads="1"/>
          </p:cNvSpPr>
          <p:nvPr/>
        </p:nvSpPr>
        <p:spPr bwMode="auto">
          <a:xfrm>
            <a:off x="92224" y="3518325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插入操作以后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需要</a:t>
            </a:r>
            <a:r>
              <a:rPr lang="en-US" altLang="zh-CN" sz="1800" dirty="0" err="1">
                <a:latin typeface="Arial" panose="020B0604020202020204" pitchFamily="34" charset="0"/>
              </a:rPr>
              <a:t>Maintian</a:t>
            </a:r>
            <a:r>
              <a:rPr lang="en-US" altLang="zh-CN" sz="1800" dirty="0">
                <a:latin typeface="Arial" panose="020B0604020202020204" pitchFamily="34" charset="0"/>
              </a:rPr>
              <a:t>(T)</a:t>
            </a:r>
          </a:p>
        </p:txBody>
      </p:sp>
      <p:graphicFrame>
        <p:nvGraphicFramePr>
          <p:cNvPr id="51215" name="Object 63"/>
          <p:cNvGraphicFramePr>
            <a:graphicFrameLocks noChangeAspect="1"/>
          </p:cNvGraphicFramePr>
          <p:nvPr/>
        </p:nvGraphicFramePr>
        <p:xfrm>
          <a:off x="4038600" y="4343400"/>
          <a:ext cx="24384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Visio" r:id="rId9" imgW="874718" imgH="856790" progId="Visio.Drawing.11">
                  <p:embed/>
                </p:oleObj>
              </mc:Choice>
              <mc:Fallback>
                <p:oleObj name="Visio" r:id="rId9" imgW="874718" imgH="8567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2438400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AutoShape 64"/>
          <p:cNvSpPr>
            <a:spLocks noChangeArrowheads="1"/>
          </p:cNvSpPr>
          <p:nvPr/>
        </p:nvSpPr>
        <p:spPr bwMode="auto">
          <a:xfrm rot="10800000">
            <a:off x="2667000" y="57150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17" name="Text Box 65"/>
          <p:cNvSpPr txBox="1">
            <a:spLocks noChangeArrowheads="1"/>
          </p:cNvSpPr>
          <p:nvPr/>
        </p:nvSpPr>
        <p:spPr bwMode="auto">
          <a:xfrm>
            <a:off x="2590800" y="5257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再</a:t>
            </a:r>
            <a:r>
              <a:rPr lang="en-US" altLang="zh-CN" sz="1800">
                <a:latin typeface="Arial" panose="020B0604020202020204" pitchFamily="34" charset="0"/>
              </a:rPr>
              <a:t>Maintian(L)</a:t>
            </a:r>
          </a:p>
        </p:txBody>
      </p:sp>
    </p:spTree>
    <p:extLst>
      <p:ext uri="{BB962C8B-B14F-4D97-AF65-F5344CB8AC3E}">
        <p14:creationId xmlns:p14="http://schemas.microsoft.com/office/powerpoint/2010/main" val="38819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4"/>
          <p:cNvGrpSpPr>
            <a:grpSpLocks noChangeAspect="1"/>
          </p:cNvGrpSpPr>
          <p:nvPr/>
        </p:nvGrpSpPr>
        <p:grpSpPr bwMode="auto">
          <a:xfrm>
            <a:off x="0" y="0"/>
            <a:ext cx="4724400" cy="3059113"/>
            <a:chOff x="1422" y="8627"/>
            <a:chExt cx="3852" cy="2496"/>
          </a:xfrm>
        </p:grpSpPr>
        <p:sp>
          <p:nvSpPr>
            <p:cNvPr id="52317" name="AutoShape 5"/>
            <p:cNvSpPr>
              <a:spLocks noChangeAspect="1" noChangeArrowheads="1"/>
            </p:cNvSpPr>
            <p:nvPr/>
          </p:nvSpPr>
          <p:spPr bwMode="auto">
            <a:xfrm>
              <a:off x="1422" y="8627"/>
              <a:ext cx="385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18" name="Oval 6"/>
            <p:cNvSpPr>
              <a:spLocks noChangeArrowheads="1"/>
            </p:cNvSpPr>
            <p:nvPr/>
          </p:nvSpPr>
          <p:spPr bwMode="auto">
            <a:xfrm>
              <a:off x="3102" y="872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19" name="Oval 7"/>
            <p:cNvSpPr>
              <a:spLocks noChangeArrowheads="1"/>
            </p:cNvSpPr>
            <p:nvPr/>
          </p:nvSpPr>
          <p:spPr bwMode="auto">
            <a:xfrm>
              <a:off x="2202" y="950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20" name="Oval 8"/>
            <p:cNvSpPr>
              <a:spLocks noChangeArrowheads="1"/>
            </p:cNvSpPr>
            <p:nvPr/>
          </p:nvSpPr>
          <p:spPr bwMode="auto">
            <a:xfrm>
              <a:off x="4017" y="9512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21" name="AutoShape 9"/>
            <p:cNvSpPr>
              <a:spLocks noChangeArrowheads="1"/>
            </p:cNvSpPr>
            <p:nvPr/>
          </p:nvSpPr>
          <p:spPr bwMode="auto">
            <a:xfrm>
              <a:off x="163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22" name="AutoShape 10"/>
            <p:cNvSpPr>
              <a:spLocks noChangeArrowheads="1"/>
            </p:cNvSpPr>
            <p:nvPr/>
          </p:nvSpPr>
          <p:spPr bwMode="auto">
            <a:xfrm>
              <a:off x="2577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23" name="AutoShape 11"/>
            <p:cNvSpPr>
              <a:spLocks noChangeArrowheads="1"/>
            </p:cNvSpPr>
            <p:nvPr/>
          </p:nvSpPr>
          <p:spPr bwMode="auto">
            <a:xfrm>
              <a:off x="352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24" name="AutoShape 12"/>
            <p:cNvSpPr>
              <a:spLocks noChangeArrowheads="1"/>
            </p:cNvSpPr>
            <p:nvPr/>
          </p:nvSpPr>
          <p:spPr bwMode="auto">
            <a:xfrm>
              <a:off x="436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25" name="Line 13"/>
            <p:cNvSpPr>
              <a:spLocks noChangeShapeType="1"/>
            </p:cNvSpPr>
            <p:nvPr/>
          </p:nvSpPr>
          <p:spPr bwMode="auto">
            <a:xfrm flipH="1">
              <a:off x="2667" y="9146"/>
              <a:ext cx="482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6" name="Line 14"/>
            <p:cNvSpPr>
              <a:spLocks noChangeShapeType="1"/>
            </p:cNvSpPr>
            <p:nvPr/>
          </p:nvSpPr>
          <p:spPr bwMode="auto">
            <a:xfrm>
              <a:off x="3567" y="9161"/>
              <a:ext cx="525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7" name="Line 15"/>
            <p:cNvSpPr>
              <a:spLocks noChangeShapeType="1"/>
            </p:cNvSpPr>
            <p:nvPr/>
          </p:nvSpPr>
          <p:spPr bwMode="auto">
            <a:xfrm flipH="1">
              <a:off x="2007" y="997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8" name="Line 16"/>
            <p:cNvSpPr>
              <a:spLocks noChangeShapeType="1"/>
            </p:cNvSpPr>
            <p:nvPr/>
          </p:nvSpPr>
          <p:spPr bwMode="auto">
            <a:xfrm flipH="1">
              <a:off x="3867" y="1000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9" name="Line 17"/>
            <p:cNvSpPr>
              <a:spLocks noChangeShapeType="1"/>
            </p:cNvSpPr>
            <p:nvPr/>
          </p:nvSpPr>
          <p:spPr bwMode="auto">
            <a:xfrm>
              <a:off x="26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0" name="Line 18"/>
            <p:cNvSpPr>
              <a:spLocks noChangeShapeType="1"/>
            </p:cNvSpPr>
            <p:nvPr/>
          </p:nvSpPr>
          <p:spPr bwMode="auto">
            <a:xfrm>
              <a:off x="44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1" name="Text Box 19"/>
            <p:cNvSpPr txBox="1">
              <a:spLocks noChangeArrowheads="1"/>
            </p:cNvSpPr>
            <p:nvPr/>
          </p:nvSpPr>
          <p:spPr bwMode="auto">
            <a:xfrm>
              <a:off x="3159" y="878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32" name="Text Box 20"/>
            <p:cNvSpPr txBox="1">
              <a:spLocks noChangeArrowheads="1"/>
            </p:cNvSpPr>
            <p:nvPr/>
          </p:nvSpPr>
          <p:spPr bwMode="auto">
            <a:xfrm>
              <a:off x="2259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33" name="Text Box 21"/>
            <p:cNvSpPr txBox="1">
              <a:spLocks noChangeArrowheads="1"/>
            </p:cNvSpPr>
            <p:nvPr/>
          </p:nvSpPr>
          <p:spPr bwMode="auto">
            <a:xfrm>
              <a:off x="4074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R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34" name="Text Box 22"/>
            <p:cNvSpPr txBox="1">
              <a:spLocks noChangeArrowheads="1"/>
            </p:cNvSpPr>
            <p:nvPr/>
          </p:nvSpPr>
          <p:spPr bwMode="auto">
            <a:xfrm>
              <a:off x="179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35" name="Text Box 23"/>
            <p:cNvSpPr txBox="1">
              <a:spLocks noChangeArrowheads="1"/>
            </p:cNvSpPr>
            <p:nvPr/>
          </p:nvSpPr>
          <p:spPr bwMode="auto">
            <a:xfrm>
              <a:off x="275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36" name="Text Box 24"/>
            <p:cNvSpPr txBox="1">
              <a:spLocks noChangeArrowheads="1"/>
            </p:cNvSpPr>
            <p:nvPr/>
          </p:nvSpPr>
          <p:spPr bwMode="auto">
            <a:xfrm>
              <a:off x="368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C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37" name="Text Box 25"/>
            <p:cNvSpPr txBox="1">
              <a:spLocks noChangeArrowheads="1"/>
            </p:cNvSpPr>
            <p:nvPr/>
          </p:nvSpPr>
          <p:spPr bwMode="auto">
            <a:xfrm>
              <a:off x="4539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D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2227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19775"/>
              </p:ext>
            </p:extLst>
          </p:nvPr>
        </p:nvGraphicFramePr>
        <p:xfrm>
          <a:off x="717491" y="3011809"/>
          <a:ext cx="1524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723586" imgH="203112" progId="Equation.DSMT4">
                  <p:embed/>
                </p:oleObj>
              </mc:Choice>
              <mc:Fallback>
                <p:oleObj name="Equation" r:id="rId3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491" y="3011809"/>
                        <a:ext cx="1524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9" name="Group 28"/>
          <p:cNvGrpSpPr>
            <a:grpSpLocks noChangeAspect="1"/>
          </p:cNvGrpSpPr>
          <p:nvPr/>
        </p:nvGrpSpPr>
        <p:grpSpPr bwMode="auto">
          <a:xfrm>
            <a:off x="4953000" y="0"/>
            <a:ext cx="4191000" cy="3565525"/>
            <a:chOff x="1422" y="8627"/>
            <a:chExt cx="3852" cy="3276"/>
          </a:xfrm>
        </p:grpSpPr>
        <p:sp>
          <p:nvSpPr>
            <p:cNvPr id="52290" name="AutoShape 29"/>
            <p:cNvSpPr>
              <a:spLocks noChangeAspect="1" noChangeArrowheads="1"/>
            </p:cNvSpPr>
            <p:nvPr/>
          </p:nvSpPr>
          <p:spPr bwMode="auto">
            <a:xfrm>
              <a:off x="1422" y="8627"/>
              <a:ext cx="3852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1" name="Oval 30"/>
            <p:cNvSpPr>
              <a:spLocks noChangeArrowheads="1"/>
            </p:cNvSpPr>
            <p:nvPr/>
          </p:nvSpPr>
          <p:spPr bwMode="auto">
            <a:xfrm>
              <a:off x="2682" y="10343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2" name="Oval 31"/>
            <p:cNvSpPr>
              <a:spLocks noChangeArrowheads="1"/>
            </p:cNvSpPr>
            <p:nvPr/>
          </p:nvSpPr>
          <p:spPr bwMode="auto">
            <a:xfrm>
              <a:off x="3102" y="872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3" name="Oval 32"/>
            <p:cNvSpPr>
              <a:spLocks noChangeArrowheads="1"/>
            </p:cNvSpPr>
            <p:nvPr/>
          </p:nvSpPr>
          <p:spPr bwMode="auto">
            <a:xfrm>
              <a:off x="2202" y="950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4" name="Oval 33"/>
            <p:cNvSpPr>
              <a:spLocks noChangeArrowheads="1"/>
            </p:cNvSpPr>
            <p:nvPr/>
          </p:nvSpPr>
          <p:spPr bwMode="auto">
            <a:xfrm>
              <a:off x="4017" y="9512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5" name="AutoShape 34"/>
            <p:cNvSpPr>
              <a:spLocks noChangeArrowheads="1"/>
            </p:cNvSpPr>
            <p:nvPr/>
          </p:nvSpPr>
          <p:spPr bwMode="auto">
            <a:xfrm>
              <a:off x="163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6" name="AutoShape 35"/>
            <p:cNvSpPr>
              <a:spLocks noChangeArrowheads="1"/>
            </p:cNvSpPr>
            <p:nvPr/>
          </p:nvSpPr>
          <p:spPr bwMode="auto">
            <a:xfrm>
              <a:off x="352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7" name="AutoShape 36"/>
            <p:cNvSpPr>
              <a:spLocks noChangeArrowheads="1"/>
            </p:cNvSpPr>
            <p:nvPr/>
          </p:nvSpPr>
          <p:spPr bwMode="auto">
            <a:xfrm>
              <a:off x="436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98" name="Line 37"/>
            <p:cNvSpPr>
              <a:spLocks noChangeShapeType="1"/>
            </p:cNvSpPr>
            <p:nvPr/>
          </p:nvSpPr>
          <p:spPr bwMode="auto">
            <a:xfrm flipH="1">
              <a:off x="2667" y="9146"/>
              <a:ext cx="482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9" name="Line 38"/>
            <p:cNvSpPr>
              <a:spLocks noChangeShapeType="1"/>
            </p:cNvSpPr>
            <p:nvPr/>
          </p:nvSpPr>
          <p:spPr bwMode="auto">
            <a:xfrm>
              <a:off x="3567" y="9161"/>
              <a:ext cx="525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0" name="Line 39"/>
            <p:cNvSpPr>
              <a:spLocks noChangeShapeType="1"/>
            </p:cNvSpPr>
            <p:nvPr/>
          </p:nvSpPr>
          <p:spPr bwMode="auto">
            <a:xfrm flipH="1">
              <a:off x="2007" y="997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1" name="Line 40"/>
            <p:cNvSpPr>
              <a:spLocks noChangeShapeType="1"/>
            </p:cNvSpPr>
            <p:nvPr/>
          </p:nvSpPr>
          <p:spPr bwMode="auto">
            <a:xfrm flipH="1">
              <a:off x="3867" y="1000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2" name="Line 41"/>
            <p:cNvSpPr>
              <a:spLocks noChangeShapeType="1"/>
            </p:cNvSpPr>
            <p:nvPr/>
          </p:nvSpPr>
          <p:spPr bwMode="auto">
            <a:xfrm>
              <a:off x="26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3" name="Line 42"/>
            <p:cNvSpPr>
              <a:spLocks noChangeShapeType="1"/>
            </p:cNvSpPr>
            <p:nvPr/>
          </p:nvSpPr>
          <p:spPr bwMode="auto">
            <a:xfrm>
              <a:off x="44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4" name="Text Box 43"/>
            <p:cNvSpPr txBox="1">
              <a:spLocks noChangeArrowheads="1"/>
            </p:cNvSpPr>
            <p:nvPr/>
          </p:nvSpPr>
          <p:spPr bwMode="auto">
            <a:xfrm>
              <a:off x="3159" y="878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05" name="Text Box 44"/>
            <p:cNvSpPr txBox="1">
              <a:spLocks noChangeArrowheads="1"/>
            </p:cNvSpPr>
            <p:nvPr/>
          </p:nvSpPr>
          <p:spPr bwMode="auto">
            <a:xfrm>
              <a:off x="2259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06" name="Text Box 45"/>
            <p:cNvSpPr txBox="1">
              <a:spLocks noChangeArrowheads="1"/>
            </p:cNvSpPr>
            <p:nvPr/>
          </p:nvSpPr>
          <p:spPr bwMode="auto">
            <a:xfrm>
              <a:off x="4074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R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07" name="Text Box 46"/>
            <p:cNvSpPr txBox="1">
              <a:spLocks noChangeArrowheads="1"/>
            </p:cNvSpPr>
            <p:nvPr/>
          </p:nvSpPr>
          <p:spPr bwMode="auto">
            <a:xfrm>
              <a:off x="179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08" name="Text Box 47"/>
            <p:cNvSpPr txBox="1">
              <a:spLocks noChangeArrowheads="1"/>
            </p:cNvSpPr>
            <p:nvPr/>
          </p:nvSpPr>
          <p:spPr bwMode="auto">
            <a:xfrm>
              <a:off x="2754" y="1045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09" name="Text Box 48"/>
            <p:cNvSpPr txBox="1">
              <a:spLocks noChangeArrowheads="1"/>
            </p:cNvSpPr>
            <p:nvPr/>
          </p:nvSpPr>
          <p:spPr bwMode="auto">
            <a:xfrm>
              <a:off x="368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C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10" name="Text Box 49"/>
            <p:cNvSpPr txBox="1">
              <a:spLocks noChangeArrowheads="1"/>
            </p:cNvSpPr>
            <p:nvPr/>
          </p:nvSpPr>
          <p:spPr bwMode="auto">
            <a:xfrm>
              <a:off x="4539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D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11" name="AutoShape 50"/>
            <p:cNvSpPr>
              <a:spLocks noChangeArrowheads="1"/>
            </p:cNvSpPr>
            <p:nvPr/>
          </p:nvSpPr>
          <p:spPr bwMode="auto">
            <a:xfrm>
              <a:off x="2100" y="11204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12" name="Line 51"/>
            <p:cNvSpPr>
              <a:spLocks noChangeShapeType="1"/>
            </p:cNvSpPr>
            <p:nvPr/>
          </p:nvSpPr>
          <p:spPr bwMode="auto">
            <a:xfrm flipH="1">
              <a:off x="2475" y="10832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3" name="Text Box 52"/>
            <p:cNvSpPr txBox="1">
              <a:spLocks noChangeArrowheads="1"/>
            </p:cNvSpPr>
            <p:nvPr/>
          </p:nvSpPr>
          <p:spPr bwMode="auto">
            <a:xfrm>
              <a:off x="2262" y="11435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E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314" name="AutoShape 53"/>
            <p:cNvSpPr>
              <a:spLocks noChangeArrowheads="1"/>
            </p:cNvSpPr>
            <p:nvPr/>
          </p:nvSpPr>
          <p:spPr bwMode="auto">
            <a:xfrm>
              <a:off x="2997" y="11204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315" name="Line 54"/>
            <p:cNvSpPr>
              <a:spLocks noChangeShapeType="1"/>
            </p:cNvSpPr>
            <p:nvPr/>
          </p:nvSpPr>
          <p:spPr bwMode="auto">
            <a:xfrm>
              <a:off x="3102" y="10817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6" name="Text Box 55"/>
            <p:cNvSpPr txBox="1">
              <a:spLocks noChangeArrowheads="1"/>
            </p:cNvSpPr>
            <p:nvPr/>
          </p:nvSpPr>
          <p:spPr bwMode="auto">
            <a:xfrm>
              <a:off x="3174" y="11435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F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2230" name="AutoShape 56"/>
          <p:cNvSpPr>
            <a:spLocks noChangeArrowheads="1"/>
          </p:cNvSpPr>
          <p:nvPr/>
        </p:nvSpPr>
        <p:spPr bwMode="auto">
          <a:xfrm>
            <a:off x="3886200" y="838200"/>
            <a:ext cx="1752600" cy="3048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31" name="AutoShape 57"/>
          <p:cNvSpPr>
            <a:spLocks noChangeArrowheads="1"/>
          </p:cNvSpPr>
          <p:nvPr/>
        </p:nvSpPr>
        <p:spPr bwMode="auto">
          <a:xfrm rot="8356074">
            <a:off x="7239000" y="35814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52232" name="Group 58"/>
          <p:cNvGrpSpPr>
            <a:grpSpLocks noChangeAspect="1"/>
          </p:cNvGrpSpPr>
          <p:nvPr/>
        </p:nvGrpSpPr>
        <p:grpSpPr bwMode="auto">
          <a:xfrm>
            <a:off x="4419600" y="3686175"/>
            <a:ext cx="4138613" cy="3171825"/>
            <a:chOff x="1002" y="8627"/>
            <a:chExt cx="4272" cy="3276"/>
          </a:xfrm>
        </p:grpSpPr>
        <p:sp>
          <p:nvSpPr>
            <p:cNvPr id="52263" name="AutoShape 59"/>
            <p:cNvSpPr>
              <a:spLocks noChangeAspect="1" noChangeArrowheads="1"/>
            </p:cNvSpPr>
            <p:nvPr/>
          </p:nvSpPr>
          <p:spPr bwMode="auto">
            <a:xfrm>
              <a:off x="1002" y="8627"/>
              <a:ext cx="4272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4" name="Oval 60"/>
            <p:cNvSpPr>
              <a:spLocks noChangeArrowheads="1"/>
            </p:cNvSpPr>
            <p:nvPr/>
          </p:nvSpPr>
          <p:spPr bwMode="auto">
            <a:xfrm>
              <a:off x="1662" y="1031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5" name="Oval 61"/>
            <p:cNvSpPr>
              <a:spLocks noChangeArrowheads="1"/>
            </p:cNvSpPr>
            <p:nvPr/>
          </p:nvSpPr>
          <p:spPr bwMode="auto">
            <a:xfrm>
              <a:off x="3102" y="872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6" name="Oval 62"/>
            <p:cNvSpPr>
              <a:spLocks noChangeArrowheads="1"/>
            </p:cNvSpPr>
            <p:nvPr/>
          </p:nvSpPr>
          <p:spPr bwMode="auto">
            <a:xfrm>
              <a:off x="2202" y="950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7" name="Oval 63"/>
            <p:cNvSpPr>
              <a:spLocks noChangeArrowheads="1"/>
            </p:cNvSpPr>
            <p:nvPr/>
          </p:nvSpPr>
          <p:spPr bwMode="auto">
            <a:xfrm>
              <a:off x="4017" y="9512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8" name="AutoShape 64"/>
            <p:cNvSpPr>
              <a:spLocks noChangeArrowheads="1"/>
            </p:cNvSpPr>
            <p:nvPr/>
          </p:nvSpPr>
          <p:spPr bwMode="auto">
            <a:xfrm>
              <a:off x="2577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9" name="AutoShape 65"/>
            <p:cNvSpPr>
              <a:spLocks noChangeArrowheads="1"/>
            </p:cNvSpPr>
            <p:nvPr/>
          </p:nvSpPr>
          <p:spPr bwMode="auto">
            <a:xfrm>
              <a:off x="352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0" name="AutoShape 66"/>
            <p:cNvSpPr>
              <a:spLocks noChangeArrowheads="1"/>
            </p:cNvSpPr>
            <p:nvPr/>
          </p:nvSpPr>
          <p:spPr bwMode="auto">
            <a:xfrm>
              <a:off x="436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1" name="Line 67"/>
            <p:cNvSpPr>
              <a:spLocks noChangeShapeType="1"/>
            </p:cNvSpPr>
            <p:nvPr/>
          </p:nvSpPr>
          <p:spPr bwMode="auto">
            <a:xfrm flipH="1">
              <a:off x="2667" y="9146"/>
              <a:ext cx="482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Line 68"/>
            <p:cNvSpPr>
              <a:spLocks noChangeShapeType="1"/>
            </p:cNvSpPr>
            <p:nvPr/>
          </p:nvSpPr>
          <p:spPr bwMode="auto">
            <a:xfrm>
              <a:off x="3567" y="9161"/>
              <a:ext cx="525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Line 69"/>
            <p:cNvSpPr>
              <a:spLocks noChangeShapeType="1"/>
            </p:cNvSpPr>
            <p:nvPr/>
          </p:nvSpPr>
          <p:spPr bwMode="auto">
            <a:xfrm flipH="1">
              <a:off x="2007" y="997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70"/>
            <p:cNvSpPr>
              <a:spLocks noChangeShapeType="1"/>
            </p:cNvSpPr>
            <p:nvPr/>
          </p:nvSpPr>
          <p:spPr bwMode="auto">
            <a:xfrm flipH="1">
              <a:off x="3867" y="1000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Line 71"/>
            <p:cNvSpPr>
              <a:spLocks noChangeShapeType="1"/>
            </p:cNvSpPr>
            <p:nvPr/>
          </p:nvSpPr>
          <p:spPr bwMode="auto">
            <a:xfrm>
              <a:off x="26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Line 72"/>
            <p:cNvSpPr>
              <a:spLocks noChangeShapeType="1"/>
            </p:cNvSpPr>
            <p:nvPr/>
          </p:nvSpPr>
          <p:spPr bwMode="auto">
            <a:xfrm>
              <a:off x="44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Text Box 73"/>
            <p:cNvSpPr txBox="1">
              <a:spLocks noChangeArrowheads="1"/>
            </p:cNvSpPr>
            <p:nvPr/>
          </p:nvSpPr>
          <p:spPr bwMode="auto">
            <a:xfrm>
              <a:off x="3159" y="878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78" name="Text Box 74"/>
            <p:cNvSpPr txBox="1">
              <a:spLocks noChangeArrowheads="1"/>
            </p:cNvSpPr>
            <p:nvPr/>
          </p:nvSpPr>
          <p:spPr bwMode="auto">
            <a:xfrm>
              <a:off x="2259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79" name="Text Box 75"/>
            <p:cNvSpPr txBox="1">
              <a:spLocks noChangeArrowheads="1"/>
            </p:cNvSpPr>
            <p:nvPr/>
          </p:nvSpPr>
          <p:spPr bwMode="auto">
            <a:xfrm>
              <a:off x="4074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R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80" name="Text Box 76"/>
            <p:cNvSpPr txBox="1">
              <a:spLocks noChangeArrowheads="1"/>
            </p:cNvSpPr>
            <p:nvPr/>
          </p:nvSpPr>
          <p:spPr bwMode="auto">
            <a:xfrm>
              <a:off x="1719" y="1039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81" name="Text Box 77"/>
            <p:cNvSpPr txBox="1">
              <a:spLocks noChangeArrowheads="1"/>
            </p:cNvSpPr>
            <p:nvPr/>
          </p:nvSpPr>
          <p:spPr bwMode="auto">
            <a:xfrm>
              <a:off x="275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F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82" name="Text Box 78"/>
            <p:cNvSpPr txBox="1">
              <a:spLocks noChangeArrowheads="1"/>
            </p:cNvSpPr>
            <p:nvPr/>
          </p:nvSpPr>
          <p:spPr bwMode="auto">
            <a:xfrm>
              <a:off x="368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C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83" name="Text Box 79"/>
            <p:cNvSpPr txBox="1">
              <a:spLocks noChangeArrowheads="1"/>
            </p:cNvSpPr>
            <p:nvPr/>
          </p:nvSpPr>
          <p:spPr bwMode="auto">
            <a:xfrm>
              <a:off x="4539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D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84" name="AutoShape 80"/>
            <p:cNvSpPr>
              <a:spLocks noChangeArrowheads="1"/>
            </p:cNvSpPr>
            <p:nvPr/>
          </p:nvSpPr>
          <p:spPr bwMode="auto">
            <a:xfrm>
              <a:off x="1125" y="11129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5" name="AutoShape 81"/>
            <p:cNvSpPr>
              <a:spLocks noChangeArrowheads="1"/>
            </p:cNvSpPr>
            <p:nvPr/>
          </p:nvSpPr>
          <p:spPr bwMode="auto">
            <a:xfrm>
              <a:off x="1965" y="11129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6" name="Line 82"/>
            <p:cNvSpPr>
              <a:spLocks noChangeShapeType="1"/>
            </p:cNvSpPr>
            <p:nvPr/>
          </p:nvSpPr>
          <p:spPr bwMode="auto">
            <a:xfrm flipH="1">
              <a:off x="1470" y="10787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Line 83"/>
            <p:cNvSpPr>
              <a:spLocks noChangeShapeType="1"/>
            </p:cNvSpPr>
            <p:nvPr/>
          </p:nvSpPr>
          <p:spPr bwMode="auto">
            <a:xfrm>
              <a:off x="2100" y="10772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Text Box 84"/>
            <p:cNvSpPr txBox="1">
              <a:spLocks noChangeArrowheads="1"/>
            </p:cNvSpPr>
            <p:nvPr/>
          </p:nvSpPr>
          <p:spPr bwMode="auto">
            <a:xfrm>
              <a:off x="1287" y="11360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89" name="Text Box 85"/>
            <p:cNvSpPr txBox="1">
              <a:spLocks noChangeArrowheads="1"/>
            </p:cNvSpPr>
            <p:nvPr/>
          </p:nvSpPr>
          <p:spPr bwMode="auto">
            <a:xfrm>
              <a:off x="2142" y="11360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E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2233" name="Group 87"/>
          <p:cNvGrpSpPr>
            <a:grpSpLocks noChangeAspect="1"/>
          </p:cNvGrpSpPr>
          <p:nvPr/>
        </p:nvGrpSpPr>
        <p:grpSpPr bwMode="auto">
          <a:xfrm>
            <a:off x="0" y="3689350"/>
            <a:ext cx="4267200" cy="3168650"/>
            <a:chOff x="1422" y="8627"/>
            <a:chExt cx="4410" cy="3276"/>
          </a:xfrm>
        </p:grpSpPr>
        <p:sp>
          <p:nvSpPr>
            <p:cNvPr id="52236" name="AutoShape 88"/>
            <p:cNvSpPr>
              <a:spLocks noChangeAspect="1" noChangeArrowheads="1"/>
            </p:cNvSpPr>
            <p:nvPr/>
          </p:nvSpPr>
          <p:spPr bwMode="auto">
            <a:xfrm>
              <a:off x="1422" y="8627"/>
              <a:ext cx="4410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37" name="Oval 89"/>
            <p:cNvSpPr>
              <a:spLocks noChangeArrowheads="1"/>
            </p:cNvSpPr>
            <p:nvPr/>
          </p:nvSpPr>
          <p:spPr bwMode="auto">
            <a:xfrm>
              <a:off x="4497" y="10328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38" name="Oval 90"/>
            <p:cNvSpPr>
              <a:spLocks noChangeArrowheads="1"/>
            </p:cNvSpPr>
            <p:nvPr/>
          </p:nvSpPr>
          <p:spPr bwMode="auto">
            <a:xfrm>
              <a:off x="3102" y="872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39" name="Oval 91"/>
            <p:cNvSpPr>
              <a:spLocks noChangeArrowheads="1"/>
            </p:cNvSpPr>
            <p:nvPr/>
          </p:nvSpPr>
          <p:spPr bwMode="auto">
            <a:xfrm>
              <a:off x="2202" y="9507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40" name="Oval 92"/>
            <p:cNvSpPr>
              <a:spLocks noChangeArrowheads="1"/>
            </p:cNvSpPr>
            <p:nvPr/>
          </p:nvSpPr>
          <p:spPr bwMode="auto">
            <a:xfrm>
              <a:off x="4017" y="9512"/>
              <a:ext cx="525" cy="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41" name="AutoShape 93"/>
            <p:cNvSpPr>
              <a:spLocks noChangeArrowheads="1"/>
            </p:cNvSpPr>
            <p:nvPr/>
          </p:nvSpPr>
          <p:spPr bwMode="auto">
            <a:xfrm>
              <a:off x="163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42" name="AutoShape 94"/>
            <p:cNvSpPr>
              <a:spLocks noChangeArrowheads="1"/>
            </p:cNvSpPr>
            <p:nvPr/>
          </p:nvSpPr>
          <p:spPr bwMode="auto">
            <a:xfrm>
              <a:off x="2577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43" name="AutoShape 95"/>
            <p:cNvSpPr>
              <a:spLocks noChangeArrowheads="1"/>
            </p:cNvSpPr>
            <p:nvPr/>
          </p:nvSpPr>
          <p:spPr bwMode="auto">
            <a:xfrm>
              <a:off x="3522" y="10343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44" name="Line 96"/>
            <p:cNvSpPr>
              <a:spLocks noChangeShapeType="1"/>
            </p:cNvSpPr>
            <p:nvPr/>
          </p:nvSpPr>
          <p:spPr bwMode="auto">
            <a:xfrm flipH="1">
              <a:off x="2667" y="9146"/>
              <a:ext cx="482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97"/>
            <p:cNvSpPr>
              <a:spLocks noChangeShapeType="1"/>
            </p:cNvSpPr>
            <p:nvPr/>
          </p:nvSpPr>
          <p:spPr bwMode="auto">
            <a:xfrm>
              <a:off x="3567" y="9161"/>
              <a:ext cx="525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Line 98"/>
            <p:cNvSpPr>
              <a:spLocks noChangeShapeType="1"/>
            </p:cNvSpPr>
            <p:nvPr/>
          </p:nvSpPr>
          <p:spPr bwMode="auto">
            <a:xfrm flipH="1">
              <a:off x="2007" y="997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Line 99"/>
            <p:cNvSpPr>
              <a:spLocks noChangeShapeType="1"/>
            </p:cNvSpPr>
            <p:nvPr/>
          </p:nvSpPr>
          <p:spPr bwMode="auto">
            <a:xfrm flipH="1">
              <a:off x="3867" y="10001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Line 100"/>
            <p:cNvSpPr>
              <a:spLocks noChangeShapeType="1"/>
            </p:cNvSpPr>
            <p:nvPr/>
          </p:nvSpPr>
          <p:spPr bwMode="auto">
            <a:xfrm>
              <a:off x="26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Line 101"/>
            <p:cNvSpPr>
              <a:spLocks noChangeShapeType="1"/>
            </p:cNvSpPr>
            <p:nvPr/>
          </p:nvSpPr>
          <p:spPr bwMode="auto">
            <a:xfrm>
              <a:off x="4467" y="9956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Text Box 102"/>
            <p:cNvSpPr txBox="1">
              <a:spLocks noChangeArrowheads="1"/>
            </p:cNvSpPr>
            <p:nvPr/>
          </p:nvSpPr>
          <p:spPr bwMode="auto">
            <a:xfrm>
              <a:off x="3159" y="8783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51" name="Text Box 103"/>
            <p:cNvSpPr txBox="1">
              <a:spLocks noChangeArrowheads="1"/>
            </p:cNvSpPr>
            <p:nvPr/>
          </p:nvSpPr>
          <p:spPr bwMode="auto">
            <a:xfrm>
              <a:off x="2259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52" name="Text Box 104"/>
            <p:cNvSpPr txBox="1">
              <a:spLocks noChangeArrowheads="1"/>
            </p:cNvSpPr>
            <p:nvPr/>
          </p:nvSpPr>
          <p:spPr bwMode="auto">
            <a:xfrm>
              <a:off x="4074" y="9578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53" name="Text Box 105"/>
            <p:cNvSpPr txBox="1">
              <a:spLocks noChangeArrowheads="1"/>
            </p:cNvSpPr>
            <p:nvPr/>
          </p:nvSpPr>
          <p:spPr bwMode="auto">
            <a:xfrm>
              <a:off x="179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54" name="Text Box 106"/>
            <p:cNvSpPr txBox="1">
              <a:spLocks noChangeArrowheads="1"/>
            </p:cNvSpPr>
            <p:nvPr/>
          </p:nvSpPr>
          <p:spPr bwMode="auto">
            <a:xfrm>
              <a:off x="275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E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55" name="Text Box 107"/>
            <p:cNvSpPr txBox="1">
              <a:spLocks noChangeArrowheads="1"/>
            </p:cNvSpPr>
            <p:nvPr/>
          </p:nvSpPr>
          <p:spPr bwMode="auto">
            <a:xfrm>
              <a:off x="3684" y="1057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F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56" name="Text Box 108"/>
            <p:cNvSpPr txBox="1">
              <a:spLocks noChangeArrowheads="1"/>
            </p:cNvSpPr>
            <p:nvPr/>
          </p:nvSpPr>
          <p:spPr bwMode="auto">
            <a:xfrm>
              <a:off x="4569" y="10424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R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57" name="AutoShape 109"/>
            <p:cNvSpPr>
              <a:spLocks noChangeArrowheads="1"/>
            </p:cNvSpPr>
            <p:nvPr/>
          </p:nvSpPr>
          <p:spPr bwMode="auto">
            <a:xfrm>
              <a:off x="3912" y="11168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8" name="AutoShape 110"/>
            <p:cNvSpPr>
              <a:spLocks noChangeArrowheads="1"/>
            </p:cNvSpPr>
            <p:nvPr/>
          </p:nvSpPr>
          <p:spPr bwMode="auto">
            <a:xfrm>
              <a:off x="4857" y="11168"/>
              <a:ext cx="735" cy="624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9" name="Line 111"/>
            <p:cNvSpPr>
              <a:spLocks noChangeShapeType="1"/>
            </p:cNvSpPr>
            <p:nvPr/>
          </p:nvSpPr>
          <p:spPr bwMode="auto">
            <a:xfrm flipH="1">
              <a:off x="4287" y="10796"/>
              <a:ext cx="300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Line 112"/>
            <p:cNvSpPr>
              <a:spLocks noChangeShapeType="1"/>
            </p:cNvSpPr>
            <p:nvPr/>
          </p:nvSpPr>
          <p:spPr bwMode="auto">
            <a:xfrm>
              <a:off x="4947" y="10781"/>
              <a:ext cx="260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Text Box 113"/>
            <p:cNvSpPr txBox="1">
              <a:spLocks noChangeArrowheads="1"/>
            </p:cNvSpPr>
            <p:nvPr/>
          </p:nvSpPr>
          <p:spPr bwMode="auto">
            <a:xfrm>
              <a:off x="4074" y="11399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C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262" name="Text Box 114"/>
            <p:cNvSpPr txBox="1">
              <a:spLocks noChangeArrowheads="1"/>
            </p:cNvSpPr>
            <p:nvPr/>
          </p:nvSpPr>
          <p:spPr bwMode="auto">
            <a:xfrm>
              <a:off x="5034" y="11399"/>
              <a:ext cx="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宋体" panose="02010600030101010101" pitchFamily="2" charset="-122"/>
                </a:rPr>
                <a:t>D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2234" name="AutoShape 143"/>
          <p:cNvSpPr>
            <a:spLocks noChangeArrowheads="1"/>
          </p:cNvSpPr>
          <p:nvPr/>
        </p:nvSpPr>
        <p:spPr bwMode="auto">
          <a:xfrm rot="10800000">
            <a:off x="3505200" y="47244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35" name="Text Box 144"/>
          <p:cNvSpPr txBox="1">
            <a:spLocks noChangeArrowheads="1"/>
          </p:cNvSpPr>
          <p:nvPr/>
        </p:nvSpPr>
        <p:spPr bwMode="auto">
          <a:xfrm>
            <a:off x="3886200" y="4191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右旋</a:t>
            </a:r>
          </a:p>
        </p:txBody>
      </p:sp>
    </p:spTree>
    <p:extLst>
      <p:ext uri="{BB962C8B-B14F-4D97-AF65-F5344CB8AC3E}">
        <p14:creationId xmlns:p14="http://schemas.microsoft.com/office/powerpoint/2010/main" val="28239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"/>
          <p:cNvSpPr txBox="1">
            <a:spLocks noChangeArrowheads="1"/>
          </p:cNvSpPr>
          <p:nvPr/>
        </p:nvSpPr>
        <p:spPr bwMode="auto">
          <a:xfrm>
            <a:off x="2411760" y="424226"/>
            <a:ext cx="4221162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Maintain (</a:t>
            </a:r>
            <a:r>
              <a:rPr lang="en-US" altLang="zh-CN" sz="1800" dirty="0" err="1">
                <a:latin typeface="Arial" panose="020B0604020202020204" pitchFamily="34" charset="0"/>
              </a:rPr>
              <a:t>t,flag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  If flag=false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2    If s[left[left[t]]&gt;s[right[t]]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3     Right-Rotate(t)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4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5      If s[right[left[t]]&gt;s[right[t]]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6        Left-Rotate(left[t])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7        Right-Rotate(t)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8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9        Exit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10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11   If s[right[right[t]]&gt;s[left[t]]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12     Left-Rotate(t)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13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14     If s[left[right[t]]&gt;s[left[t]]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15       Right-Rotate(right[t])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16       Left-Rotate(t)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17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18       Exit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19 Maintain(left[t],false)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20 Maintain(right[t],true)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21 Maintain(</a:t>
            </a:r>
            <a:r>
              <a:rPr lang="en-US" altLang="zh-CN" sz="1800" dirty="0" err="1">
                <a:latin typeface="Arial" panose="020B0604020202020204" pitchFamily="34" charset="0"/>
              </a:rPr>
              <a:t>t,false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22 Maintain(</a:t>
            </a:r>
            <a:r>
              <a:rPr lang="en-US" altLang="zh-CN" sz="1800" dirty="0" err="1">
                <a:latin typeface="Arial" panose="020B0604020202020204" pitchFamily="34" charset="0"/>
              </a:rPr>
              <a:t>t,true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19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BST</a:t>
            </a:r>
            <a:r>
              <a:rPr lang="zh-CN" altLang="en-US" smtClean="0"/>
              <a:t>的基本操作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旋转操作：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基本步骤相同，但具体调用可能有区别</a:t>
            </a:r>
            <a:endParaRPr lang="en-US" altLang="zh-CN" dirty="0" smtClean="0"/>
          </a:p>
          <a:p>
            <a:r>
              <a:rPr lang="zh-CN" altLang="en-US" dirty="0" smtClean="0"/>
              <a:t>维持操作：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en-US" altLang="zh-CN" dirty="0" smtClean="0"/>
              <a:t>BST</a:t>
            </a:r>
            <a:r>
              <a:rPr lang="zh-CN" altLang="en-US" dirty="0" smtClean="0"/>
              <a:t>各有不同</a:t>
            </a:r>
            <a:endParaRPr lang="en-US" altLang="zh-CN" dirty="0" smtClean="0"/>
          </a:p>
          <a:p>
            <a:r>
              <a:rPr lang="zh-CN" altLang="en-US" dirty="0" smtClean="0"/>
              <a:t>增删查改：</a:t>
            </a:r>
            <a:endParaRPr lang="en-US" altLang="zh-CN" dirty="0" smtClean="0"/>
          </a:p>
          <a:p>
            <a:r>
              <a:rPr lang="zh-CN" altLang="en-US" dirty="0" smtClean="0"/>
              <a:t>合并拆分</a:t>
            </a:r>
          </a:p>
        </p:txBody>
      </p:sp>
    </p:spTree>
    <p:extLst>
      <p:ext uri="{BB962C8B-B14F-4D97-AF65-F5344CB8AC3E}">
        <p14:creationId xmlns:p14="http://schemas.microsoft.com/office/powerpoint/2010/main" val="120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  <a:r>
              <a:rPr lang="zh-CN" altLang="en-US" smtClean="0"/>
              <a:t>的插入操作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0663"/>
            <a:ext cx="7886700" cy="4975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Insert (t,v)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1 If t=0 then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2   t ← NEW-NODE(v)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3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4   s[t] ← s[t]+1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5   If v&lt;key[t] then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6     Simple-Insert(left[t],v)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7 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8     Simple-Insert(right[t],v)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9   Maintain(t,v≥key[t])</a:t>
            </a:r>
          </a:p>
        </p:txBody>
      </p:sp>
    </p:spTree>
    <p:extLst>
      <p:ext uri="{BB962C8B-B14F-4D97-AF65-F5344CB8AC3E}">
        <p14:creationId xmlns:p14="http://schemas.microsoft.com/office/powerpoint/2010/main" val="35475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删除操作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28763"/>
            <a:ext cx="7886700" cy="5038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Delete (t,v)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1  s[t] ← s[t]</a:t>
            </a:r>
            <a:r>
              <a:rPr lang="zh-CN" altLang="en-US" sz="2000" smtClean="0"/>
              <a:t>－</a:t>
            </a:r>
            <a:r>
              <a:rPr lang="en-US" altLang="zh-CN" sz="2000" smtClean="0"/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2  If (v=key[t])or(v&lt;key[t])and(left[t]=0)or(v&gt;key[t])and(right[t]=0) then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3    Delete ← key[t]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4    If (left[t]=0)or(right[t]=0) then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5      t ← left[t]+right[t]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6  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7      key[t] ← Delete(left[t],v[t]+1)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8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9    If v&lt;key[t] then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10     Delete(left[t],v)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11 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12     Delete(right[t],v)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 rot="1458273">
            <a:off x="5562600" y="4419600"/>
            <a:ext cx="2667000" cy="11874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删除操作一定会执行，即使树中没有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这个节点</a:t>
            </a:r>
          </a:p>
        </p:txBody>
      </p:sp>
    </p:spTree>
    <p:extLst>
      <p:ext uri="{BB962C8B-B14F-4D97-AF65-F5344CB8AC3E}">
        <p14:creationId xmlns:p14="http://schemas.microsoft.com/office/powerpoint/2010/main" val="30444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  <a:r>
              <a:rPr lang="zh-CN" altLang="en-US" smtClean="0"/>
              <a:t>操作集合</a:t>
            </a:r>
          </a:p>
        </p:txBody>
      </p:sp>
      <p:graphicFrame>
        <p:nvGraphicFramePr>
          <p:cNvPr id="21597" name="Group 9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13277"/>
        </p:xfrm>
        <a:graphic>
          <a:graphicData uri="http://schemas.openxmlformats.org/drawingml/2006/table">
            <a:tbl>
              <a:tblPr/>
              <a:tblGrid>
                <a:gridCol w="1781175"/>
                <a:gridCol w="6448425"/>
              </a:tblGrid>
              <a:tr h="538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Insert(t,v)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在以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为根的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SBT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中插入一个关键字为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的结点。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611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Delete(t,v)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从以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为根的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SBT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中删除一个关键字为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的结点，如果树中没有一个这样的结点，删除搜索到的最后一个结点。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Find(t,v)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查找并返回结点关键字为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的结点。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Rank(t,v)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返回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在以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为根的树中的排名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Select(t,k)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返回在第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位置上的结点。显然它包括了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取大（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Maximum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）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取小（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Minimun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）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，取大等价于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Select(t,1)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，取小等价于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Select(t,s[t])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Pred(t,v)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返回比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小的最大的数。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Succ(t,v)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返回比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大的最小的数。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SBT</a:t>
            </a:r>
            <a:r>
              <a:rPr lang="zh-CN" altLang="en-US" smtClean="0"/>
              <a:t>的 操作集合</a:t>
            </a:r>
          </a:p>
        </p:txBody>
      </p:sp>
      <p:sp>
        <p:nvSpPr>
          <p:cNvPr id="57347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SBT</a:t>
            </a:r>
            <a:r>
              <a:rPr lang="zh-CN" altLang="en-US" dirty="0" smtClean="0"/>
              <a:t>的操作都是以递归形式出现的，拥有基本树形操作基础就不难完成</a:t>
            </a:r>
            <a:r>
              <a:rPr lang="en-US" altLang="zh-CN" dirty="0" smtClean="0"/>
              <a:t>SBT</a:t>
            </a:r>
            <a:r>
              <a:rPr lang="zh-CN" altLang="en-US" dirty="0" smtClean="0"/>
              <a:t>的各种操作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所以其关键就在于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操作的理解与实现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10662</a:t>
            </a:r>
          </a:p>
          <a:p>
            <a:pPr eaLnBrk="1" hangingPunct="1"/>
            <a:r>
              <a:rPr lang="en-US" altLang="zh-CN" smtClean="0"/>
              <a:t>POJ1442</a:t>
            </a:r>
          </a:p>
          <a:p>
            <a:pPr eaLnBrk="1" hangingPunct="1"/>
            <a:r>
              <a:rPr lang="en-US" altLang="zh-CN" smtClean="0"/>
              <a:t>POJ3481</a:t>
            </a:r>
          </a:p>
          <a:p>
            <a:pPr eaLnBrk="1" hangingPunct="1"/>
            <a:r>
              <a:rPr lang="en-US" altLang="zh-CN" smtClean="0"/>
              <a:t>POJ2892</a:t>
            </a:r>
          </a:p>
        </p:txBody>
      </p:sp>
    </p:spTree>
    <p:extLst>
      <p:ext uri="{BB962C8B-B14F-4D97-AF65-F5344CB8AC3E}">
        <p14:creationId xmlns:p14="http://schemas.microsoft.com/office/powerpoint/2010/main" val="24862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28650" y="1490663"/>
            <a:ext cx="7886700" cy="4351337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线段树是一种</a:t>
            </a:r>
            <a:r>
              <a:rPr lang="en-US" altLang="zh-CN" dirty="0" smtClean="0"/>
              <a:t>BST</a:t>
            </a:r>
            <a:r>
              <a:rPr lang="zh-CN" altLang="en-US" dirty="0" smtClean="0"/>
              <a:t>，根据一个源数组建立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每个节点本身对应源数组的一个区间，并保存该区间的特征，特征视题目需要而定，典型的如区间和、区间极值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节点对应的区间为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s,e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，则左儿子对应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s+mid</a:t>
            </a:r>
            <a:r>
              <a:rPr lang="en-US" altLang="zh-CN" dirty="0" smtClean="0"/>
              <a:t>],</a:t>
            </a:r>
            <a:r>
              <a:rPr lang="zh-CN" altLang="en-US" dirty="0" smtClean="0"/>
              <a:t>右儿子对应</a:t>
            </a:r>
            <a:r>
              <a:rPr lang="en-US" altLang="zh-CN" dirty="0" smtClean="0"/>
              <a:t>[mi+1,e]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mid=(</a:t>
            </a:r>
            <a:r>
              <a:rPr lang="en-US" altLang="zh-CN" dirty="0" err="1" smtClean="0"/>
              <a:t>s+e</a:t>
            </a:r>
            <a:r>
              <a:rPr lang="en-US" altLang="zh-CN" dirty="0" smtClean="0"/>
              <a:t>)/2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一般而言，源数组编号为</a:t>
            </a:r>
            <a:r>
              <a:rPr lang="en-US" altLang="zh-CN" dirty="0" smtClean="0"/>
              <a:t>[1,N]</a:t>
            </a:r>
            <a:r>
              <a:rPr lang="zh-CN" altLang="en-US" dirty="0" smtClean="0"/>
              <a:t>，也就是根节点对应的区间；而叶子节点当且仅当</a:t>
            </a:r>
            <a:r>
              <a:rPr lang="en-US" altLang="zh-CN" dirty="0" smtClean="0"/>
              <a:t>s==e</a:t>
            </a:r>
          </a:p>
        </p:txBody>
      </p:sp>
    </p:spTree>
    <p:extLst>
      <p:ext uri="{BB962C8B-B14F-4D97-AF65-F5344CB8AC3E}">
        <p14:creationId xmlns:p14="http://schemas.microsoft.com/office/powerpoint/2010/main" val="182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线段树图例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例，右图</a:t>
            </a:r>
            <a:r>
              <a:rPr lang="en-US" altLang="zh-CN" smtClean="0"/>
              <a:t>5</a:t>
            </a:r>
            <a:r>
              <a:rPr lang="zh-CN" altLang="en-US" smtClean="0"/>
              <a:t>个节点分别保存了区间极值</a:t>
            </a:r>
          </a:p>
          <a:p>
            <a:pPr eaLnBrk="1" hangingPunct="1"/>
            <a:r>
              <a:rPr lang="zh-CN" altLang="en-US" smtClean="0"/>
              <a:t>根节点保存了全区间极值</a:t>
            </a:r>
          </a:p>
          <a:p>
            <a:pPr eaLnBrk="1" hangingPunct="1"/>
            <a:r>
              <a:rPr lang="zh-CN" altLang="en-US" smtClean="0"/>
              <a:t>叶子节点保存了单格值本身</a:t>
            </a:r>
          </a:p>
        </p:txBody>
      </p:sp>
      <p:pic>
        <p:nvPicPr>
          <p:cNvPr id="60420" name="Picture 5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733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28650" y="261938"/>
            <a:ext cx="7886700" cy="1325562"/>
          </a:xfrm>
        </p:spPr>
        <p:txBody>
          <a:bodyPr/>
          <a:lstStyle/>
          <a:p>
            <a:pPr eaLnBrk="1" hangingPunct="1"/>
            <a:r>
              <a:rPr lang="zh-CN" altLang="en-US" smtClean="0"/>
              <a:t>线段树的记录方法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7038"/>
            <a:ext cx="7886700" cy="4351337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由于线段树不支持源数组尺寸的变化，所以源数组一旦确定，线段树的结构也就确定，此后各节点的位置不会再发生任何变化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因此线段树一般使用静态数组实现</a:t>
            </a:r>
            <a:endParaRPr lang="en-US" altLang="zh-CN" dirty="0" smtClean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节点不必保存父子信息，因为数组索引说明了一切</a:t>
            </a:r>
            <a:endParaRPr lang="en-US" altLang="zh-CN" dirty="0" smtClean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另外，节点也不必保存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，因为线段树的所有操作都是从根递归实现的，只要给定了根节点的区间，其余各节点的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都可以实时计算传参确定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2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线段树的记录方法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struct _t{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feature_t feature; //</a:t>
            </a:r>
            <a:r>
              <a:rPr lang="zh-CN" altLang="en-US" smtClean="0"/>
              <a:t>特征</a:t>
            </a:r>
            <a:endParaRPr lang="en-US" altLang="zh-CN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…                              //</a:t>
            </a:r>
            <a:r>
              <a:rPr lang="zh-CN" altLang="en-US" smtClean="0"/>
              <a:t>其他域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}SegTree[];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如果不需要其他域，可以不必定义结构体，所以很多解答都只用一个整型数组表示线段树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如果需要其他域也可以使用平行数组表示，不必定义结构体</a:t>
            </a:r>
          </a:p>
        </p:txBody>
      </p:sp>
    </p:spTree>
    <p:extLst>
      <p:ext uri="{BB962C8B-B14F-4D97-AF65-F5344CB8AC3E}">
        <p14:creationId xmlns:p14="http://schemas.microsoft.com/office/powerpoint/2010/main" val="13493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静态数组实现线段树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如果问题规模是</a:t>
            </a:r>
            <a:r>
              <a:rPr lang="en-US" altLang="zh-CN" smtClean="0"/>
              <a:t>n</a:t>
            </a:r>
            <a:r>
              <a:rPr lang="zh-CN" altLang="en-US" smtClean="0"/>
              <a:t>，用于保存二叉树的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静态数组不会超过</a:t>
            </a:r>
            <a:r>
              <a:rPr lang="en-US" altLang="zh-CN" smtClean="0"/>
              <a:t>4n</a:t>
            </a: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令数组为</a:t>
            </a:r>
            <a:r>
              <a:rPr lang="en-US" altLang="zh-CN" smtClean="0"/>
              <a:t>St[]</a:t>
            </a:r>
          </a:p>
          <a:p>
            <a:pPr eaLnBrk="1" hangingPunct="1"/>
            <a:r>
              <a:rPr lang="zh-CN" altLang="en-US" smtClean="0"/>
              <a:t>以</a:t>
            </a:r>
            <a:r>
              <a:rPr lang="en-US" altLang="zh-CN" smtClean="0"/>
              <a:t>1</a:t>
            </a:r>
            <a:r>
              <a:rPr lang="zh-CN" altLang="en-US" smtClean="0"/>
              <a:t>为根节点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lson(x)    ( (x) &lt;&lt; 1 )</a:t>
            </a:r>
          </a:p>
          <a:p>
            <a:pPr eaLnBrk="1" hangingPunct="1"/>
            <a:r>
              <a:rPr lang="en-US" altLang="zh-CN" smtClean="0"/>
              <a:t>rson(x)    ( (x) &lt;&lt; 1 | 1 )</a:t>
            </a:r>
          </a:p>
        </p:txBody>
      </p:sp>
      <p:graphicFrame>
        <p:nvGraphicFramePr>
          <p:cNvPr id="6451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2514600"/>
          <a:ext cx="27241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Visio" r:id="rId3" imgW="1126947" imgH="1576973" progId="Visio.Drawing.11">
                  <p:embed/>
                </p:oleObj>
              </mc:Choice>
              <mc:Fallback>
                <p:oleObj name="Visio" r:id="rId3" imgW="1126947" imgH="15769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27241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9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伸展树</a:t>
            </a:r>
            <a:r>
              <a:rPr lang="en-US" altLang="zh-CN" dirty="0" smtClean="0"/>
              <a:t>(Splay Tree)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一般而言，</a:t>
            </a:r>
            <a:r>
              <a:rPr lang="en-US" altLang="zh-CN" dirty="0" smtClean="0"/>
              <a:t>BST</a:t>
            </a:r>
            <a:r>
              <a:rPr lang="zh-CN" altLang="en-US" dirty="0" smtClean="0"/>
              <a:t>都追求某种平衡以防退化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而伸展树追求的是：最近访问的节点应该在树根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所以初级伸展树不必添加额外的域，只需实现一个核心操作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伸展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有了伸展操作，再配合额外的域，伸展树可以实现多种功能</a:t>
            </a:r>
          </a:p>
        </p:txBody>
      </p:sp>
    </p:spTree>
    <p:extLst>
      <p:ext uri="{BB962C8B-B14F-4D97-AF65-F5344CB8AC3E}">
        <p14:creationId xmlns:p14="http://schemas.microsoft.com/office/powerpoint/2010/main" val="11438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314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根据子节点信息计算父节点信息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也就是信息上传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err="1" smtClean="0"/>
              <a:t>pushUp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t)</a:t>
            </a:r>
          </a:p>
          <a:p>
            <a:pPr lvl="1" eaLnBrk="1" hangingPunct="1"/>
            <a:r>
              <a:rPr lang="en-US" altLang="zh-CN" dirty="0" smtClean="0"/>
              <a:t>St[t] = St[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(t)]+St[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(t)];</a:t>
            </a:r>
          </a:p>
          <a:p>
            <a:pPr lvl="1" eaLnBrk="1" hangingPunct="1"/>
            <a:r>
              <a:rPr lang="en-US" altLang="zh-CN" dirty="0" smtClean="0"/>
              <a:t>//</a:t>
            </a:r>
            <a:r>
              <a:rPr lang="zh-CN" altLang="en-US" dirty="0" smtClean="0"/>
              <a:t>求区间和</a:t>
            </a:r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pushUp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t)</a:t>
            </a:r>
          </a:p>
          <a:p>
            <a:pPr lvl="1" eaLnBrk="1" hangingPunct="1"/>
            <a:r>
              <a:rPr lang="en-US" altLang="zh-CN" dirty="0" smtClean="0"/>
              <a:t>St[t] = max(St[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(t)], St[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(t)]);</a:t>
            </a:r>
          </a:p>
          <a:p>
            <a:pPr lvl="1" eaLnBrk="1" hangingPunct="1"/>
            <a:r>
              <a:rPr lang="en-US" altLang="zh-CN" dirty="0" smtClean="0"/>
              <a:t>//</a:t>
            </a:r>
            <a:r>
              <a:rPr lang="zh-CN" altLang="en-US" dirty="0" smtClean="0"/>
              <a:t>求区间极大值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488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建树操作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smtClean="0"/>
              <a:t>build(</a:t>
            </a:r>
            <a:r>
              <a:rPr lang="en-US" altLang="zh-CN" dirty="0" err="1" smtClean="0"/>
              <a:t>t,s,e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if ( s == e) 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St[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 return</a:t>
            </a:r>
          </a:p>
          <a:p>
            <a:pPr lvl="1" eaLnBrk="1" hangingPunct="1"/>
            <a:r>
              <a:rPr lang="en-US" altLang="zh-CN" dirty="0" smtClean="0"/>
              <a:t>mid = ( s + e) &gt;&gt; 1;</a:t>
            </a:r>
          </a:p>
          <a:p>
            <a:pPr lvl="1" eaLnBrk="1" hangingPunct="1"/>
            <a:r>
              <a:rPr lang="en-US" altLang="zh-CN" dirty="0" smtClean="0"/>
              <a:t>build( 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(t), s, mid);</a:t>
            </a:r>
          </a:p>
          <a:p>
            <a:pPr lvl="1" eaLnBrk="1" hangingPunct="1"/>
            <a:r>
              <a:rPr lang="en-US" altLang="zh-CN" dirty="0" smtClean="0"/>
              <a:t>build( 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(t), mid+1, e);</a:t>
            </a:r>
          </a:p>
          <a:p>
            <a:pPr lvl="1" eaLnBrk="1" hangingPunct="1"/>
            <a:r>
              <a:rPr lang="en-US" altLang="zh-CN" dirty="0" err="1" smtClean="0"/>
              <a:t>pushUp</a:t>
            </a:r>
            <a:r>
              <a:rPr lang="en-US" altLang="zh-CN" dirty="0" smtClean="0"/>
              <a:t>(t);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St[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为当前子树的树根，它表示源数组中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s,e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的区间性质</a:t>
            </a:r>
          </a:p>
        </p:txBody>
      </p:sp>
    </p:spTree>
    <p:extLst>
      <p:ext uri="{BB962C8B-B14F-4D97-AF65-F5344CB8AC3E}">
        <p14:creationId xmlns:p14="http://schemas.microsoft.com/office/powerpoint/2010/main" val="40475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查询操作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query(t, s, e, a, b)</a:t>
            </a:r>
          </a:p>
          <a:p>
            <a:pPr lvl="1" eaLnBrk="1" hangingPunct="1"/>
            <a:r>
              <a:rPr lang="en-US" altLang="zh-CN" dirty="0" smtClean="0"/>
              <a:t>if ( a &lt;= s &amp;&amp; e &lt;= b ) return St[t];</a:t>
            </a:r>
          </a:p>
          <a:p>
            <a:pPr lvl="1"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mid = ( s + e ) &gt;&gt; 1;</a:t>
            </a:r>
          </a:p>
          <a:p>
            <a:pPr lvl="1" eaLnBrk="1" hangingPunct="1"/>
            <a:r>
              <a:rPr lang="en-US" altLang="zh-CN" dirty="0" smtClean="0"/>
              <a:t>if ( a &lt;= mid ) </a:t>
            </a:r>
          </a:p>
          <a:p>
            <a:pPr lvl="2"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query(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(t),s, </a:t>
            </a:r>
            <a:r>
              <a:rPr lang="en-US" altLang="zh-CN" dirty="0" err="1" smtClean="0"/>
              <a:t>mid,a,b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的值加入答案</a:t>
            </a:r>
          </a:p>
          <a:p>
            <a:pPr lvl="1" eaLnBrk="1" hangingPunct="1"/>
            <a:r>
              <a:rPr lang="en-US" altLang="zh-CN" dirty="0" smtClean="0"/>
              <a:t>if ( mid &lt; b )</a:t>
            </a:r>
          </a:p>
          <a:p>
            <a:pPr lvl="2"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query(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</a:t>
            </a:r>
            <a:r>
              <a:rPr lang="en-US" altLang="zh-CN" dirty="0"/>
              <a:t>t</a:t>
            </a:r>
            <a:r>
              <a:rPr lang="en-US" altLang="zh-CN" dirty="0" smtClean="0"/>
              <a:t>),mid+1, e,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的值加入答案</a:t>
            </a:r>
          </a:p>
          <a:p>
            <a:pPr eaLnBrk="1" hangingPunct="1"/>
            <a:r>
              <a:rPr lang="en-US" altLang="zh-CN" dirty="0" smtClean="0"/>
              <a:t>St[t]</a:t>
            </a:r>
            <a:r>
              <a:rPr lang="zh-CN" altLang="en-US" dirty="0" smtClean="0"/>
              <a:t>表示源数组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s,e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的区间性质，现在要查询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的区间性质</a:t>
            </a:r>
          </a:p>
        </p:txBody>
      </p:sp>
    </p:spTree>
    <p:extLst>
      <p:ext uri="{BB962C8B-B14F-4D97-AF65-F5344CB8AC3E}">
        <p14:creationId xmlns:p14="http://schemas.microsoft.com/office/powerpoint/2010/main" val="5052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线段树适用问题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线段树可以查询极值，也可以查询区间和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线段树可以用于动态更新、查询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典型问题：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一个序列的整数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有更新操作，更新分为单点更新和成段更新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有查询操作，要求回答区间值</a:t>
            </a:r>
          </a:p>
        </p:txBody>
      </p:sp>
    </p:spTree>
    <p:extLst>
      <p:ext uri="{BB962C8B-B14F-4D97-AF65-F5344CB8AC3E}">
        <p14:creationId xmlns:p14="http://schemas.microsoft.com/office/powerpoint/2010/main" val="23343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单点更新操作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/>
              <a:t>modify(t, s, e, </a:t>
            </a:r>
            <a:r>
              <a:rPr lang="en-US" altLang="zh-CN" dirty="0" err="1" smtClean="0"/>
              <a:t>sn,v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if ( s == e ) St[t] += v, return;</a:t>
            </a:r>
          </a:p>
          <a:p>
            <a:pPr lvl="1" eaLnBrk="1" hangingPunct="1"/>
            <a:r>
              <a:rPr lang="en-US" altLang="zh-CN" dirty="0" smtClean="0"/>
              <a:t>mid = ( s + e) &gt;&gt; 1;</a:t>
            </a:r>
          </a:p>
          <a:p>
            <a:pPr lvl="1"/>
            <a:r>
              <a:rPr lang="en-US" altLang="zh-CN" dirty="0" smtClean="0"/>
              <a:t>if ( 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 &lt;= mid ) modify(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(t), s, mid, </a:t>
            </a:r>
            <a:r>
              <a:rPr lang="en-US" altLang="zh-CN" dirty="0" err="1" smtClean="0"/>
              <a:t>sn,v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else </a:t>
            </a:r>
            <a:r>
              <a:rPr lang="en-US" altLang="zh-CN" dirty="0"/>
              <a:t>modify (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(t),mid+1, e, </a:t>
            </a:r>
            <a:r>
              <a:rPr lang="en-US" altLang="zh-CN" dirty="0" err="1" smtClean="0"/>
              <a:t>sn,v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err="1" smtClean="0"/>
              <a:t>pushUp</a:t>
            </a:r>
            <a:r>
              <a:rPr lang="en-US" altLang="zh-CN" dirty="0" smtClean="0"/>
              <a:t>(t)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St[t]</a:t>
            </a:r>
            <a:r>
              <a:rPr lang="zh-CN" altLang="en-US" dirty="0" smtClean="0"/>
              <a:t>表示源数组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s,e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的区间性质，将源数组第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位置上的数值增加</a:t>
            </a:r>
            <a:r>
              <a:rPr lang="en-US" altLang="zh-CN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615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线段树延迟操作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 smtClean="0"/>
              <a:t>对于区间成段更新，延迟操作是必须的</a:t>
            </a:r>
          </a:p>
          <a:p>
            <a:pPr eaLnBrk="1" hangingPunct="1"/>
            <a:r>
              <a:rPr lang="zh-CN" altLang="en-US" smtClean="0"/>
              <a:t>对于每一个成段更新，只更新到完整的段就可以了，而不必更新更深层次的节点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也就是说当</a:t>
            </a:r>
            <a:r>
              <a:rPr lang="en-US" altLang="zh-CN" smtClean="0"/>
              <a:t>[s,e]</a:t>
            </a:r>
            <a:r>
              <a:rPr lang="zh-CN" altLang="en-US" smtClean="0"/>
              <a:t>包含于</a:t>
            </a:r>
            <a:r>
              <a:rPr lang="en-US" altLang="zh-CN" smtClean="0"/>
              <a:t>[a,b]</a:t>
            </a:r>
            <a:r>
              <a:rPr lang="zh-CN" altLang="en-US" smtClean="0"/>
              <a:t>就不用再往下更新，取而代之的在本节点记录延迟信息</a:t>
            </a:r>
          </a:p>
          <a:p>
            <a:pPr eaLnBrk="1" hangingPunct="1"/>
            <a:r>
              <a:rPr lang="zh-CN" altLang="en-US" smtClean="0"/>
              <a:t>只有查询或者再次更新更深节点的时候才更新</a:t>
            </a:r>
          </a:p>
        </p:txBody>
      </p:sp>
    </p:spTree>
    <p:extLst>
      <p:ext uri="{BB962C8B-B14F-4D97-AF65-F5344CB8AC3E}">
        <p14:creationId xmlns:p14="http://schemas.microsoft.com/office/powerpoint/2010/main" val="32554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延迟操作示例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成段更新</a:t>
            </a:r>
            <a:r>
              <a:rPr lang="en-US" altLang="zh-CN" smtClean="0"/>
              <a:t>1:3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此时只要更新根节点即可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如果接下来需要查询</a:t>
            </a:r>
            <a:r>
              <a:rPr lang="en-US" altLang="zh-CN" smtClean="0"/>
              <a:t>1:3</a:t>
            </a:r>
            <a:r>
              <a:rPr lang="zh-CN" altLang="en-US" smtClean="0"/>
              <a:t>，那么直接得结果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如果查询</a:t>
            </a:r>
            <a:r>
              <a:rPr lang="en-US" altLang="zh-CN" smtClean="0"/>
              <a:t>1:2</a:t>
            </a:r>
            <a:r>
              <a:rPr lang="zh-CN" altLang="en-US" smtClean="0"/>
              <a:t>，那么需要先更新</a:t>
            </a:r>
            <a:r>
              <a:rPr lang="en-US" altLang="zh-CN" smtClean="0"/>
              <a:t>1:2</a:t>
            </a:r>
            <a:r>
              <a:rPr lang="zh-CN" altLang="en-US" smtClean="0"/>
              <a:t>，再查询</a:t>
            </a:r>
          </a:p>
        </p:txBody>
      </p:sp>
      <p:pic>
        <p:nvPicPr>
          <p:cNvPr id="71684" name="Picture 4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3733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5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延迟操作实现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实现延迟操作需要增加一个域，用来保存延迟信息，以后用于其子节点。</a:t>
            </a:r>
            <a:r>
              <a:rPr lang="zh-CN" altLang="en-US" smtClean="0">
                <a:solidFill>
                  <a:srgbClr val="FF0000"/>
                </a:solidFill>
              </a:rPr>
              <a:t>注意</a:t>
            </a:r>
            <a:r>
              <a:rPr lang="zh-CN" altLang="en-US" smtClean="0"/>
              <a:t>：本节点的延迟信息是给子节点用的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还需要一个延迟操作函数，利用</a:t>
            </a:r>
            <a:r>
              <a:rPr lang="zh-CN" altLang="en-US" smtClean="0">
                <a:solidFill>
                  <a:srgbClr val="FF0000"/>
                </a:solidFill>
              </a:rPr>
              <a:t>父节点</a:t>
            </a:r>
            <a:r>
              <a:rPr lang="zh-CN" altLang="en-US" smtClean="0"/>
              <a:t>延迟信息去计算子节点更新后的结果</a:t>
            </a:r>
          </a:p>
        </p:txBody>
      </p:sp>
      <p:pic>
        <p:nvPicPr>
          <p:cNvPr id="72708" name="Picture 5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3733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延迟操作</a:t>
            </a:r>
          </a:p>
        </p:txBody>
      </p:sp>
      <p:sp>
        <p:nvSpPr>
          <p:cNvPr id="24579" name="内容占位符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pushDown</a:t>
            </a:r>
            <a:r>
              <a:rPr lang="en-US" altLang="zh-CN" dirty="0" smtClean="0"/>
              <a:t>(t, s, e){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 ( 0 == Delay[t] ) return;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Delay[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(t)] += Delay[t];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Delay[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(t)] += Delay[t];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mid = ( s + e ) &gt;&gt; 1;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St[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(t)] += Delay[t] * ( mid – s + 1 ) 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St[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(t)] += Delay[t] * ( e – mid 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Delay[t] = 0;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867400" y="384175"/>
            <a:ext cx="3025775" cy="92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根据父节点的延迟标记计算子节点的信息，一般称为信息下传</a:t>
            </a:r>
          </a:p>
        </p:txBody>
      </p:sp>
    </p:spTree>
    <p:extLst>
      <p:ext uri="{BB962C8B-B14F-4D97-AF65-F5344CB8AC3E}">
        <p14:creationId xmlns:p14="http://schemas.microsoft.com/office/powerpoint/2010/main" val="726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延迟操作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延迟操作只需知道节点即可，因为延迟信息已经记录在节点中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另一方面，本方法中需要将区间即时传参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延迟操作对子节点要做</a:t>
            </a:r>
            <a:r>
              <a:rPr lang="en-US" altLang="zh-CN" smtClean="0"/>
              <a:t>2</a:t>
            </a:r>
            <a:r>
              <a:rPr lang="zh-CN" altLang="en-US" smtClean="0"/>
              <a:t>件事：</a:t>
            </a:r>
            <a:endParaRPr lang="en-US" altLang="zh-CN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根据延迟信息计算子节点的特征（上例为区间和）</a:t>
            </a:r>
            <a:endParaRPr lang="en-US" altLang="zh-CN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计算保存于子节点之上的延迟信息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延迟操作是一个单步操作，不是递归</a:t>
            </a:r>
            <a:endParaRPr lang="en-US" altLang="zh-CN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5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伸展树的表示方法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 smtClean="0"/>
              <a:t>伸展树的节点和一般</a:t>
            </a:r>
            <a:r>
              <a:rPr lang="en-US" altLang="zh-CN" dirty="0" smtClean="0"/>
              <a:t>BST</a:t>
            </a:r>
            <a:r>
              <a:rPr lang="zh-CN" altLang="en-US" dirty="0" smtClean="0"/>
              <a:t>没有区别，但是为了旋转操作的方便，添加一个域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struct</a:t>
            </a:r>
            <a:r>
              <a:rPr lang="en-US" altLang="zh-CN" dirty="0" smtClean="0"/>
              <a:t> _t{</a:t>
            </a:r>
          </a:p>
          <a:p>
            <a:pPr lvl="1"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parent,child</a:t>
            </a:r>
            <a:r>
              <a:rPr lang="en-US" altLang="zh-CN" dirty="0" smtClean="0"/>
              <a:t>[2]; //0</a:t>
            </a:r>
            <a:r>
              <a:rPr lang="zh-CN" altLang="en-US" dirty="0" smtClean="0"/>
              <a:t>为左儿子，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为右儿子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; //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指示本节点是父节点的哪个儿子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key_t</a:t>
            </a:r>
            <a:r>
              <a:rPr lang="en-US" altLang="zh-CN" dirty="0" smtClean="0"/>
              <a:t> key; </a:t>
            </a:r>
          </a:p>
          <a:p>
            <a:pPr eaLnBrk="1" hangingPunct="1"/>
            <a:r>
              <a:rPr lang="en-US" altLang="zh-CN" dirty="0" smtClean="0"/>
              <a:t>}Node[];</a:t>
            </a:r>
          </a:p>
          <a:p>
            <a:pPr eaLnBrk="1" hangingPunct="1"/>
            <a:r>
              <a:rPr lang="en-US" altLang="zh-CN" dirty="0" smtClean="0"/>
              <a:t>Node[0]</a:t>
            </a:r>
            <a:r>
              <a:rPr lang="zh-CN" altLang="en-US" dirty="0" smtClean="0"/>
              <a:t>不保存内容，用于表示空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10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带延迟的更新操作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modify(t, s, e, a, b, delta)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 ( a &lt;= s &amp;&amp; e &lt;= b)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3500" dirty="0" smtClean="0"/>
              <a:t>St[t] += delta * (e-s+1);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3500" dirty="0" smtClean="0"/>
              <a:t>Delay[t] += delta;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3500" dirty="0" smtClean="0"/>
              <a:t>return;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pushDown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t,s,e</a:t>
            </a:r>
            <a:r>
              <a:rPr lang="en-US" altLang="zh-CN" dirty="0" smtClean="0"/>
              <a:t>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mid = ( s + e ) &gt;&gt; 1;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 ( a &lt;= mid ) modify(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(t),</a:t>
            </a:r>
            <a:r>
              <a:rPr lang="en-US" altLang="zh-CN" dirty="0" err="1" smtClean="0"/>
              <a:t>s,mid,a,b,delta</a:t>
            </a:r>
            <a:r>
              <a:rPr lang="en-US" altLang="zh-CN" dirty="0" smtClean="0"/>
              <a:t>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else modify(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(t),mid+1,e,a,b,delta);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pushUp</a:t>
            </a:r>
            <a:r>
              <a:rPr lang="en-US" altLang="zh-CN" dirty="0" smtClean="0"/>
              <a:t>(t);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7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带延迟的更新操作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 smtClean="0"/>
              <a:t>带延迟的更新操作是一个有限度的递归操作，递归的结束条件为</a:t>
            </a:r>
            <a:r>
              <a:rPr lang="en-US" altLang="zh-CN" smtClean="0"/>
              <a:t>[s,e]</a:t>
            </a:r>
            <a:r>
              <a:rPr lang="zh-CN" altLang="en-US" smtClean="0"/>
              <a:t>包含于</a:t>
            </a:r>
            <a:r>
              <a:rPr lang="en-US" altLang="zh-CN" smtClean="0"/>
              <a:t>[a,b]</a:t>
            </a:r>
          </a:p>
          <a:p>
            <a:pPr eaLnBrk="1" hangingPunct="1"/>
            <a:r>
              <a:rPr lang="zh-CN" altLang="en-US" smtClean="0"/>
              <a:t>否则，要依次做</a:t>
            </a:r>
            <a:r>
              <a:rPr lang="en-US" altLang="zh-CN" smtClean="0"/>
              <a:t>3</a:t>
            </a:r>
            <a:r>
              <a:rPr lang="zh-CN" altLang="en-US" smtClean="0"/>
              <a:t>件事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根据当前延迟信息进行延迟操作，因为延迟信息是对整个</a:t>
            </a:r>
            <a:r>
              <a:rPr lang="en-US" altLang="zh-CN" smtClean="0"/>
              <a:t>[s,e]</a:t>
            </a:r>
            <a:r>
              <a:rPr lang="zh-CN" altLang="en-US" smtClean="0"/>
              <a:t>有效的，而当前的更新信息只对其中一部分有效，所以必须先延迟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根据区间，递归调用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根据子节点特征计算父节点的特征</a:t>
            </a:r>
          </a:p>
        </p:txBody>
      </p:sp>
    </p:spTree>
    <p:extLst>
      <p:ext uri="{BB962C8B-B14F-4D97-AF65-F5344CB8AC3E}">
        <p14:creationId xmlns:p14="http://schemas.microsoft.com/office/powerpoint/2010/main" val="40599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带延迟的查询操作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92514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query(t, s, e, a, b)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 ( a &lt;= s &amp;&amp; e &lt;= b ) return St[t];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pushDown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t,s,e</a:t>
            </a:r>
            <a:r>
              <a:rPr lang="en-US" altLang="zh-CN" dirty="0" smtClean="0"/>
              <a:t>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 0, mid = ( s + e ) &gt;&gt; 1;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 ( a &lt;= mid 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+= query(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(t),</a:t>
            </a:r>
            <a:r>
              <a:rPr lang="en-US" altLang="zh-CN" dirty="0" err="1" smtClean="0"/>
              <a:t>s,mid,a,b</a:t>
            </a:r>
            <a:r>
              <a:rPr lang="en-US" altLang="zh-CN" dirty="0" smtClean="0"/>
              <a:t>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 ( mid &lt; b 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+= query(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(t),mid+1,e,a,b);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pushUp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return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2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线段树的函数列表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en-US" altLang="zh-CN" dirty="0" err="1" smtClean="0"/>
              <a:t>pushUp</a:t>
            </a:r>
            <a:r>
              <a:rPr lang="en-US" altLang="zh-CN" dirty="0" smtClean="0"/>
              <a:t>(t)</a:t>
            </a:r>
          </a:p>
          <a:p>
            <a:r>
              <a:rPr lang="en-US" altLang="zh-CN" dirty="0" err="1" smtClean="0"/>
              <a:t>pushDown</a:t>
            </a:r>
            <a:r>
              <a:rPr lang="en-US" altLang="zh-CN" dirty="0" smtClean="0"/>
              <a:t>(t)</a:t>
            </a:r>
          </a:p>
          <a:p>
            <a:r>
              <a:rPr lang="en-US" altLang="zh-CN" dirty="0" smtClean="0"/>
              <a:t>build(t, s, e)</a:t>
            </a:r>
          </a:p>
          <a:p>
            <a:r>
              <a:rPr lang="en-US" altLang="zh-CN" dirty="0" smtClean="0"/>
              <a:t>query(t, s, e, a, b)</a:t>
            </a:r>
          </a:p>
          <a:p>
            <a:r>
              <a:rPr lang="en-US" altLang="zh-CN" dirty="0" smtClean="0"/>
              <a:t>modify(t, s, e, a, b, delta)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7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题目列表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hdu1166</a:t>
            </a:r>
            <a:r>
              <a:rPr lang="zh-CN" altLang="en-US" dirty="0" smtClean="0"/>
              <a:t>，单点修改，区间求和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hdu1754</a:t>
            </a:r>
            <a:r>
              <a:rPr lang="zh-CN" altLang="en-US" dirty="0" smtClean="0"/>
              <a:t>，单点修改，区间极值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hdu3468</a:t>
            </a:r>
            <a:r>
              <a:rPr lang="zh-CN" altLang="en-US" dirty="0" smtClean="0"/>
              <a:t>，成段修改，区间求和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CSU1532</a:t>
            </a:r>
            <a:r>
              <a:rPr lang="zh-CN" altLang="en-US" dirty="0" smtClean="0"/>
              <a:t>，离散化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上下限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hdu4288</a:t>
            </a:r>
            <a:r>
              <a:rPr lang="zh-CN" altLang="en-US" dirty="0" smtClean="0"/>
              <a:t>，多线段树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18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POJ3225</a:t>
            </a:r>
            <a:r>
              <a:rPr lang="zh-CN" altLang="en-US" dirty="0"/>
              <a:t>，区间操作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POJ3667</a:t>
            </a:r>
            <a:r>
              <a:rPr lang="zh-CN" altLang="en-US" dirty="0"/>
              <a:t>，区间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hdu1542</a:t>
            </a:r>
            <a:r>
              <a:rPr lang="zh-CN" altLang="en-US" dirty="0" smtClean="0"/>
              <a:t>，扫描线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hdu1828</a:t>
            </a:r>
            <a:r>
              <a:rPr lang="zh-CN" altLang="en-US" dirty="0" smtClean="0"/>
              <a:t>，扫描线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可持久化数据结构指保存这个数据结构所有的历史记录，当然其中有很大的共用部分以提高效率</a:t>
            </a:r>
            <a:endParaRPr lang="en-US" altLang="zh-CN" smtClean="0"/>
          </a:p>
          <a:p>
            <a:r>
              <a:rPr lang="zh-CN" altLang="en-US" smtClean="0"/>
              <a:t>可持久化线段树就是指</a:t>
            </a:r>
            <a:r>
              <a:rPr lang="en-US" altLang="zh-CN" smtClean="0"/>
              <a:t>n</a:t>
            </a:r>
            <a:r>
              <a:rPr lang="zh-CN" altLang="en-US" smtClean="0"/>
              <a:t>个线段树，每一棵树都对应一次源数据的修改</a:t>
            </a:r>
          </a:p>
        </p:txBody>
      </p:sp>
    </p:spTree>
    <p:extLst>
      <p:ext uri="{BB962C8B-B14F-4D97-AF65-F5344CB8AC3E}">
        <p14:creationId xmlns:p14="http://schemas.microsoft.com/office/powerpoint/2010/main" val="25047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graphicFrame>
        <p:nvGraphicFramePr>
          <p:cNvPr id="81923" name="对象 3"/>
          <p:cNvGraphicFramePr>
            <a:graphicFrameLocks noChangeAspect="1"/>
          </p:cNvGraphicFramePr>
          <p:nvPr/>
        </p:nvGraphicFramePr>
        <p:xfrm>
          <a:off x="914400" y="1439863"/>
          <a:ext cx="373380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Visio" r:id="rId4" imgW="3267000" imgH="1819365" progId="Visio.Drawing.15">
                  <p:embed/>
                </p:oleObj>
              </mc:Choice>
              <mc:Fallback>
                <p:oleObj name="Visio" r:id="rId4" imgW="3267000" imgH="181936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39863"/>
                        <a:ext cx="3733800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对象 4"/>
          <p:cNvGraphicFramePr>
            <a:graphicFrameLocks noChangeAspect="1"/>
          </p:cNvGraphicFramePr>
          <p:nvPr/>
        </p:nvGraphicFramePr>
        <p:xfrm>
          <a:off x="914400" y="4114800"/>
          <a:ext cx="67024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Visio" r:id="rId7" imgW="5334120" imgH="1819365" progId="Visio.Drawing.15">
                  <p:embed/>
                </p:oleObj>
              </mc:Choice>
              <mc:Fallback>
                <p:oleObj name="Visio" r:id="rId7" imgW="5334120" imgH="181936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7024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0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graphicFrame>
        <p:nvGraphicFramePr>
          <p:cNvPr id="82947" name="对象 3"/>
          <p:cNvGraphicFramePr>
            <a:graphicFrameLocks noChangeAspect="1"/>
          </p:cNvGraphicFramePr>
          <p:nvPr/>
        </p:nvGraphicFramePr>
        <p:xfrm>
          <a:off x="685800" y="1524000"/>
          <a:ext cx="784066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Visio" r:id="rId4" imgW="6886620" imgH="2476590" progId="Visio.Drawing.15">
                  <p:embed/>
                </p:oleObj>
              </mc:Choice>
              <mc:Fallback>
                <p:oleObj name="Visio" r:id="rId4" imgW="6886620" imgH="24765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84066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文本框 4"/>
          <p:cNvSpPr txBox="1">
            <a:spLocks noChangeArrowheads="1"/>
          </p:cNvSpPr>
          <p:nvPr/>
        </p:nvSpPr>
        <p:spPr bwMode="auto">
          <a:xfrm>
            <a:off x="1179513" y="4800600"/>
            <a:ext cx="68532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一棵线段树</a:t>
            </a:r>
            <a:r>
              <a:rPr lang="en-US" altLang="zh-CN" sz="2800">
                <a:latin typeface="Arial" panose="020B0604020202020204" pitchFamily="34" charset="0"/>
              </a:rPr>
              <a:t>5</a:t>
            </a:r>
            <a:r>
              <a:rPr lang="zh-CN" altLang="en-US" sz="2800">
                <a:latin typeface="Arial" panose="020B0604020202020204" pitchFamily="34" charset="0"/>
              </a:rPr>
              <a:t>个节点，</a:t>
            </a:r>
            <a:r>
              <a:rPr lang="en-US" altLang="zh-CN" sz="2800">
                <a:latin typeface="Arial" panose="020B0604020202020204" pitchFamily="34" charset="0"/>
              </a:rPr>
              <a:t>3</a:t>
            </a:r>
            <a:r>
              <a:rPr lang="zh-CN" altLang="en-US" sz="2800">
                <a:latin typeface="Arial" panose="020B0604020202020204" pitchFamily="34" charset="0"/>
              </a:rPr>
              <a:t>次修改对应</a:t>
            </a:r>
            <a:r>
              <a:rPr lang="en-US" altLang="zh-CN" sz="2800">
                <a:latin typeface="Arial" panose="020B0604020202020204" pitchFamily="34" charset="0"/>
              </a:rPr>
              <a:t>3</a:t>
            </a:r>
            <a:r>
              <a:rPr lang="zh-CN" altLang="en-US" sz="2800">
                <a:latin typeface="Arial" panose="020B0604020202020204" pitchFamily="34" charset="0"/>
              </a:rPr>
              <a:t>棵树，但此处只需要用</a:t>
            </a:r>
            <a:r>
              <a:rPr lang="en-US" altLang="zh-CN" sz="2800">
                <a:latin typeface="Arial" panose="020B0604020202020204" pitchFamily="34" charset="0"/>
              </a:rPr>
              <a:t>10</a:t>
            </a:r>
            <a:r>
              <a:rPr lang="zh-CN" altLang="en-US" sz="2800">
                <a:latin typeface="Arial" panose="020B0604020202020204" pitchFamily="34" charset="0"/>
              </a:rPr>
              <a:t>个节点即可，如何实现共用数据是可持久化数据结构的关键</a:t>
            </a:r>
          </a:p>
        </p:txBody>
      </p:sp>
    </p:spTree>
    <p:extLst>
      <p:ext uri="{BB962C8B-B14F-4D97-AF65-F5344CB8AC3E}">
        <p14:creationId xmlns:p14="http://schemas.microsoft.com/office/powerpoint/2010/main" val="37686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457200" y="1395413"/>
            <a:ext cx="8229600" cy="5105400"/>
          </a:xfrm>
        </p:spPr>
        <p:txBody>
          <a:bodyPr/>
          <a:lstStyle/>
          <a:p>
            <a:r>
              <a:rPr lang="zh-CN" altLang="en-US" sz="2800" smtClean="0"/>
              <a:t>普通线段树可以只使用一个数值数组实现，因为索引就标志了父子关系，而父子关系决定了区间范围，数组元素的数值本身保存源数组的区间特征即可</a:t>
            </a:r>
            <a:endParaRPr lang="en-US" altLang="zh-CN" sz="2800" smtClean="0"/>
          </a:p>
          <a:p>
            <a:r>
              <a:rPr lang="zh-CN" altLang="en-US" sz="2800" smtClean="0"/>
              <a:t>可持久化线段树则不行，因为其左右儿子不是根据数组索引天然形成的，因此必须使用结构体，结构体至少保存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个量，左右儿子的指针以及区间性质，区间范围仍然由传参时即时决定</a:t>
            </a:r>
            <a:endParaRPr lang="en-US" altLang="zh-CN" sz="2800" smtClean="0"/>
          </a:p>
          <a:p>
            <a:r>
              <a:rPr lang="zh-CN" altLang="en-US" sz="2800" smtClean="0"/>
              <a:t>另外还需要一个指针数组，保存所有根节点的指针</a:t>
            </a:r>
          </a:p>
        </p:txBody>
      </p:sp>
    </p:spTree>
    <p:extLst>
      <p:ext uri="{BB962C8B-B14F-4D97-AF65-F5344CB8AC3E}">
        <p14:creationId xmlns:p14="http://schemas.microsoft.com/office/powerpoint/2010/main" val="21840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伸展</a:t>
            </a:r>
            <a:r>
              <a:rPr lang="en-US" altLang="zh-CN" smtClean="0"/>
              <a:t>splay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所谓伸展就是把指定节点变为树根，同时维持</a:t>
            </a:r>
            <a:r>
              <a:rPr lang="en-US" altLang="zh-CN" dirty="0" smtClean="0"/>
              <a:t>BST</a:t>
            </a:r>
            <a:r>
              <a:rPr lang="zh-CN" altLang="en-US" dirty="0" smtClean="0"/>
              <a:t>的性质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实际上就是通过传统的旋转完成的，因为每旋转指定节点一次，就可以把该节点提升一层</a:t>
            </a:r>
          </a:p>
        </p:txBody>
      </p:sp>
    </p:spTree>
    <p:extLst>
      <p:ext uri="{BB962C8B-B14F-4D97-AF65-F5344CB8AC3E}">
        <p14:creationId xmlns:p14="http://schemas.microsoft.com/office/powerpoint/2010/main" val="6621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文本框 3"/>
          <p:cNvSpPr txBox="1">
            <a:spLocks noChangeArrowheads="1"/>
          </p:cNvSpPr>
          <p:nvPr/>
        </p:nvSpPr>
        <p:spPr bwMode="auto">
          <a:xfrm>
            <a:off x="159544" y="692696"/>
            <a:ext cx="876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刚才的例子定义一个结构体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</a:rPr>
              <a:t>struct</a:t>
            </a:r>
            <a:r>
              <a:rPr lang="en-US" altLang="zh-CN" sz="2400" dirty="0">
                <a:latin typeface="Arial" panose="020B0604020202020204" pitchFamily="34" charset="0"/>
              </a:rPr>
              <a:t> _t{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left;int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right;int</a:t>
            </a:r>
            <a:r>
              <a:rPr lang="en-US" altLang="zh-CN" sz="2400" dirty="0">
                <a:latin typeface="Arial" panose="020B0604020202020204" pitchFamily="34" charset="0"/>
              </a:rPr>
              <a:t> feature;}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所以整个可持久化线段树可以用</a:t>
            </a:r>
            <a:r>
              <a:rPr lang="en-US" altLang="zh-CN" sz="2400" dirty="0">
                <a:latin typeface="Arial" panose="020B0604020202020204" pitchFamily="34" charset="0"/>
              </a:rPr>
              <a:t>_t [9]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[3]</a:t>
            </a:r>
            <a:r>
              <a:rPr lang="zh-CN" altLang="en-US" sz="2400" dirty="0">
                <a:latin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个数组表示，前者为节点数组，后者为树根的指针数组</a:t>
            </a:r>
          </a:p>
        </p:txBody>
      </p:sp>
      <p:graphicFrame>
        <p:nvGraphicFramePr>
          <p:cNvPr id="84995" name="对象 4"/>
          <p:cNvGraphicFramePr>
            <a:graphicFrameLocks noChangeAspect="1"/>
          </p:cNvGraphicFramePr>
          <p:nvPr/>
        </p:nvGraphicFramePr>
        <p:xfrm>
          <a:off x="14288" y="2057400"/>
          <a:ext cx="905351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Visio" r:id="rId4" imgW="7943940" imgH="3543300" progId="Visio.Drawing.15">
                  <p:embed/>
                </p:oleObj>
              </mc:Choice>
              <mc:Fallback>
                <p:oleObj name="Visio" r:id="rId4" imgW="7943940" imgH="35433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2057400"/>
                        <a:ext cx="9053512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3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建树</a:t>
            </a:r>
            <a:r>
              <a:rPr lang="en-US" altLang="zh-CN" smtClean="0"/>
              <a:t>build</a:t>
            </a:r>
            <a:r>
              <a:rPr lang="zh-CN" altLang="en-US" smtClean="0"/>
              <a:t>操作与普通</a:t>
            </a:r>
            <a:r>
              <a:rPr lang="en-US" altLang="zh-CN" smtClean="0"/>
              <a:t>build</a:t>
            </a:r>
            <a:r>
              <a:rPr lang="zh-CN" altLang="en-US" smtClean="0"/>
              <a:t>有所区别</a:t>
            </a:r>
            <a:endParaRPr lang="en-US" altLang="zh-CN" smtClean="0"/>
          </a:p>
          <a:p>
            <a:pPr lvl="1"/>
            <a:r>
              <a:rPr lang="zh-CN" altLang="en-US" smtClean="0"/>
              <a:t>首先是要确定</a:t>
            </a:r>
            <a:r>
              <a:rPr lang="en-US" altLang="zh-CN" smtClean="0"/>
              <a:t>3</a:t>
            </a:r>
            <a:r>
              <a:rPr lang="zh-CN" altLang="en-US" smtClean="0"/>
              <a:t>个值，而普通操作只需确定</a:t>
            </a:r>
            <a:r>
              <a:rPr lang="en-US" altLang="zh-CN" smtClean="0"/>
              <a:t>1</a:t>
            </a:r>
            <a:r>
              <a:rPr lang="zh-CN" altLang="en-US" smtClean="0"/>
              <a:t>个值</a:t>
            </a:r>
            <a:endParaRPr lang="en-US" altLang="zh-CN" smtClean="0"/>
          </a:p>
          <a:p>
            <a:pPr lvl="1"/>
            <a:r>
              <a:rPr lang="zh-CN" altLang="en-US" smtClean="0"/>
              <a:t>其次普通</a:t>
            </a:r>
            <a:r>
              <a:rPr lang="en-US" altLang="zh-CN" smtClean="0"/>
              <a:t>build</a:t>
            </a:r>
            <a:r>
              <a:rPr lang="zh-CN" altLang="en-US" smtClean="0"/>
              <a:t>操作不必保存左右儿子，因为给定当前节点的</a:t>
            </a:r>
            <a:r>
              <a:rPr lang="en-US" altLang="zh-CN" smtClean="0"/>
              <a:t>idx</a:t>
            </a:r>
            <a:r>
              <a:rPr lang="zh-CN" altLang="en-US" smtClean="0"/>
              <a:t>，左儿子自然为</a:t>
            </a:r>
            <a:r>
              <a:rPr lang="en-US" altLang="zh-CN" smtClean="0"/>
              <a:t>2*idx</a:t>
            </a:r>
          </a:p>
          <a:p>
            <a:pPr lvl="1"/>
            <a:r>
              <a:rPr lang="zh-CN" altLang="en-US" smtClean="0"/>
              <a:t>既然要保存左右儿子，所以左右儿子不必为</a:t>
            </a:r>
            <a:r>
              <a:rPr lang="en-US" altLang="zh-CN" smtClean="0"/>
              <a:t>2*idx</a:t>
            </a:r>
            <a:r>
              <a:rPr lang="zh-CN" altLang="en-US" smtClean="0"/>
              <a:t>和</a:t>
            </a:r>
            <a:r>
              <a:rPr lang="en-US" altLang="zh-CN" smtClean="0"/>
              <a:t>2*idx+1</a:t>
            </a:r>
            <a:r>
              <a:rPr lang="zh-CN" altLang="en-US" smtClean="0"/>
              <a:t>，依次为下两个未用的节点即可</a:t>
            </a:r>
            <a:endParaRPr lang="en-US" altLang="zh-CN" smtClean="0"/>
          </a:p>
          <a:p>
            <a:pPr lvl="1"/>
            <a:r>
              <a:rPr lang="zh-CN" altLang="en-US" smtClean="0"/>
              <a:t>因此建树完毕后，节点数组中的保存秩序与普通</a:t>
            </a:r>
            <a:r>
              <a:rPr lang="en-US" altLang="zh-CN" smtClean="0"/>
              <a:t>build</a:t>
            </a:r>
            <a:r>
              <a:rPr lang="zh-CN" altLang="en-US" smtClean="0"/>
              <a:t>必然不同</a:t>
            </a:r>
          </a:p>
        </p:txBody>
      </p:sp>
    </p:spTree>
    <p:extLst>
      <p:ext uri="{BB962C8B-B14F-4D97-AF65-F5344CB8AC3E}">
        <p14:creationId xmlns:p14="http://schemas.microsoft.com/office/powerpoint/2010/main" val="26792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altLang="zh-CN" sz="2400" smtClean="0"/>
              <a:t>//idx</a:t>
            </a:r>
            <a:r>
              <a:rPr lang="zh-CN" altLang="en-US" sz="2400" smtClean="0"/>
              <a:t>为节点数组的索引，为引用类型</a:t>
            </a:r>
            <a:endParaRPr lang="en-US" altLang="zh-CN" sz="2400" smtClean="0"/>
          </a:p>
          <a:p>
            <a:r>
              <a:rPr lang="en-US" altLang="zh-CN" sz="2400" smtClean="0"/>
              <a:t>//s</a:t>
            </a:r>
            <a:r>
              <a:rPr lang="zh-CN" altLang="en-US" sz="2400" smtClean="0"/>
              <a:t>和</a:t>
            </a:r>
            <a:r>
              <a:rPr lang="en-US" altLang="zh-CN" sz="2400" smtClean="0"/>
              <a:t>e</a:t>
            </a:r>
            <a:r>
              <a:rPr lang="zh-CN" altLang="en-US" sz="2400" smtClean="0"/>
              <a:t>表示源数组的区间</a:t>
            </a:r>
            <a:r>
              <a:rPr lang="en-US" altLang="zh-CN" sz="2400" smtClean="0"/>
              <a:t>[s,e]</a:t>
            </a:r>
          </a:p>
          <a:p>
            <a:r>
              <a:rPr lang="en-US" altLang="zh-CN" sz="2400" smtClean="0"/>
              <a:t>build(int&amp; idx,int s, int e){</a:t>
            </a:r>
          </a:p>
          <a:p>
            <a:pPr lvl="1"/>
            <a:r>
              <a:rPr lang="en-US" altLang="zh-CN" sz="2400" smtClean="0"/>
              <a:t>idx = newNode();</a:t>
            </a:r>
          </a:p>
          <a:p>
            <a:pPr lvl="1"/>
            <a:r>
              <a:rPr lang="en-US" altLang="zh-CN" sz="2400" smtClean="0"/>
              <a:t>Node[idx].left = Node[idx].right = 0;</a:t>
            </a:r>
          </a:p>
          <a:p>
            <a:pPr lvl="1"/>
            <a:r>
              <a:rPr lang="en-US" altLang="zh-CN" sz="2400" smtClean="0"/>
              <a:t>if (s==e) </a:t>
            </a:r>
            <a:r>
              <a:rPr lang="zh-CN" altLang="en-US" sz="2400" smtClean="0"/>
              <a:t>确定值</a:t>
            </a:r>
            <a:r>
              <a:rPr lang="en-US" altLang="zh-CN" sz="2400" smtClean="0"/>
              <a:t>, return;</a:t>
            </a:r>
          </a:p>
          <a:p>
            <a:pPr lvl="1"/>
            <a:r>
              <a:rPr lang="en-US" altLang="zh-CN" sz="2400" smtClean="0"/>
              <a:t>int mid = (s+e)/2;</a:t>
            </a:r>
          </a:p>
          <a:p>
            <a:pPr lvl="1"/>
            <a:r>
              <a:rPr lang="en-US" altLang="zh-CN" sz="2400" smtClean="0"/>
              <a:t>build(Node[idx].left,s,mid);</a:t>
            </a:r>
          </a:p>
          <a:p>
            <a:pPr lvl="1"/>
            <a:r>
              <a:rPr lang="en-US" altLang="zh-CN" sz="2400" smtClean="0"/>
              <a:t>build(Node[idx].right,mid+1,e);</a:t>
            </a:r>
          </a:p>
          <a:p>
            <a:pPr lvl="1"/>
            <a:r>
              <a:rPr lang="en-US" altLang="zh-CN" sz="2400" smtClean="0"/>
              <a:t>calDad(idx);</a:t>
            </a:r>
          </a:p>
          <a:p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549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zh-CN" altLang="en-US" smtClean="0"/>
              <a:t>更新</a:t>
            </a:r>
            <a:r>
              <a:rPr lang="en-US" altLang="zh-CN" smtClean="0"/>
              <a:t>update</a:t>
            </a:r>
            <a:r>
              <a:rPr lang="zh-CN" altLang="en-US" smtClean="0"/>
              <a:t>操作实际上是新建一棵线段树，在此过程中，如果左儿子有变动就递归调用更新左儿子，否则递归更新右儿子</a:t>
            </a:r>
          </a:p>
        </p:txBody>
      </p:sp>
    </p:spTree>
    <p:extLst>
      <p:ext uri="{BB962C8B-B14F-4D97-AF65-F5344CB8AC3E}">
        <p14:creationId xmlns:p14="http://schemas.microsoft.com/office/powerpoint/2010/main" val="31105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67544" y="503099"/>
            <a:ext cx="8458200" cy="6324600"/>
          </a:xfrm>
        </p:spPr>
        <p:txBody>
          <a:bodyPr/>
          <a:lstStyle/>
          <a:p>
            <a:r>
              <a:rPr lang="en-US" altLang="zh-CN" sz="2400" dirty="0" smtClean="0"/>
              <a:t>//old</a:t>
            </a:r>
            <a:r>
              <a:rPr lang="zh-CN" altLang="en-US" sz="2400" dirty="0" smtClean="0"/>
              <a:t>为老节点的索引，</a:t>
            </a:r>
            <a:r>
              <a:rPr lang="en-US" altLang="zh-CN" sz="2400" dirty="0" err="1" smtClean="0"/>
              <a:t>idx</a:t>
            </a:r>
            <a:r>
              <a:rPr lang="zh-CN" altLang="en-US" sz="2400" dirty="0" smtClean="0"/>
              <a:t>为新节点的索引</a:t>
            </a:r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en-US" altLang="zh-CN" sz="2400" dirty="0" err="1" smtClean="0"/>
              <a:t>s,e</a:t>
            </a:r>
            <a:r>
              <a:rPr lang="zh-CN" altLang="en-US" sz="2400" dirty="0" smtClean="0"/>
              <a:t>为源数组区间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s,e</a:t>
            </a:r>
            <a:r>
              <a:rPr lang="en-US" altLang="zh-CN" sz="2400" dirty="0" smtClean="0"/>
              <a:t>],c</a:t>
            </a:r>
            <a:r>
              <a:rPr lang="zh-CN" altLang="en-US" sz="2400" dirty="0" smtClean="0"/>
              <a:t>为变动所在的源数组的索引</a:t>
            </a:r>
            <a:endParaRPr lang="en-US" altLang="zh-CN" sz="2400" dirty="0" smtClean="0"/>
          </a:p>
          <a:p>
            <a:r>
              <a:rPr lang="en-US" altLang="zh-CN" sz="2400" dirty="0" smtClean="0"/>
              <a:t>update(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old,int&amp;idx,int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e,int</a:t>
            </a:r>
            <a:r>
              <a:rPr lang="en-US" altLang="zh-CN" sz="2400" dirty="0" smtClean="0"/>
              <a:t> c}{</a:t>
            </a:r>
          </a:p>
          <a:p>
            <a:pPr lvl="1"/>
            <a:r>
              <a:rPr lang="en-US" altLang="zh-CN" sz="2400" dirty="0" err="1" smtClean="0"/>
              <a:t>idx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/>
              <a:t>();</a:t>
            </a:r>
          </a:p>
          <a:p>
            <a:pPr lvl="1"/>
            <a:r>
              <a:rPr lang="en-US" altLang="zh-CN" sz="2400" dirty="0" smtClean="0"/>
              <a:t>Node[</a:t>
            </a:r>
            <a:r>
              <a:rPr lang="en-US" altLang="zh-CN" sz="2400" dirty="0" err="1" smtClean="0"/>
              <a:t>idx</a:t>
            </a:r>
            <a:r>
              <a:rPr lang="en-US" altLang="zh-CN" sz="2400" dirty="0" smtClean="0"/>
              <a:t>]=Node[old];</a:t>
            </a:r>
          </a:p>
          <a:p>
            <a:pPr lvl="1"/>
            <a:r>
              <a:rPr lang="en-US" altLang="zh-CN" sz="2400" dirty="0" smtClean="0"/>
              <a:t>if (s==e) </a:t>
            </a:r>
            <a:r>
              <a:rPr lang="zh-CN" altLang="en-US" sz="2400" dirty="0" smtClean="0"/>
              <a:t>确定值</a:t>
            </a:r>
            <a:r>
              <a:rPr lang="en-US" altLang="zh-CN" sz="2400" dirty="0" smtClean="0"/>
              <a:t>,return;</a:t>
            </a:r>
          </a:p>
          <a:p>
            <a:pPr lvl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mid=(</a:t>
            </a:r>
            <a:r>
              <a:rPr lang="en-US" altLang="zh-CN" sz="2400" dirty="0" err="1" smtClean="0"/>
              <a:t>s+e</a:t>
            </a:r>
            <a:r>
              <a:rPr lang="en-US" altLang="zh-CN" sz="2400" dirty="0" smtClean="0"/>
              <a:t>)/2;</a:t>
            </a:r>
          </a:p>
          <a:p>
            <a:pPr lvl="1"/>
            <a:r>
              <a:rPr lang="en-US" altLang="zh-CN" sz="2400" dirty="0" smtClean="0"/>
              <a:t>if (c&lt;=mid) </a:t>
            </a:r>
          </a:p>
          <a:p>
            <a:pPr lvl="2"/>
            <a:r>
              <a:rPr lang="en-US" altLang="zh-CN" dirty="0" smtClean="0"/>
              <a:t>update(Node[old].</a:t>
            </a:r>
            <a:r>
              <a:rPr lang="en-US" altLang="zh-CN" dirty="0" err="1" smtClean="0"/>
              <a:t>left,Node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left,s,mid,c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z="2400" dirty="0" smtClean="0"/>
              <a:t>else</a:t>
            </a:r>
          </a:p>
          <a:p>
            <a:pPr lvl="2"/>
            <a:r>
              <a:rPr lang="en-US" altLang="zh-CN" dirty="0" smtClean="0"/>
              <a:t>update(Node[old].</a:t>
            </a:r>
            <a:r>
              <a:rPr lang="en-US" altLang="zh-CN" dirty="0" err="1" smtClean="0"/>
              <a:t>right,Node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].right,mid+1,e,c)</a:t>
            </a:r>
          </a:p>
          <a:p>
            <a:pPr lvl="1"/>
            <a:r>
              <a:rPr lang="en-US" altLang="zh-CN" sz="2400" dirty="0" err="1" smtClean="0"/>
              <a:t>calDad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idx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zh-CN" altLang="en-US" sz="2400" b="1" dirty="0" smtClean="0"/>
              <a:t>注：此处为单点更新</a:t>
            </a:r>
          </a:p>
        </p:txBody>
      </p:sp>
    </p:spTree>
    <p:extLst>
      <p:ext uri="{BB962C8B-B14F-4D97-AF65-F5344CB8AC3E}">
        <p14:creationId xmlns:p14="http://schemas.microsoft.com/office/powerpoint/2010/main" val="7392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可持久化线段树</a:t>
            </a:r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查询操作本质上同普通线段树，就是在二叉树上查找</a:t>
            </a:r>
            <a:endParaRPr lang="en-US" altLang="zh-CN" smtClean="0"/>
          </a:p>
          <a:p>
            <a:r>
              <a:rPr lang="zh-CN" altLang="en-US" smtClean="0"/>
              <a:t>区别在于普通线段树只有一个树根，而持久化树有多个树根，每一个树根代表某一个时刻的“历史”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16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</a:t>
            </a:r>
            <a:r>
              <a:rPr lang="en-US" altLang="zh-CN" smtClean="0"/>
              <a:t>kth</a:t>
            </a:r>
            <a:endParaRPr lang="zh-CN" altLang="en-US" smtClean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求源数组</a:t>
            </a:r>
            <a:r>
              <a:rPr lang="en-US" altLang="zh-CN" smtClean="0"/>
              <a:t>[L,R]</a:t>
            </a:r>
            <a:r>
              <a:rPr lang="zh-CN" altLang="en-US" smtClean="0"/>
              <a:t>的</a:t>
            </a:r>
            <a:r>
              <a:rPr lang="en-US" altLang="zh-CN" smtClean="0"/>
              <a:t>kth</a:t>
            </a:r>
            <a:r>
              <a:rPr lang="zh-CN" altLang="en-US" smtClean="0"/>
              <a:t>数</a:t>
            </a:r>
            <a:endParaRPr lang="en-US" altLang="zh-CN" smtClean="0"/>
          </a:p>
          <a:p>
            <a:r>
              <a:rPr lang="zh-CN" altLang="en-US" smtClean="0"/>
              <a:t>假设源数组中一共有互异的数</a:t>
            </a:r>
            <a:r>
              <a:rPr lang="en-US" altLang="zh-CN" smtClean="0"/>
              <a:t>n</a:t>
            </a:r>
            <a:r>
              <a:rPr lang="zh-CN" altLang="en-US" smtClean="0"/>
              <a:t>个，则排序以后源数组中一共有 </a:t>
            </a:r>
            <a:r>
              <a:rPr lang="en-US" altLang="zh-CN" smtClean="0"/>
              <a:t>1</a:t>
            </a:r>
            <a:r>
              <a:rPr lang="en-US" altLang="zh-CN" baseline="30000" smtClean="0"/>
              <a:t>st</a:t>
            </a:r>
            <a:r>
              <a:rPr lang="en-US" altLang="zh-CN" smtClean="0"/>
              <a:t>, 2</a:t>
            </a:r>
            <a:r>
              <a:rPr lang="en-US" altLang="zh-CN" baseline="30000" smtClean="0"/>
              <a:t>nd</a:t>
            </a:r>
            <a:r>
              <a:rPr lang="en-US" altLang="zh-CN" smtClean="0"/>
              <a:t>, …, nth</a:t>
            </a:r>
            <a:r>
              <a:rPr lang="zh-CN" altLang="en-US" smtClean="0"/>
              <a:t>的数，每种数有若干个</a:t>
            </a:r>
            <a:endParaRPr lang="en-US" altLang="zh-CN" smtClean="0"/>
          </a:p>
          <a:p>
            <a:r>
              <a:rPr lang="zh-CN" altLang="en-US" smtClean="0"/>
              <a:t>建线段树可求得</a:t>
            </a:r>
            <a:r>
              <a:rPr lang="en-US" altLang="zh-CN" smtClean="0"/>
              <a:t>[sth~eth]</a:t>
            </a:r>
            <a:r>
              <a:rPr lang="zh-CN" altLang="en-US" smtClean="0"/>
              <a:t>的数共有多少个</a:t>
            </a:r>
            <a:endParaRPr lang="en-US" altLang="zh-CN" smtClean="0"/>
          </a:p>
          <a:p>
            <a:r>
              <a:rPr lang="zh-CN" altLang="en-US" smtClean="0"/>
              <a:t>不同时刻的线段树相减就可得源数组</a:t>
            </a:r>
            <a:r>
              <a:rPr lang="en-US" altLang="zh-CN" smtClean="0"/>
              <a:t>[L,R]</a:t>
            </a:r>
            <a:r>
              <a:rPr lang="zh-CN" altLang="en-US" smtClean="0"/>
              <a:t>范围内</a:t>
            </a:r>
            <a:r>
              <a:rPr lang="en-US" altLang="zh-CN" smtClean="0"/>
              <a:t>[sth~eth]</a:t>
            </a:r>
            <a:r>
              <a:rPr lang="zh-CN" altLang="en-US" smtClean="0"/>
              <a:t>的数共有多少个</a:t>
            </a:r>
          </a:p>
        </p:txBody>
      </p:sp>
    </p:spTree>
    <p:extLst>
      <p:ext uri="{BB962C8B-B14F-4D97-AF65-F5344CB8AC3E}">
        <p14:creationId xmlns:p14="http://schemas.microsoft.com/office/powerpoint/2010/main" val="9837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</a:t>
            </a:r>
            <a:r>
              <a:rPr lang="en-US" altLang="zh-CN" smtClean="0"/>
              <a:t>kth</a:t>
            </a:r>
            <a:endParaRPr lang="zh-CN" altLang="en-US" smtClean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472921" y="1318419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建线段树，其含义为源数组中</a:t>
            </a:r>
            <a:r>
              <a:rPr lang="en-US" altLang="zh-CN" dirty="0" err="1" smtClean="0"/>
              <a:t>sth~eth</a:t>
            </a:r>
            <a:r>
              <a:rPr lang="zh-CN" altLang="en-US" dirty="0" smtClean="0"/>
              <a:t>的数共有多少个</a:t>
            </a:r>
          </a:p>
        </p:txBody>
      </p:sp>
      <p:graphicFrame>
        <p:nvGraphicFramePr>
          <p:cNvPr id="92164" name="对象 3"/>
          <p:cNvGraphicFramePr>
            <a:graphicFrameLocks noChangeAspect="1"/>
          </p:cNvGraphicFramePr>
          <p:nvPr/>
        </p:nvGraphicFramePr>
        <p:xfrm>
          <a:off x="990600" y="2362200"/>
          <a:ext cx="749776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4" imgW="6057990" imgH="3448140" progId="Visio.Drawing.15">
                  <p:embed/>
                </p:oleObj>
              </mc:Choice>
              <mc:Fallback>
                <p:oleObj name="Visio" r:id="rId4" imgW="6057990" imgH="34481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7497763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对象 3"/>
          <p:cNvGraphicFramePr>
            <a:graphicFrameLocks noChangeAspect="1"/>
          </p:cNvGraphicFramePr>
          <p:nvPr/>
        </p:nvGraphicFramePr>
        <p:xfrm>
          <a:off x="914400" y="685800"/>
          <a:ext cx="739140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Visio" r:id="rId4" imgW="4448250" imgH="3219540" progId="Visio.Drawing.15">
                  <p:embed/>
                </p:oleObj>
              </mc:Choice>
              <mc:Fallback>
                <p:oleObj name="Visio" r:id="rId4" imgW="4448250" imgH="32195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1400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4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</a:t>
            </a:r>
            <a:r>
              <a:rPr lang="en-US" altLang="zh-CN" smtClean="0"/>
              <a:t>kth</a:t>
            </a:r>
            <a:endParaRPr lang="zh-CN" altLang="en-US" smtClean="0"/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对源数组的每个元素做一次更新，更新的含义即建一棵新的线段树</a:t>
            </a:r>
            <a:endParaRPr lang="en-US" altLang="zh-CN" smtClean="0"/>
          </a:p>
          <a:p>
            <a:r>
              <a:rPr lang="zh-CN" altLang="en-US" smtClean="0"/>
              <a:t>第</a:t>
            </a:r>
            <a:r>
              <a:rPr lang="en-US" altLang="zh-CN" smtClean="0"/>
              <a:t>ith</a:t>
            </a:r>
            <a:r>
              <a:rPr lang="zh-CN" altLang="en-US" smtClean="0"/>
              <a:t>棵树表示源数组统计到</a:t>
            </a:r>
            <a:r>
              <a:rPr lang="en-US" altLang="zh-CN" smtClean="0"/>
              <a:t>ith</a:t>
            </a:r>
            <a:r>
              <a:rPr lang="zh-CN" altLang="en-US" smtClean="0"/>
              <a:t>位置时</a:t>
            </a:r>
            <a:r>
              <a:rPr lang="en-US" altLang="zh-CN" smtClean="0"/>
              <a:t>[sth,eth]</a:t>
            </a:r>
            <a:r>
              <a:rPr lang="zh-CN" altLang="en-US" smtClean="0"/>
              <a:t>的数一共有多少个</a:t>
            </a:r>
            <a:endParaRPr lang="en-US" altLang="zh-CN" smtClean="0"/>
          </a:p>
          <a:p>
            <a:r>
              <a:rPr lang="zh-CN" altLang="en-US" smtClean="0"/>
              <a:t>譬如对数组</a:t>
            </a:r>
            <a:r>
              <a:rPr lang="en-US" altLang="zh-CN" smtClean="0"/>
              <a:t>[1,5,6,6,3,3,4]</a:t>
            </a:r>
            <a:r>
              <a:rPr lang="zh-CN" altLang="en-US" smtClean="0"/>
              <a:t>一共建</a:t>
            </a:r>
            <a:r>
              <a:rPr lang="en-US" altLang="zh-CN" smtClean="0"/>
              <a:t>8</a:t>
            </a:r>
            <a:r>
              <a:rPr lang="zh-CN" altLang="en-US" smtClean="0"/>
              <a:t>棵树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en-US" altLang="zh-CN" baseline="30000" smtClean="0"/>
              <a:t>rd</a:t>
            </a:r>
            <a:r>
              <a:rPr lang="zh-CN" altLang="en-US" smtClean="0"/>
              <a:t>树表示统计到</a:t>
            </a:r>
            <a:r>
              <a:rPr lang="en-US" altLang="zh-CN" smtClean="0"/>
              <a:t>[1,5,6]</a:t>
            </a:r>
            <a:r>
              <a:rPr lang="zh-CN" altLang="en-US" smtClean="0"/>
              <a:t>时的性质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en-US" altLang="zh-CN" baseline="30000" smtClean="0"/>
              <a:t>th</a:t>
            </a:r>
            <a:r>
              <a:rPr lang="zh-CN" altLang="en-US" smtClean="0"/>
              <a:t>树表示统计到</a:t>
            </a:r>
            <a:r>
              <a:rPr lang="en-US" altLang="zh-CN" smtClean="0"/>
              <a:t>[1,5,6,6]</a:t>
            </a:r>
            <a:r>
              <a:rPr lang="zh-CN" altLang="en-US" smtClean="0"/>
              <a:t>时的性质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57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旋转操作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一般而言，分为左旋和右旋，这二者实质上是对称的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令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是被操作的节点</a:t>
            </a:r>
            <a:endParaRPr lang="en-US" altLang="zh-CN" dirty="0" smtClean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左旋操作是将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A,t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x,B</a:t>
            </a:r>
            <a:r>
              <a:rPr lang="en-US" altLang="zh-CN" dirty="0" smtClean="0"/>
              <a:t>))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t(p(</a:t>
            </a:r>
            <a:r>
              <a:rPr lang="en-US" altLang="zh-CN" dirty="0" err="1" smtClean="0"/>
              <a:t>A,x</a:t>
            </a:r>
            <a:r>
              <a:rPr lang="en-US" altLang="zh-CN" dirty="0" smtClean="0"/>
              <a:t>),B)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右旋操作是将</a:t>
            </a:r>
            <a:r>
              <a:rPr lang="en-US" altLang="zh-CN" dirty="0" smtClean="0"/>
              <a:t>p(t(</a:t>
            </a:r>
            <a:r>
              <a:rPr lang="en-US" altLang="zh-CN" dirty="0" err="1" smtClean="0"/>
              <a:t>A,x</a:t>
            </a:r>
            <a:r>
              <a:rPr lang="en-US" altLang="zh-CN" dirty="0" smtClean="0"/>
              <a:t>),B)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A,p</a:t>
            </a:r>
            <a:r>
              <a:rPr lang="en-US" altLang="zh-CN" dirty="0" smtClean="0"/>
              <a:t>,(</a:t>
            </a:r>
            <a:r>
              <a:rPr lang="en-US" altLang="zh-CN" dirty="0" err="1" smtClean="0"/>
              <a:t>x,B</a:t>
            </a:r>
            <a:r>
              <a:rPr lang="en-US" altLang="zh-CN" dirty="0" smtClean="0"/>
              <a:t>))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所以给定节点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其能够进行的旋转是确定的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无论左旋还是右旋，都是重新确定了</a:t>
            </a:r>
            <a:r>
              <a:rPr lang="zh-CN" altLang="en-US" dirty="0" smtClean="0">
                <a:solidFill>
                  <a:srgbClr val="FF0000"/>
                </a:solidFill>
              </a:rPr>
              <a:t>三对</a:t>
            </a:r>
            <a:r>
              <a:rPr lang="zh-CN" altLang="en-US" dirty="0" smtClean="0"/>
              <a:t>父子关系。</a:t>
            </a:r>
          </a:p>
        </p:txBody>
      </p:sp>
    </p:spTree>
    <p:extLst>
      <p:ext uri="{BB962C8B-B14F-4D97-AF65-F5344CB8AC3E}">
        <p14:creationId xmlns:p14="http://schemas.microsoft.com/office/powerpoint/2010/main" val="13698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对象 3"/>
          <p:cNvGraphicFramePr>
            <a:graphicFrameLocks noChangeAspect="1"/>
          </p:cNvGraphicFramePr>
          <p:nvPr/>
        </p:nvGraphicFramePr>
        <p:xfrm>
          <a:off x="142875" y="1676400"/>
          <a:ext cx="9001125" cy="389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Visio" r:id="rId4" imgW="9001260" imgH="2600325" progId="Visio.Drawing.15">
                  <p:embed/>
                </p:oleObj>
              </mc:Choice>
              <mc:Fallback>
                <p:oleObj name="Visio" r:id="rId4" imgW="9001260" imgH="26003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676400"/>
                        <a:ext cx="9001125" cy="389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7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9872" y="459913"/>
            <a:ext cx="2438400" cy="584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/>
              <a:t>1,5,6,6,3,3,4</a:t>
            </a:r>
            <a:endParaRPr lang="zh-CN" altLang="en-US" sz="32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00563" y="1066800"/>
            <a:ext cx="0" cy="762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435600" y="1044575"/>
            <a:ext cx="0" cy="762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61" name="文本框 7"/>
          <p:cNvSpPr txBox="1">
            <a:spLocks noChangeArrowheads="1"/>
          </p:cNvSpPr>
          <p:nvPr/>
        </p:nvSpPr>
        <p:spPr bwMode="auto">
          <a:xfrm>
            <a:off x="3200400" y="19621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求</a:t>
            </a:r>
            <a:r>
              <a:rPr lang="en-US" altLang="zh-CN" sz="2800">
                <a:latin typeface="Arial" panose="020B0604020202020204" pitchFamily="34" charset="0"/>
              </a:rPr>
              <a:t>[4,7]</a:t>
            </a:r>
            <a:r>
              <a:rPr lang="zh-CN" altLang="en-US" sz="2800">
                <a:latin typeface="Arial" panose="020B0604020202020204" pitchFamily="34" charset="0"/>
              </a:rPr>
              <a:t>里面第</a:t>
            </a:r>
            <a:r>
              <a:rPr lang="en-US" altLang="zh-CN" sz="2800">
                <a:latin typeface="Arial" panose="020B0604020202020204" pitchFamily="34" charset="0"/>
              </a:rPr>
              <a:t>1st</a:t>
            </a:r>
            <a:r>
              <a:rPr lang="zh-CN" altLang="en-US" sz="2800">
                <a:latin typeface="Arial" panose="020B0604020202020204" pitchFamily="34" charset="0"/>
              </a:rPr>
              <a:t>数</a:t>
            </a:r>
          </a:p>
        </p:txBody>
      </p:sp>
      <p:sp>
        <p:nvSpPr>
          <p:cNvPr id="96262" name="文本框 8"/>
          <p:cNvSpPr txBox="1">
            <a:spLocks noChangeArrowheads="1"/>
          </p:cNvSpPr>
          <p:nvPr/>
        </p:nvSpPr>
        <p:spPr bwMode="auto">
          <a:xfrm>
            <a:off x="685800" y="2619375"/>
            <a:ext cx="8077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取</a:t>
            </a:r>
            <a:r>
              <a:rPr lang="en-US" altLang="zh-CN" sz="2800">
                <a:latin typeface="Arial" panose="020B0604020202020204" pitchFamily="34" charset="0"/>
              </a:rPr>
              <a:t>7th</a:t>
            </a:r>
            <a:r>
              <a:rPr lang="zh-CN" altLang="en-US" sz="2800">
                <a:latin typeface="Arial" panose="020B0604020202020204" pitchFamily="34" charset="0"/>
              </a:rPr>
              <a:t>树和</a:t>
            </a:r>
            <a:r>
              <a:rPr lang="en-US" altLang="zh-CN" sz="2800">
                <a:latin typeface="Arial" panose="020B0604020202020204" pitchFamily="34" charset="0"/>
              </a:rPr>
              <a:t>3rd</a:t>
            </a:r>
            <a:r>
              <a:rPr lang="zh-CN" altLang="en-US" sz="2800">
                <a:latin typeface="Arial" panose="020B0604020202020204" pitchFamily="34" charset="0"/>
              </a:rPr>
              <a:t>树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根节点相减为</a:t>
            </a:r>
            <a:r>
              <a:rPr lang="en-US" altLang="zh-CN" sz="2400">
                <a:latin typeface="Arial" panose="020B0604020202020204" pitchFamily="34" charset="0"/>
              </a:rPr>
              <a:t>4</a:t>
            </a:r>
            <a:r>
              <a:rPr lang="zh-CN" altLang="en-US" sz="2400">
                <a:latin typeface="Arial" panose="020B0604020202020204" pitchFamily="34" charset="0"/>
              </a:rPr>
              <a:t>，表示在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里面</a:t>
            </a:r>
            <a:r>
              <a:rPr lang="en-US" altLang="zh-CN" sz="2400">
                <a:latin typeface="Arial" panose="020B0604020202020204" pitchFamily="34" charset="0"/>
              </a:rPr>
              <a:t>[1</a:t>
            </a:r>
            <a:r>
              <a:rPr lang="en-US" altLang="zh-CN" sz="2400" baseline="30000">
                <a:latin typeface="Arial" panose="020B0604020202020204" pitchFamily="34" charset="0"/>
              </a:rPr>
              <a:t>st</a:t>
            </a:r>
            <a:r>
              <a:rPr lang="en-US" altLang="zh-CN" sz="2400">
                <a:latin typeface="Arial" panose="020B0604020202020204" pitchFamily="34" charset="0"/>
              </a:rPr>
              <a:t>,5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的数共有</a:t>
            </a:r>
            <a:r>
              <a:rPr lang="en-US" altLang="zh-CN" sz="2400">
                <a:latin typeface="Arial" panose="020B0604020202020204" pitchFamily="34" charset="0"/>
              </a:rPr>
              <a:t>4</a:t>
            </a:r>
            <a:r>
              <a:rPr lang="zh-CN" altLang="en-US" sz="2400">
                <a:latin typeface="Arial" panose="020B0604020202020204" pitchFamily="34" charset="0"/>
              </a:rPr>
              <a:t>个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左儿子相减为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en-US" sz="2400">
                <a:latin typeface="Arial" panose="020B0604020202020204" pitchFamily="34" charset="0"/>
              </a:rPr>
              <a:t>，表示在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中</a:t>
            </a:r>
            <a:r>
              <a:rPr lang="en-US" altLang="zh-CN" sz="2400">
                <a:latin typeface="Arial" panose="020B0604020202020204" pitchFamily="34" charset="0"/>
              </a:rPr>
              <a:t>[1</a:t>
            </a:r>
            <a:r>
              <a:rPr lang="en-US" altLang="zh-CN" sz="2400" baseline="30000">
                <a:latin typeface="Arial" panose="020B0604020202020204" pitchFamily="34" charset="0"/>
              </a:rPr>
              <a:t>st</a:t>
            </a:r>
            <a:r>
              <a:rPr lang="en-US" altLang="zh-CN" sz="2400">
                <a:latin typeface="Arial" panose="020B0604020202020204" pitchFamily="34" charset="0"/>
              </a:rPr>
              <a:t>,3</a:t>
            </a:r>
            <a:r>
              <a:rPr lang="en-US" altLang="zh-CN" sz="2400" baseline="30000">
                <a:latin typeface="Arial" panose="020B0604020202020204" pitchFamily="34" charset="0"/>
              </a:rPr>
              <a:t>rd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的数共有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en-US" sz="2400">
                <a:latin typeface="Arial" panose="020B0604020202020204" pitchFamily="34" charset="0"/>
              </a:rPr>
              <a:t>个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左儿子的左儿子相减为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，表示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中</a:t>
            </a:r>
            <a:r>
              <a:rPr lang="en-US" altLang="zh-CN" sz="2400">
                <a:latin typeface="Arial" panose="020B0604020202020204" pitchFamily="34" charset="0"/>
              </a:rPr>
              <a:t>[1</a:t>
            </a:r>
            <a:r>
              <a:rPr lang="en-US" altLang="zh-CN" sz="2400" baseline="30000">
                <a:latin typeface="Arial" panose="020B0604020202020204" pitchFamily="34" charset="0"/>
              </a:rPr>
              <a:t>st</a:t>
            </a:r>
            <a:r>
              <a:rPr lang="en-US" altLang="zh-CN" sz="2400">
                <a:latin typeface="Arial" panose="020B0604020202020204" pitchFamily="34" charset="0"/>
              </a:rPr>
              <a:t>,2</a:t>
            </a:r>
            <a:r>
              <a:rPr lang="en-US" altLang="zh-CN" sz="2400" baseline="30000">
                <a:latin typeface="Arial" panose="020B0604020202020204" pitchFamily="34" charset="0"/>
              </a:rPr>
              <a:t>nd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的数有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个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继续左儿子相减为</a:t>
            </a:r>
            <a:r>
              <a:rPr lang="en-US" altLang="zh-CN" sz="2400">
                <a:latin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</a:rPr>
              <a:t>，说明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中</a:t>
            </a:r>
            <a:r>
              <a:rPr lang="en-US" altLang="zh-CN" sz="2400">
                <a:latin typeface="Arial" panose="020B0604020202020204" pitchFamily="34" charset="0"/>
              </a:rPr>
              <a:t>1st</a:t>
            </a:r>
            <a:r>
              <a:rPr lang="zh-CN" altLang="en-US" sz="2400">
                <a:latin typeface="Arial" panose="020B0604020202020204" pitchFamily="34" charset="0"/>
              </a:rPr>
              <a:t>数为</a:t>
            </a:r>
            <a:r>
              <a:rPr lang="en-US" altLang="zh-CN" sz="2400">
                <a:latin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</a:rPr>
              <a:t>，很显然</a:t>
            </a:r>
            <a:r>
              <a:rPr lang="en-US" altLang="zh-CN" sz="2400">
                <a:latin typeface="Arial" panose="020B0604020202020204" pitchFamily="34" charset="0"/>
              </a:rPr>
              <a:t>2nd</a:t>
            </a:r>
            <a:r>
              <a:rPr lang="zh-CN" altLang="en-US" sz="2400">
                <a:latin typeface="Arial" panose="020B0604020202020204" pitchFamily="34" charset="0"/>
              </a:rPr>
              <a:t>数有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个，也就是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中的</a:t>
            </a:r>
            <a:r>
              <a:rPr lang="en-US" altLang="zh-CN" sz="2400">
                <a:latin typeface="Arial" panose="020B0604020202020204" pitchFamily="34" charset="0"/>
              </a:rPr>
              <a:t>1st</a:t>
            </a:r>
            <a:r>
              <a:rPr lang="zh-CN" altLang="en-US" sz="2400">
                <a:latin typeface="Arial" panose="020B0604020202020204" pitchFamily="34" charset="0"/>
              </a:rPr>
              <a:t>数其实是整个区间的</a:t>
            </a:r>
            <a:r>
              <a:rPr lang="en-US" altLang="zh-CN" sz="2400">
                <a:latin typeface="Arial" panose="020B0604020202020204" pitchFamily="34" charset="0"/>
              </a:rPr>
              <a:t>2nd</a:t>
            </a:r>
            <a:r>
              <a:rPr lang="zh-CN" altLang="en-US" sz="2400">
                <a:latin typeface="Arial" panose="020B0604020202020204" pitchFamily="34" charset="0"/>
              </a:rPr>
              <a:t>数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7864" y="460375"/>
            <a:ext cx="2438400" cy="584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/>
              <a:t>1,5,6,6,3,3,4</a:t>
            </a:r>
            <a:endParaRPr lang="zh-CN" altLang="en-US" sz="32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00563" y="1066800"/>
            <a:ext cx="0" cy="762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435600" y="1044575"/>
            <a:ext cx="0" cy="762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85" name="文本框 7"/>
          <p:cNvSpPr txBox="1">
            <a:spLocks noChangeArrowheads="1"/>
          </p:cNvSpPr>
          <p:nvPr/>
        </p:nvSpPr>
        <p:spPr bwMode="auto">
          <a:xfrm>
            <a:off x="3200400" y="19621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求</a:t>
            </a:r>
            <a:r>
              <a:rPr lang="en-US" altLang="zh-CN" sz="2800">
                <a:latin typeface="Arial" panose="020B0604020202020204" pitchFamily="34" charset="0"/>
              </a:rPr>
              <a:t>[4,7]</a:t>
            </a:r>
            <a:r>
              <a:rPr lang="zh-CN" altLang="en-US" sz="2800">
                <a:latin typeface="Arial" panose="020B0604020202020204" pitchFamily="34" charset="0"/>
              </a:rPr>
              <a:t>里面第</a:t>
            </a:r>
            <a:r>
              <a:rPr lang="en-US" altLang="zh-CN" sz="2800">
                <a:latin typeface="Arial" panose="020B0604020202020204" pitchFamily="34" charset="0"/>
              </a:rPr>
              <a:t>3rd</a:t>
            </a:r>
            <a:r>
              <a:rPr lang="zh-CN" altLang="en-US" sz="2800">
                <a:latin typeface="Arial" panose="020B0604020202020204" pitchFamily="34" charset="0"/>
              </a:rPr>
              <a:t>数</a:t>
            </a:r>
          </a:p>
        </p:txBody>
      </p:sp>
      <p:sp>
        <p:nvSpPr>
          <p:cNvPr id="97286" name="文本框 8"/>
          <p:cNvSpPr txBox="1">
            <a:spLocks noChangeArrowheads="1"/>
          </p:cNvSpPr>
          <p:nvPr/>
        </p:nvSpPr>
        <p:spPr bwMode="auto">
          <a:xfrm>
            <a:off x="685800" y="2619375"/>
            <a:ext cx="8077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取</a:t>
            </a:r>
            <a:r>
              <a:rPr lang="en-US" altLang="zh-CN" sz="2800">
                <a:latin typeface="Arial" panose="020B0604020202020204" pitchFamily="34" charset="0"/>
              </a:rPr>
              <a:t>7th</a:t>
            </a:r>
            <a:r>
              <a:rPr lang="zh-CN" altLang="en-US" sz="2800">
                <a:latin typeface="Arial" panose="020B0604020202020204" pitchFamily="34" charset="0"/>
              </a:rPr>
              <a:t>树和</a:t>
            </a:r>
            <a:r>
              <a:rPr lang="en-US" altLang="zh-CN" sz="2800">
                <a:latin typeface="Arial" panose="020B0604020202020204" pitchFamily="34" charset="0"/>
              </a:rPr>
              <a:t>3rd</a:t>
            </a:r>
            <a:r>
              <a:rPr lang="zh-CN" altLang="en-US" sz="2800">
                <a:latin typeface="Arial" panose="020B0604020202020204" pitchFamily="34" charset="0"/>
              </a:rPr>
              <a:t>树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</a:rPr>
              <a:t>根节点相减为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，表示在</a:t>
            </a:r>
            <a:r>
              <a:rPr lang="en-US" altLang="zh-CN">
                <a:latin typeface="Arial" panose="020B0604020202020204" pitchFamily="34" charset="0"/>
              </a:rPr>
              <a:t>[4,7]</a:t>
            </a:r>
            <a:r>
              <a:rPr lang="zh-CN" altLang="en-US">
                <a:latin typeface="Arial" panose="020B0604020202020204" pitchFamily="34" charset="0"/>
              </a:rPr>
              <a:t>里面</a:t>
            </a:r>
            <a:r>
              <a:rPr lang="en-US" altLang="zh-CN">
                <a:latin typeface="Arial" panose="020B0604020202020204" pitchFamily="34" charset="0"/>
              </a:rPr>
              <a:t>[1</a:t>
            </a:r>
            <a:r>
              <a:rPr lang="en-US" altLang="zh-CN" baseline="30000">
                <a:latin typeface="Arial" panose="020B0604020202020204" pitchFamily="34" charset="0"/>
              </a:rPr>
              <a:t>st</a:t>
            </a:r>
            <a:r>
              <a:rPr lang="en-US" altLang="zh-CN">
                <a:latin typeface="Arial" panose="020B0604020202020204" pitchFamily="34" charset="0"/>
              </a:rPr>
              <a:t>,5</a:t>
            </a:r>
            <a:r>
              <a:rPr lang="en-US" altLang="zh-CN" baseline="30000">
                <a:latin typeface="Arial" panose="020B0604020202020204" pitchFamily="34" charset="0"/>
              </a:rPr>
              <a:t>th</a:t>
            </a:r>
            <a:r>
              <a:rPr lang="en-US" altLang="zh-CN">
                <a:latin typeface="Arial" panose="020B0604020202020204" pitchFamily="34" charset="0"/>
              </a:rPr>
              <a:t>]</a:t>
            </a:r>
            <a:r>
              <a:rPr lang="zh-CN" altLang="en-US">
                <a:latin typeface="Arial" panose="020B0604020202020204" pitchFamily="34" charset="0"/>
              </a:rPr>
              <a:t>的数共有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个</a:t>
            </a:r>
            <a:endParaRPr lang="en-US" altLang="zh-CN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</a:rPr>
              <a:t>左儿子相减为</a:t>
            </a:r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，表示在</a:t>
            </a:r>
            <a:r>
              <a:rPr lang="en-US" altLang="zh-CN">
                <a:latin typeface="Arial" panose="020B0604020202020204" pitchFamily="34" charset="0"/>
              </a:rPr>
              <a:t>[4,7]</a:t>
            </a:r>
            <a:r>
              <a:rPr lang="zh-CN" altLang="en-US">
                <a:latin typeface="Arial" panose="020B0604020202020204" pitchFamily="34" charset="0"/>
              </a:rPr>
              <a:t>中</a:t>
            </a:r>
            <a:r>
              <a:rPr lang="en-US" altLang="zh-CN">
                <a:latin typeface="Arial" panose="020B0604020202020204" pitchFamily="34" charset="0"/>
              </a:rPr>
              <a:t>[1</a:t>
            </a:r>
            <a:r>
              <a:rPr lang="en-US" altLang="zh-CN" baseline="30000">
                <a:latin typeface="Arial" panose="020B0604020202020204" pitchFamily="34" charset="0"/>
              </a:rPr>
              <a:t>st</a:t>
            </a:r>
            <a:r>
              <a:rPr lang="en-US" altLang="zh-CN">
                <a:latin typeface="Arial" panose="020B0604020202020204" pitchFamily="34" charset="0"/>
              </a:rPr>
              <a:t>,3</a:t>
            </a:r>
            <a:r>
              <a:rPr lang="en-US" altLang="zh-CN" baseline="30000">
                <a:latin typeface="Arial" panose="020B0604020202020204" pitchFamily="34" charset="0"/>
              </a:rPr>
              <a:t>rd</a:t>
            </a:r>
            <a:r>
              <a:rPr lang="en-US" altLang="zh-CN">
                <a:latin typeface="Arial" panose="020B0604020202020204" pitchFamily="34" charset="0"/>
              </a:rPr>
              <a:t>]</a:t>
            </a:r>
            <a:r>
              <a:rPr lang="zh-CN" altLang="en-US">
                <a:latin typeface="Arial" panose="020B0604020202020204" pitchFamily="34" charset="0"/>
              </a:rPr>
              <a:t>的数共有</a:t>
            </a:r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个</a:t>
            </a:r>
            <a:endParaRPr lang="en-US" altLang="zh-CN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</a:rPr>
              <a:t>左儿子的左儿子相减为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，表示</a:t>
            </a:r>
            <a:r>
              <a:rPr lang="en-US" altLang="zh-CN">
                <a:latin typeface="Arial" panose="020B0604020202020204" pitchFamily="34" charset="0"/>
              </a:rPr>
              <a:t>[4,7]</a:t>
            </a:r>
            <a:r>
              <a:rPr lang="zh-CN" altLang="en-US">
                <a:latin typeface="Arial" panose="020B0604020202020204" pitchFamily="34" charset="0"/>
              </a:rPr>
              <a:t>中</a:t>
            </a:r>
            <a:r>
              <a:rPr lang="en-US" altLang="zh-CN">
                <a:latin typeface="Arial" panose="020B0604020202020204" pitchFamily="34" charset="0"/>
              </a:rPr>
              <a:t>[1</a:t>
            </a:r>
            <a:r>
              <a:rPr lang="en-US" altLang="zh-CN" baseline="30000">
                <a:latin typeface="Arial" panose="020B0604020202020204" pitchFamily="34" charset="0"/>
              </a:rPr>
              <a:t>st</a:t>
            </a:r>
            <a:r>
              <a:rPr lang="en-US" altLang="zh-CN">
                <a:latin typeface="Arial" panose="020B0604020202020204" pitchFamily="34" charset="0"/>
              </a:rPr>
              <a:t>,2</a:t>
            </a:r>
            <a:r>
              <a:rPr lang="en-US" altLang="zh-CN" baseline="30000">
                <a:latin typeface="Arial" panose="020B0604020202020204" pitchFamily="34" charset="0"/>
              </a:rPr>
              <a:t>nd</a:t>
            </a:r>
            <a:r>
              <a:rPr lang="en-US" altLang="zh-CN">
                <a:latin typeface="Arial" panose="020B0604020202020204" pitchFamily="34" charset="0"/>
              </a:rPr>
              <a:t>]</a:t>
            </a:r>
            <a:r>
              <a:rPr lang="zh-CN" altLang="en-US">
                <a:latin typeface="Arial" panose="020B0604020202020204" pitchFamily="34" charset="0"/>
              </a:rPr>
              <a:t>的数有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个</a:t>
            </a:r>
            <a:endParaRPr lang="en-US" altLang="zh-CN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</a:rPr>
              <a:t>所以</a:t>
            </a:r>
            <a:r>
              <a:rPr lang="en-US" altLang="zh-CN">
                <a:latin typeface="Arial" panose="020B0604020202020204" pitchFamily="34" charset="0"/>
              </a:rPr>
              <a:t>[4,7]</a:t>
            </a:r>
            <a:r>
              <a:rPr lang="zh-CN" altLang="en-US">
                <a:latin typeface="Arial" panose="020B0604020202020204" pitchFamily="34" charset="0"/>
              </a:rPr>
              <a:t>中</a:t>
            </a:r>
            <a:r>
              <a:rPr lang="en-US" altLang="zh-CN">
                <a:latin typeface="Arial" panose="020B0604020202020204" pitchFamily="34" charset="0"/>
              </a:rPr>
              <a:t>3rd</a:t>
            </a:r>
            <a:r>
              <a:rPr lang="zh-CN" altLang="en-US">
                <a:latin typeface="Arial" panose="020B0604020202020204" pitchFamily="34" charset="0"/>
              </a:rPr>
              <a:t>数也就是整个区间的</a:t>
            </a:r>
            <a:r>
              <a:rPr lang="en-US" altLang="zh-CN">
                <a:latin typeface="Arial" panose="020B0604020202020204" pitchFamily="34" charset="0"/>
              </a:rPr>
              <a:t>3rd</a:t>
            </a:r>
            <a:r>
              <a:rPr lang="zh-CN" altLang="en-US">
                <a:latin typeface="Arial" panose="020B0604020202020204" pitchFamily="34" charset="0"/>
              </a:rPr>
              <a:t>数</a:t>
            </a:r>
            <a:endParaRPr lang="en-US" altLang="zh-CN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2800" y="540544"/>
            <a:ext cx="2438400" cy="584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/>
              <a:t>1,5,6,6,3,3,4</a:t>
            </a:r>
            <a:endParaRPr lang="zh-CN" altLang="en-US" sz="32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00563" y="1066800"/>
            <a:ext cx="0" cy="762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435600" y="1044575"/>
            <a:ext cx="0" cy="762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09" name="文本框 7"/>
          <p:cNvSpPr txBox="1">
            <a:spLocks noChangeArrowheads="1"/>
          </p:cNvSpPr>
          <p:nvPr/>
        </p:nvSpPr>
        <p:spPr bwMode="auto">
          <a:xfrm>
            <a:off x="3200400" y="19621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求</a:t>
            </a:r>
            <a:r>
              <a:rPr lang="en-US" altLang="zh-CN" sz="2800">
                <a:latin typeface="Arial" panose="020B0604020202020204" pitchFamily="34" charset="0"/>
              </a:rPr>
              <a:t>[4,7]</a:t>
            </a:r>
            <a:r>
              <a:rPr lang="zh-CN" altLang="en-US" sz="2800">
                <a:latin typeface="Arial" panose="020B0604020202020204" pitchFamily="34" charset="0"/>
              </a:rPr>
              <a:t>里面第</a:t>
            </a:r>
            <a:r>
              <a:rPr lang="en-US" altLang="zh-CN" sz="2800">
                <a:latin typeface="Arial" panose="020B0604020202020204" pitchFamily="34" charset="0"/>
              </a:rPr>
              <a:t>4th</a:t>
            </a:r>
            <a:r>
              <a:rPr lang="zh-CN" altLang="en-US" sz="2800">
                <a:latin typeface="Arial" panose="020B0604020202020204" pitchFamily="34" charset="0"/>
              </a:rPr>
              <a:t>数</a:t>
            </a:r>
          </a:p>
        </p:txBody>
      </p:sp>
      <p:sp>
        <p:nvSpPr>
          <p:cNvPr id="98310" name="文本框 8"/>
          <p:cNvSpPr txBox="1">
            <a:spLocks noChangeArrowheads="1"/>
          </p:cNvSpPr>
          <p:nvPr/>
        </p:nvSpPr>
        <p:spPr bwMode="auto">
          <a:xfrm>
            <a:off x="304800" y="2619375"/>
            <a:ext cx="84582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取</a:t>
            </a:r>
            <a:r>
              <a:rPr lang="en-US" altLang="zh-CN" sz="2800">
                <a:latin typeface="Arial" panose="020B0604020202020204" pitchFamily="34" charset="0"/>
              </a:rPr>
              <a:t>7th</a:t>
            </a:r>
            <a:r>
              <a:rPr lang="zh-CN" altLang="en-US" sz="2800">
                <a:latin typeface="Arial" panose="020B0604020202020204" pitchFamily="34" charset="0"/>
              </a:rPr>
              <a:t>树和</a:t>
            </a:r>
            <a:r>
              <a:rPr lang="en-US" altLang="zh-CN" sz="2800">
                <a:latin typeface="Arial" panose="020B0604020202020204" pitchFamily="34" charset="0"/>
              </a:rPr>
              <a:t>3rd</a:t>
            </a:r>
            <a:r>
              <a:rPr lang="zh-CN" altLang="en-US" sz="2800">
                <a:latin typeface="Arial" panose="020B0604020202020204" pitchFamily="34" charset="0"/>
              </a:rPr>
              <a:t>树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根节点相减为</a:t>
            </a:r>
            <a:r>
              <a:rPr lang="en-US" altLang="zh-CN" sz="2400">
                <a:latin typeface="Arial" panose="020B0604020202020204" pitchFamily="34" charset="0"/>
              </a:rPr>
              <a:t>4</a:t>
            </a:r>
            <a:r>
              <a:rPr lang="zh-CN" altLang="en-US" sz="2400">
                <a:latin typeface="Arial" panose="020B0604020202020204" pitchFamily="34" charset="0"/>
              </a:rPr>
              <a:t>，表示在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里面</a:t>
            </a:r>
            <a:r>
              <a:rPr lang="en-US" altLang="zh-CN" sz="2400">
                <a:latin typeface="Arial" panose="020B0604020202020204" pitchFamily="34" charset="0"/>
              </a:rPr>
              <a:t>[1</a:t>
            </a:r>
            <a:r>
              <a:rPr lang="en-US" altLang="zh-CN" sz="2400" baseline="30000">
                <a:latin typeface="Arial" panose="020B0604020202020204" pitchFamily="34" charset="0"/>
              </a:rPr>
              <a:t>st</a:t>
            </a:r>
            <a:r>
              <a:rPr lang="en-US" altLang="zh-CN" sz="2400">
                <a:latin typeface="Arial" panose="020B0604020202020204" pitchFamily="34" charset="0"/>
              </a:rPr>
              <a:t>,5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的数共有</a:t>
            </a:r>
            <a:r>
              <a:rPr lang="en-US" altLang="zh-CN" sz="2400">
                <a:latin typeface="Arial" panose="020B0604020202020204" pitchFamily="34" charset="0"/>
              </a:rPr>
              <a:t>4</a:t>
            </a:r>
            <a:r>
              <a:rPr lang="zh-CN" altLang="en-US" sz="2400">
                <a:latin typeface="Arial" panose="020B0604020202020204" pitchFamily="34" charset="0"/>
              </a:rPr>
              <a:t>个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左儿子相减为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en-US" sz="2400">
                <a:latin typeface="Arial" panose="020B0604020202020204" pitchFamily="34" charset="0"/>
              </a:rPr>
              <a:t>，表示在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中</a:t>
            </a:r>
            <a:r>
              <a:rPr lang="en-US" altLang="zh-CN" sz="2400">
                <a:latin typeface="Arial" panose="020B0604020202020204" pitchFamily="34" charset="0"/>
              </a:rPr>
              <a:t>[1</a:t>
            </a:r>
            <a:r>
              <a:rPr lang="en-US" altLang="zh-CN" sz="2400" baseline="30000">
                <a:latin typeface="Arial" panose="020B0604020202020204" pitchFamily="34" charset="0"/>
              </a:rPr>
              <a:t>st</a:t>
            </a:r>
            <a:r>
              <a:rPr lang="en-US" altLang="zh-CN" sz="2400">
                <a:latin typeface="Arial" panose="020B0604020202020204" pitchFamily="34" charset="0"/>
              </a:rPr>
              <a:t>,3</a:t>
            </a:r>
            <a:r>
              <a:rPr lang="en-US" altLang="zh-CN" sz="2400" baseline="30000">
                <a:latin typeface="Arial" panose="020B0604020202020204" pitchFamily="34" charset="0"/>
              </a:rPr>
              <a:t>rd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的数共有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en-US" sz="2400">
                <a:latin typeface="Arial" panose="020B0604020202020204" pitchFamily="34" charset="0"/>
              </a:rPr>
              <a:t>个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所以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中的</a:t>
            </a:r>
            <a:r>
              <a:rPr lang="en-US" altLang="zh-CN" sz="2400">
                <a:latin typeface="Arial" panose="020B0604020202020204" pitchFamily="34" charset="0"/>
              </a:rPr>
              <a:t>4th</a:t>
            </a:r>
            <a:r>
              <a:rPr lang="zh-CN" altLang="en-US" sz="2400">
                <a:latin typeface="Arial" panose="020B0604020202020204" pitchFamily="34" charset="0"/>
              </a:rPr>
              <a:t>其实位于整个区间的</a:t>
            </a:r>
            <a:r>
              <a:rPr lang="en-US" altLang="zh-CN" sz="2400">
                <a:latin typeface="Arial" panose="020B0604020202020204" pitchFamily="34" charset="0"/>
              </a:rPr>
              <a:t>[4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,5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中，而且是</a:t>
            </a:r>
            <a:r>
              <a:rPr lang="en-US" altLang="zh-CN" sz="2400">
                <a:latin typeface="Arial" panose="020B0604020202020204" pitchFamily="34" charset="0"/>
              </a:rPr>
              <a:t>[4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,5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中的</a:t>
            </a:r>
            <a:r>
              <a:rPr lang="en-US" altLang="zh-CN" sz="2400">
                <a:latin typeface="Arial" panose="020B0604020202020204" pitchFamily="34" charset="0"/>
              </a:rPr>
              <a:t>1st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右儿子相减为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，说明</a:t>
            </a:r>
            <a:r>
              <a:rPr lang="en-US" altLang="zh-CN" sz="2400">
                <a:latin typeface="Arial" panose="020B0604020202020204" pitchFamily="34" charset="0"/>
              </a:rPr>
              <a:t>[4,7]</a:t>
            </a:r>
            <a:r>
              <a:rPr lang="zh-CN" altLang="en-US" sz="2400">
                <a:latin typeface="Arial" panose="020B0604020202020204" pitchFamily="34" charset="0"/>
              </a:rPr>
              <a:t>中</a:t>
            </a:r>
            <a:r>
              <a:rPr lang="en-US" altLang="zh-CN" sz="2400">
                <a:latin typeface="Arial" panose="020B0604020202020204" pitchFamily="34" charset="0"/>
              </a:rPr>
              <a:t>[4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,5</a:t>
            </a:r>
            <a:r>
              <a:rPr lang="en-US" altLang="zh-CN" sz="2400" baseline="30000">
                <a:latin typeface="Arial" panose="020B0604020202020204" pitchFamily="34" charset="0"/>
              </a:rPr>
              <a:t>th</a:t>
            </a:r>
            <a:r>
              <a:rPr lang="en-US" altLang="zh-CN" sz="2400">
                <a:latin typeface="Arial" panose="020B0604020202020204" pitchFamily="34" charset="0"/>
              </a:rPr>
              <a:t>]</a:t>
            </a:r>
            <a:r>
              <a:rPr lang="zh-CN" altLang="en-US" sz="2400">
                <a:latin typeface="Arial" panose="020B0604020202020204" pitchFamily="34" charset="0"/>
              </a:rPr>
              <a:t>只有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个，到底这个数是整个区间的</a:t>
            </a:r>
            <a:r>
              <a:rPr lang="en-US" altLang="zh-CN" sz="2400">
                <a:latin typeface="Arial" panose="020B0604020202020204" pitchFamily="34" charset="0"/>
              </a:rPr>
              <a:t>4th</a:t>
            </a:r>
            <a:r>
              <a:rPr lang="zh-CN" altLang="en-US" sz="2400">
                <a:latin typeface="Arial" panose="020B0604020202020204" pitchFamily="34" charset="0"/>
              </a:rPr>
              <a:t>还是</a:t>
            </a:r>
            <a:r>
              <a:rPr lang="en-US" altLang="zh-CN" sz="2400">
                <a:latin typeface="Arial" panose="020B0604020202020204" pitchFamily="34" charset="0"/>
              </a:rPr>
              <a:t>5th</a:t>
            </a:r>
            <a:r>
              <a:rPr lang="zh-CN" altLang="en-US" sz="2400">
                <a:latin typeface="Arial" panose="020B0604020202020204" pitchFamily="34" charset="0"/>
              </a:rPr>
              <a:t>，只需再将左右儿子相减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一个结果为</a:t>
            </a:r>
            <a:r>
              <a:rPr lang="en-US" altLang="zh-CN" sz="2400">
                <a:latin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</a:rPr>
              <a:t>，一个结果为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，说明所求为整个区间的</a:t>
            </a:r>
            <a:r>
              <a:rPr lang="en-US" altLang="zh-CN" sz="2400">
                <a:latin typeface="Arial" panose="020B0604020202020204" pitchFamily="34" charset="0"/>
              </a:rPr>
              <a:t>5th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POJ2104</a:t>
            </a:r>
          </a:p>
          <a:p>
            <a:r>
              <a:rPr lang="en-US" altLang="zh-CN" smtClean="0"/>
              <a:t>hdu2665</a:t>
            </a:r>
          </a:p>
          <a:p>
            <a:r>
              <a:rPr lang="en-US" altLang="zh-CN" smtClean="0"/>
              <a:t>hdu4348</a:t>
            </a:r>
            <a:r>
              <a:rPr lang="zh-CN" altLang="en-US" smtClean="0"/>
              <a:t>，可持久化数据结构？</a:t>
            </a:r>
            <a:endParaRPr lang="en-US" altLang="zh-CN" smtClean="0"/>
          </a:p>
          <a:p>
            <a:r>
              <a:rPr lang="en-US" altLang="zh-CN" smtClean="0"/>
              <a:t>hdu3804</a:t>
            </a:r>
            <a:r>
              <a:rPr lang="zh-CN" altLang="en-US" smtClean="0"/>
              <a:t>，可持久化数据结构？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79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树状数组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树状数组又叫做</a:t>
            </a:r>
            <a:r>
              <a:rPr lang="en-US" altLang="zh-CN" smtClean="0"/>
              <a:t>Binary Index Tree</a:t>
            </a:r>
          </a:p>
          <a:p>
            <a:pPr eaLnBrk="1" hangingPunct="1"/>
            <a:r>
              <a:rPr lang="zh-CN" altLang="en-US" smtClean="0"/>
              <a:t>是一个查询和修改复杂度都为</a:t>
            </a:r>
            <a:r>
              <a:rPr lang="en-US" altLang="zh-CN" smtClean="0"/>
              <a:t>log(N)</a:t>
            </a:r>
            <a:r>
              <a:rPr lang="zh-CN" altLang="en-US" smtClean="0"/>
              <a:t>的数据结构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查询是指查询区间和</a:t>
            </a:r>
          </a:p>
          <a:p>
            <a:pPr eaLnBrk="1" hangingPunct="1"/>
            <a:r>
              <a:rPr lang="zh-CN" altLang="en-US" smtClean="0"/>
              <a:t>修改是指修改某一个节点</a:t>
            </a:r>
          </a:p>
        </p:txBody>
      </p:sp>
    </p:spTree>
    <p:extLst>
      <p:ext uri="{BB962C8B-B14F-4D97-AF65-F5344CB8AC3E}">
        <p14:creationId xmlns:p14="http://schemas.microsoft.com/office/powerpoint/2010/main" val="40963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树状数组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令源数组为</a:t>
            </a:r>
            <a:r>
              <a:rPr lang="en-US" altLang="zh-CN" smtClean="0"/>
              <a:t>A</a:t>
            </a:r>
            <a:r>
              <a:rPr lang="zh-CN" altLang="en-US" smtClean="0"/>
              <a:t>，树状数组为</a:t>
            </a:r>
            <a:r>
              <a:rPr lang="en-US" altLang="zh-CN" smtClean="0"/>
              <a:t>C</a:t>
            </a:r>
            <a:r>
              <a:rPr lang="zh-CN" altLang="en-US" smtClean="0"/>
              <a:t>，下标从</a:t>
            </a:r>
            <a:r>
              <a:rPr lang="en-US" altLang="zh-CN" smtClean="0"/>
              <a:t>1</a:t>
            </a:r>
            <a:r>
              <a:rPr lang="zh-CN" altLang="en-US" smtClean="0"/>
              <a:t>开始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则</a:t>
            </a:r>
            <a:r>
              <a:rPr lang="en-US" altLang="zh-CN" smtClean="0"/>
              <a:t>C</a:t>
            </a:r>
            <a:r>
              <a:rPr lang="zh-CN" altLang="en-US" smtClean="0"/>
              <a:t>与</a:t>
            </a:r>
            <a:r>
              <a:rPr lang="en-US" altLang="zh-CN" smtClean="0"/>
              <a:t>A</a:t>
            </a:r>
            <a:r>
              <a:rPr lang="zh-CN" altLang="en-US" smtClean="0"/>
              <a:t>的对应关系为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C1 = A1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C2 = A1 + A2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C3 = A3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C4 = A1 + A2 + A3 + A4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C5 = A5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……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795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对应规律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任何一个</a:t>
            </a:r>
            <a:r>
              <a:rPr lang="en-US" altLang="zh-CN" smtClean="0"/>
              <a:t>Cx</a:t>
            </a:r>
            <a:r>
              <a:rPr lang="zh-CN" altLang="en-US" smtClean="0"/>
              <a:t>，都是从</a:t>
            </a:r>
            <a:r>
              <a:rPr lang="en-US" altLang="zh-CN" smtClean="0"/>
              <a:t>Ax</a:t>
            </a:r>
            <a:r>
              <a:rPr lang="zh-CN" altLang="en-US" smtClean="0"/>
              <a:t>往前累加，假设一共有</a:t>
            </a:r>
            <a:r>
              <a:rPr lang="en-US" altLang="zh-CN" smtClean="0"/>
              <a:t>n</a:t>
            </a:r>
            <a:r>
              <a:rPr lang="zh-CN" altLang="en-US" smtClean="0"/>
              <a:t>个数参与累加，</a:t>
            </a:r>
            <a:r>
              <a:rPr lang="en-US" altLang="zh-CN" smtClean="0"/>
              <a:t>n</a:t>
            </a:r>
            <a:r>
              <a:rPr lang="zh-CN" altLang="en-US" smtClean="0"/>
              <a:t>如何确定？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n = (x) &amp; (-x) </a:t>
            </a:r>
            <a:r>
              <a:rPr lang="zh-CN" altLang="en-US" smtClean="0"/>
              <a:t>或者</a:t>
            </a:r>
          </a:p>
          <a:p>
            <a:pPr eaLnBrk="1" hangingPunct="1"/>
            <a:r>
              <a:rPr lang="en-US" altLang="zh-CN" smtClean="0"/>
              <a:t>n = (x) &amp; ( x ^ ( x - 1 ) 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即</a:t>
            </a:r>
            <a:r>
              <a:rPr lang="en-US" altLang="zh-CN" smtClean="0"/>
              <a:t>n</a:t>
            </a:r>
            <a:r>
              <a:rPr lang="zh-CN" altLang="en-US" smtClean="0"/>
              <a:t>是</a:t>
            </a:r>
            <a:r>
              <a:rPr lang="en-US" altLang="zh-CN" smtClean="0"/>
              <a:t>x</a:t>
            </a:r>
            <a:r>
              <a:rPr lang="zh-CN" altLang="en-US" smtClean="0"/>
              <a:t>去除其他位只保留最低位</a:t>
            </a:r>
            <a:r>
              <a:rPr lang="en-US" altLang="zh-CN" smtClean="0"/>
              <a:t>1</a:t>
            </a:r>
            <a:r>
              <a:rPr lang="zh-CN" altLang="en-US" smtClean="0"/>
              <a:t>所代表的那个数值</a:t>
            </a:r>
          </a:p>
        </p:txBody>
      </p:sp>
    </p:spTree>
    <p:extLst>
      <p:ext uri="{BB962C8B-B14F-4D97-AF65-F5344CB8AC3E}">
        <p14:creationId xmlns:p14="http://schemas.microsoft.com/office/powerpoint/2010/main" val="15370503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对应规律</a:t>
            </a:r>
          </a:p>
        </p:txBody>
      </p:sp>
      <p:graphicFrame>
        <p:nvGraphicFramePr>
          <p:cNvPr id="75837" name="Group 6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的二进制表示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430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查询求和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令</a:t>
            </a:r>
            <a:r>
              <a:rPr lang="en-US" altLang="zh-CN" smtClean="0"/>
              <a:t>query(n)</a:t>
            </a:r>
            <a:r>
              <a:rPr lang="zh-CN" altLang="en-US" smtClean="0"/>
              <a:t>为求前</a:t>
            </a:r>
            <a:r>
              <a:rPr lang="en-US" altLang="zh-CN" smtClean="0"/>
              <a:t>n</a:t>
            </a:r>
            <a:r>
              <a:rPr lang="zh-CN" altLang="en-US" smtClean="0"/>
              <a:t>项之和（下标从</a:t>
            </a:r>
            <a:r>
              <a:rPr lang="en-US" altLang="zh-CN" smtClean="0"/>
              <a:t>1</a:t>
            </a:r>
            <a:r>
              <a:rPr lang="zh-CN" altLang="en-US" smtClean="0"/>
              <a:t>开始）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显然，所求为</a:t>
            </a:r>
            <a:r>
              <a:rPr lang="en-US" altLang="zh-CN" smtClean="0"/>
              <a:t>An+…+A1</a:t>
            </a:r>
          </a:p>
          <a:p>
            <a:pPr eaLnBrk="1" hangingPunct="1"/>
            <a:r>
              <a:rPr lang="zh-CN" altLang="en-US" smtClean="0"/>
              <a:t>首先取出</a:t>
            </a:r>
            <a:r>
              <a:rPr lang="en-US" altLang="zh-CN" smtClean="0"/>
              <a:t>Cn=An+A(n-1)+…</a:t>
            </a:r>
          </a:p>
          <a:p>
            <a:pPr eaLnBrk="1" hangingPunct="1"/>
            <a:r>
              <a:rPr lang="zh-CN" altLang="en-US" smtClean="0"/>
              <a:t>然后？</a:t>
            </a:r>
          </a:p>
        </p:txBody>
      </p:sp>
    </p:spTree>
    <p:extLst>
      <p:ext uri="{BB962C8B-B14F-4D97-AF65-F5344CB8AC3E}">
        <p14:creationId xmlns:p14="http://schemas.microsoft.com/office/powerpoint/2010/main" val="247656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E072D16E-04A4-4BBB-BF8C-C5A5F5C820DF}" vid="{6E1234FC-276E-483C-94B5-9CACA83EC9F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A77E58-FE2F-4CC5-9AB0-FC7436541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Lx课件模板3</Template>
  <TotalTime>570</TotalTime>
  <Words>6277</Words>
  <Application>Microsoft Office PowerPoint</Application>
  <PresentationFormat>全屏显示(4:3)</PresentationFormat>
  <Paragraphs>853</Paragraphs>
  <Slides>123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123</vt:i4>
      </vt:variant>
    </vt:vector>
  </HeadingPairs>
  <TitlesOfParts>
    <vt:vector size="133" baseType="lpstr">
      <vt:lpstr>华文新魏</vt:lpstr>
      <vt:lpstr>宋体</vt:lpstr>
      <vt:lpstr>微软雅黑</vt:lpstr>
      <vt:lpstr>Arial</vt:lpstr>
      <vt:lpstr>Calibri</vt:lpstr>
      <vt:lpstr>Tahoma</vt:lpstr>
      <vt:lpstr>Times New Roman</vt:lpstr>
      <vt:lpstr>Office 主题</vt:lpstr>
      <vt:lpstr>Visio</vt:lpstr>
      <vt:lpstr>Equation</vt:lpstr>
      <vt:lpstr>二叉搜索树</vt:lpstr>
      <vt:lpstr>目录</vt:lpstr>
      <vt:lpstr>BST的节点的一般表示方法</vt:lpstr>
      <vt:lpstr>BST的节点的一般表示方法</vt:lpstr>
      <vt:lpstr>BST的基本操作</vt:lpstr>
      <vt:lpstr>伸展树(Splay Tree)</vt:lpstr>
      <vt:lpstr>伸展树的表示方法</vt:lpstr>
      <vt:lpstr>伸展splay</vt:lpstr>
      <vt:lpstr>旋转操作</vt:lpstr>
      <vt:lpstr>建立父子关系</vt:lpstr>
      <vt:lpstr>旋转操作</vt:lpstr>
      <vt:lpstr>伸展操作</vt:lpstr>
      <vt:lpstr>伸展操作</vt:lpstr>
      <vt:lpstr>双旋操作</vt:lpstr>
      <vt:lpstr>双旋操作的效果</vt:lpstr>
      <vt:lpstr>伸展操作</vt:lpstr>
      <vt:lpstr>查询</vt:lpstr>
      <vt:lpstr>PowerPoint 演示文稿</vt:lpstr>
      <vt:lpstr>插入操作</vt:lpstr>
      <vt:lpstr>删除操作</vt:lpstr>
      <vt:lpstr>合并操作</vt:lpstr>
      <vt:lpstr>拆分操作</vt:lpstr>
      <vt:lpstr>前驱和后继</vt:lpstr>
      <vt:lpstr>初级伸展树用途</vt:lpstr>
      <vt:lpstr>伸展树的size域</vt:lpstr>
      <vt:lpstr>查找第k个数的操作</vt:lpstr>
      <vt:lpstr>维护size域</vt:lpstr>
      <vt:lpstr>旋转时的size域维护</vt:lpstr>
      <vt:lpstr>伸展时的信息维护</vt:lpstr>
      <vt:lpstr>伸展树的其他域</vt:lpstr>
      <vt:lpstr>伸展树的区间操作</vt:lpstr>
      <vt:lpstr>伸展树解决区间问题</vt:lpstr>
      <vt:lpstr>伸展树的区间操作</vt:lpstr>
      <vt:lpstr>伸展树解决区间问题</vt:lpstr>
      <vt:lpstr>伸展树解决区间问题</vt:lpstr>
      <vt:lpstr>伸展树解决区间问题</vt:lpstr>
      <vt:lpstr>伸展树的用途</vt:lpstr>
      <vt:lpstr>题目列表</vt:lpstr>
      <vt:lpstr>Treap(Tree + Heap)</vt:lpstr>
      <vt:lpstr>Treap</vt:lpstr>
      <vt:lpstr>Size Balanced Tree</vt:lpstr>
      <vt:lpstr>SBT</vt:lpstr>
      <vt:lpstr>SBT及其节点的表示方法</vt:lpstr>
      <vt:lpstr>SBT的根本性质</vt:lpstr>
      <vt:lpstr>SBT根本性质示例</vt:lpstr>
      <vt:lpstr>SBT维护操作</vt:lpstr>
      <vt:lpstr>PowerPoint 演示文稿</vt:lpstr>
      <vt:lpstr>PowerPoint 演示文稿</vt:lpstr>
      <vt:lpstr>PowerPoint 演示文稿</vt:lpstr>
      <vt:lpstr>SBT的插入操作</vt:lpstr>
      <vt:lpstr>删除操作</vt:lpstr>
      <vt:lpstr>SBT操作集合</vt:lpstr>
      <vt:lpstr>SBT的 操作集合</vt:lpstr>
      <vt:lpstr>题目列表</vt:lpstr>
      <vt:lpstr>线段树</vt:lpstr>
      <vt:lpstr>线段树图例</vt:lpstr>
      <vt:lpstr>线段树的记录方法</vt:lpstr>
      <vt:lpstr>线段树的记录方法</vt:lpstr>
      <vt:lpstr>静态数组实现线段树</vt:lpstr>
      <vt:lpstr>根据子节点信息计算父节点信息 也就是信息上传</vt:lpstr>
      <vt:lpstr>建树操作</vt:lpstr>
      <vt:lpstr>查询操作</vt:lpstr>
      <vt:lpstr>线段树适用问题</vt:lpstr>
      <vt:lpstr>单点更新操作</vt:lpstr>
      <vt:lpstr>线段树延迟操作</vt:lpstr>
      <vt:lpstr>延迟操作示例</vt:lpstr>
      <vt:lpstr>延迟操作实现</vt:lpstr>
      <vt:lpstr>延迟操作</vt:lpstr>
      <vt:lpstr>延迟操作</vt:lpstr>
      <vt:lpstr>带延迟的更新操作</vt:lpstr>
      <vt:lpstr>带延迟的更新操作</vt:lpstr>
      <vt:lpstr>带延迟的查询操作</vt:lpstr>
      <vt:lpstr>线段树的函数列表</vt:lpstr>
      <vt:lpstr>题目列表</vt:lpstr>
      <vt:lpstr>题目列表</vt:lpstr>
      <vt:lpstr>可持久化线段树</vt:lpstr>
      <vt:lpstr>可持久化线段树</vt:lpstr>
      <vt:lpstr>可持久化线段树</vt:lpstr>
      <vt:lpstr>可持久化线段树</vt:lpstr>
      <vt:lpstr>PowerPoint 演示文稿</vt:lpstr>
      <vt:lpstr>可持久化线段树</vt:lpstr>
      <vt:lpstr>可持久化线段树</vt:lpstr>
      <vt:lpstr>可持久化线段树</vt:lpstr>
      <vt:lpstr>PowerPoint 演示文稿</vt:lpstr>
      <vt:lpstr>可持久化线段树</vt:lpstr>
      <vt:lpstr>区间kth</vt:lpstr>
      <vt:lpstr>区间kth</vt:lpstr>
      <vt:lpstr>PowerPoint 演示文稿</vt:lpstr>
      <vt:lpstr>区间kth</vt:lpstr>
      <vt:lpstr>PowerPoint 演示文稿</vt:lpstr>
      <vt:lpstr>PowerPoint 演示文稿</vt:lpstr>
      <vt:lpstr>PowerPoint 演示文稿</vt:lpstr>
      <vt:lpstr>PowerPoint 演示文稿</vt:lpstr>
      <vt:lpstr>题目列表</vt:lpstr>
      <vt:lpstr>树状数组</vt:lpstr>
      <vt:lpstr>树状数组</vt:lpstr>
      <vt:lpstr>对应规律</vt:lpstr>
      <vt:lpstr>对应规律</vt:lpstr>
      <vt:lpstr>查询求和</vt:lpstr>
      <vt:lpstr>查询求和</vt:lpstr>
      <vt:lpstr>修改某一个节点</vt:lpstr>
      <vt:lpstr>修改一个节点</vt:lpstr>
      <vt:lpstr>RMQ问题的解法</vt:lpstr>
      <vt:lpstr>二维树状数组</vt:lpstr>
      <vt:lpstr>查询求和</vt:lpstr>
      <vt:lpstr>修改</vt:lpstr>
      <vt:lpstr>树状数组</vt:lpstr>
      <vt:lpstr>题目列表</vt:lpstr>
      <vt:lpstr>树链剖分</vt:lpstr>
      <vt:lpstr>相关定义</vt:lpstr>
      <vt:lpstr>PowerPoint 演示文稿</vt:lpstr>
      <vt:lpstr>PowerPoint 演示文稿</vt:lpstr>
      <vt:lpstr>重边重链的表示方法</vt:lpstr>
      <vt:lpstr>树链剖分的树及其节点表示方法</vt:lpstr>
      <vt:lpstr>树链剖分的树及其节点表示方法</vt:lpstr>
      <vt:lpstr>轻重剖分实现</vt:lpstr>
      <vt:lpstr>递归实现找重边</vt:lpstr>
      <vt:lpstr>递归实现找重链</vt:lpstr>
      <vt:lpstr>映射修改</vt:lpstr>
      <vt:lpstr>映射修改</vt:lpstr>
      <vt:lpstr>change操作</vt:lpstr>
      <vt:lpstr>题目列表</vt:lpstr>
      <vt:lpstr>PowerPoint 演示文稿</vt:lpstr>
    </vt:vector>
  </TitlesOfParts>
  <Company>Win7w.Com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二叉搜索树</dc:title>
  <dc:creator>Win7w</dc:creator>
  <cp:keywords/>
  <cp:lastModifiedBy>admin</cp:lastModifiedBy>
  <cp:revision>59</cp:revision>
  <dcterms:created xsi:type="dcterms:W3CDTF">2015-02-14T23:59:52Z</dcterms:created>
  <dcterms:modified xsi:type="dcterms:W3CDTF">2016-05-04T09:12:39Z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TC102635289990</vt:lpwstr>
  </property>
</Properties>
</file>