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38B8-8FFC-4577-943C-7D80CF59D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25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5EC3-8023-4793-989F-E87088B10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E57D-0D04-40FE-95EF-5D47738EB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5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5.wmf"/><Relationship Id="rId26" Type="http://schemas.openxmlformats.org/officeDocument/2006/relationships/image" Target="../media/image13.w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wmf"/><Relationship Id="rId29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w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10.wmf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9.wmf"/><Relationship Id="rId27" Type="http://schemas.openxmlformats.org/officeDocument/2006/relationships/image" Target="../media/image1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5E40FBC-D206-418B-B244-1F658CDF8BF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35015C-ED0F-43C2-9059-32F3722CA5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grpSp>
        <p:nvGrpSpPr>
          <p:cNvPr id="13" name="Group 22"/>
          <p:cNvGrpSpPr/>
          <p:nvPr userDrawn="1"/>
        </p:nvGrpSpPr>
        <p:grpSpPr>
          <a:xfrm>
            <a:off x="1058173" y="69011"/>
            <a:ext cx="7019027" cy="6712787"/>
            <a:chOff x="1100154" y="152400"/>
            <a:chExt cx="6824646" cy="6629400"/>
          </a:xfrm>
        </p:grpSpPr>
        <p:pic>
          <p:nvPicPr>
            <p:cNvPr id="14" name="Picture 9" descr="j0324442.wmf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2687475" y="525887"/>
              <a:ext cx="1867437" cy="903073"/>
            </a:xfrm>
            <a:prstGeom prst="rect">
              <a:avLst/>
            </a:prstGeom>
          </p:spPr>
        </p:pic>
        <p:pic>
          <p:nvPicPr>
            <p:cNvPr id="15" name="Picture 6" descr="j0324436.wmf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6235604" y="2113208"/>
              <a:ext cx="1689196" cy="1120462"/>
            </a:xfrm>
            <a:prstGeom prst="rect">
              <a:avLst/>
            </a:prstGeom>
          </p:spPr>
        </p:pic>
        <p:pic>
          <p:nvPicPr>
            <p:cNvPr id="16" name="Picture 7" descr="j0324438.wmf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5582002" y="1272862"/>
              <a:ext cx="1960808" cy="1138567"/>
            </a:xfrm>
            <a:prstGeom prst="rect">
              <a:avLst/>
            </a:prstGeom>
          </p:spPr>
        </p:pic>
        <p:pic>
          <p:nvPicPr>
            <p:cNvPr id="17" name="Picture 8" descr="j0324440.wmf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4554913" y="152400"/>
              <a:ext cx="1265397" cy="1213834"/>
            </a:xfrm>
            <a:prstGeom prst="rect">
              <a:avLst/>
            </a:prstGeom>
          </p:spPr>
        </p:pic>
        <p:pic>
          <p:nvPicPr>
            <p:cNvPr id="18" name="Picture 10" descr="j0324444.wmf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847129" y="899375"/>
              <a:ext cx="1360201" cy="1027090"/>
            </a:xfrm>
            <a:prstGeom prst="rect">
              <a:avLst/>
            </a:prstGeom>
          </p:spPr>
        </p:pic>
        <p:pic>
          <p:nvPicPr>
            <p:cNvPr id="19" name="Picture 12" descr="j0324446.wmf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286898" y="1926465"/>
              <a:ext cx="858328" cy="1400577"/>
            </a:xfrm>
            <a:prstGeom prst="rect">
              <a:avLst/>
            </a:prstGeom>
          </p:spPr>
        </p:pic>
        <p:pic>
          <p:nvPicPr>
            <p:cNvPr id="20" name="Picture 13" descr="j0324448.wmf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1100154" y="3233670"/>
              <a:ext cx="1307206" cy="1237726"/>
            </a:xfrm>
            <a:prstGeom prst="rect">
              <a:avLst/>
            </a:prstGeom>
          </p:spPr>
        </p:pic>
        <p:pic>
          <p:nvPicPr>
            <p:cNvPr id="21" name="Picture 14" descr="j0324450.wmf"/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1473641" y="4447504"/>
              <a:ext cx="1327518" cy="1307206"/>
            </a:xfrm>
            <a:prstGeom prst="rect">
              <a:avLst/>
            </a:prstGeom>
          </p:spPr>
        </p:pic>
        <p:pic>
          <p:nvPicPr>
            <p:cNvPr id="22" name="Picture 15" descr="j0324452.wmf"/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2500731" y="4820992"/>
              <a:ext cx="1930319" cy="1680693"/>
            </a:xfrm>
            <a:prstGeom prst="rect">
              <a:avLst/>
            </a:prstGeom>
          </p:spPr>
        </p:pic>
        <p:pic>
          <p:nvPicPr>
            <p:cNvPr id="23" name="Picture 16" descr="j0324454.wmf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274796" y="5381223"/>
              <a:ext cx="1388703" cy="1400577"/>
            </a:xfrm>
            <a:prstGeom prst="rect">
              <a:avLst/>
            </a:prstGeom>
          </p:spPr>
        </p:pic>
        <p:pic>
          <p:nvPicPr>
            <p:cNvPr id="24" name="Picture 17" descr="j0324456.wmf"/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5600248" y="4727620"/>
              <a:ext cx="1288959" cy="1587321"/>
            </a:xfrm>
            <a:prstGeom prst="rect">
              <a:avLst/>
            </a:prstGeom>
          </p:spPr>
        </p:pic>
        <p:pic>
          <p:nvPicPr>
            <p:cNvPr id="25" name="Picture 18" descr="j0324458.wmf"/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6328976" y="3233670"/>
              <a:ext cx="1472515" cy="1493949"/>
            </a:xfrm>
            <a:prstGeom prst="rect">
              <a:avLst/>
            </a:prstGeom>
          </p:spPr>
        </p:pic>
      </p:grpSp>
      <p:sp>
        <p:nvSpPr>
          <p:cNvPr id="26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/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  <p:sp>
        <p:nvSpPr>
          <p:cNvPr id="30" name="矩形 29"/>
          <p:cNvSpPr/>
          <p:nvPr userDrawn="1"/>
        </p:nvSpPr>
        <p:spPr>
          <a:xfrm>
            <a:off x="3499670" y="5207"/>
            <a:ext cx="2146300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组合数学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湖南师范大学</a:t>
            </a:r>
            <a:endParaRPr lang="en-US" altLang="zh-CN" dirty="0" smtClean="0"/>
          </a:p>
          <a:p>
            <a:r>
              <a:rPr lang="zh-CN" altLang="en-US" dirty="0"/>
              <a:t>罗迅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普通型母函数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普通型母函数用来解决多重集合的组合问题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S={n1a1, n2a2,…</a:t>
            </a:r>
            <a:r>
              <a:rPr lang="en-US" altLang="zh-CN" dirty="0" err="1" smtClean="0"/>
              <a:t>nnan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，从中选取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个元素的组合数，就是普通型母函数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次方的系数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7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普通型母函数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087515"/>
              </p:ext>
            </p:extLst>
          </p:nvPr>
        </p:nvGraphicFramePr>
        <p:xfrm>
          <a:off x="2195736" y="1628800"/>
          <a:ext cx="5105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1714500" imgH="685800" progId="Equation.3">
                  <p:embed/>
                </p:oleObj>
              </mc:Choice>
              <mc:Fallback>
                <p:oleObj name="Equation" r:id="rId3" imgW="1714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28800"/>
                        <a:ext cx="5105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83668" y="429309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看做是某种单位，每一个系数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达到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个单位的组合数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克砝码各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个，称出</a:t>
            </a:r>
            <a:r>
              <a:rPr lang="en-US" altLang="zh-CN" dirty="0" smtClean="0"/>
              <a:t>7</a:t>
            </a:r>
            <a:r>
              <a:rPr lang="zh-CN" altLang="en-US" dirty="0" smtClean="0"/>
              <a:t>克物体的砝码选择方式有多少种？一共可以称出的质量有多少种？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880200"/>
              </p:ext>
            </p:extLst>
          </p:nvPr>
        </p:nvGraphicFramePr>
        <p:xfrm>
          <a:off x="1033997" y="3933056"/>
          <a:ext cx="7620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2070100" imgH="228600" progId="Equation.3">
                  <p:embed/>
                </p:oleObj>
              </mc:Choice>
              <mc:Fallback>
                <p:oleObj name="Equation" r:id="rId3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97" y="3933056"/>
                        <a:ext cx="7620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面骰子，连续掷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次，点数之和为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的概率是多少？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56736"/>
              </p:ext>
            </p:extLst>
          </p:nvPr>
        </p:nvGraphicFramePr>
        <p:xfrm>
          <a:off x="899592" y="3861048"/>
          <a:ext cx="7391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688367" imgH="266584" progId="Equation.3">
                  <p:embed/>
                </p:oleObj>
              </mc:Choice>
              <mc:Fallback>
                <p:oleObj name="Equation" r:id="rId3" imgW="168836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7391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4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整数的拆分数：</a:t>
            </a:r>
            <a:endParaRPr lang="en-US" altLang="zh-CN" dirty="0" smtClean="0"/>
          </a:p>
          <a:p>
            <a:r>
              <a:rPr lang="en-US" altLang="zh-CN" dirty="0" smtClean="0"/>
              <a:t>4 = 1 + 1 + 1 + 1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 = 1 + 1 + 2</a:t>
            </a:r>
          </a:p>
          <a:p>
            <a:r>
              <a:rPr lang="en-US" altLang="zh-CN" dirty="0" smtClean="0"/>
              <a:t>4 = 1 + 3</a:t>
            </a:r>
          </a:p>
          <a:p>
            <a:r>
              <a:rPr lang="en-US" altLang="zh-CN" dirty="0" smtClean="0"/>
              <a:t>4 = 2 + 2</a:t>
            </a:r>
          </a:p>
          <a:p>
            <a:r>
              <a:rPr lang="en-US" altLang="zh-CN" dirty="0" smtClean="0"/>
              <a:t>4 = 4</a:t>
            </a:r>
          </a:p>
          <a:p>
            <a:r>
              <a:rPr lang="zh-CN" altLang="en-US" dirty="0" smtClean="0"/>
              <a:t>所以，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的拆分数总数为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，问其拆分数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69209" y="1556792"/>
                <a:ext cx="5405582" cy="307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CN" sz="4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CN" sz="4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CN" sz="4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4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4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209" y="1556792"/>
                <a:ext cx="5405582" cy="30777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7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个球放入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个盒子，一共有多少种方法？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07704" y="3429000"/>
                <a:ext cx="57717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4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4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4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40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429000"/>
                <a:ext cx="57717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1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指数型母函数用来解决多重集合的排列问题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S={n1a1, n2a2, …, </a:t>
            </a:r>
            <a:r>
              <a:rPr lang="en-US" altLang="zh-CN" dirty="0" err="1" smtClean="0"/>
              <a:t>nnan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，从中选出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个元素的排列数，就是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次方的系数与</a:t>
            </a:r>
            <a:r>
              <a:rPr lang="en-US" altLang="zh-CN" dirty="0" smtClean="0"/>
              <a:t>k!</a:t>
            </a:r>
            <a:r>
              <a:rPr lang="zh-CN" altLang="en-US" dirty="0" smtClean="0"/>
              <a:t>的乘积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0" y="2057400"/>
          <a:ext cx="60960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2273300" imgH="889000" progId="Equation.3">
                  <p:embed/>
                </p:oleObj>
              </mc:Choice>
              <mc:Fallback>
                <p:oleObj name="Equation" r:id="rId3" imgW="2273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6096000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三个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，两个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，能够组成多少个四位数？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162336"/>
              </p:ext>
            </p:extLst>
          </p:nvPr>
        </p:nvGraphicFramePr>
        <p:xfrm>
          <a:off x="1763713" y="3182938"/>
          <a:ext cx="60198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133600" imgH="482600" progId="Equation.3">
                  <p:embed/>
                </p:oleObj>
              </mc:Choice>
              <mc:Fallback>
                <p:oleObj name="Equation" r:id="rId3" imgW="2133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2938"/>
                        <a:ext cx="60198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25241" y="5013176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注意：答案不是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3600" b="1" baseline="30000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的系数！！！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排列与组合</a:t>
            </a:r>
            <a:endParaRPr lang="en-US" altLang="zh-CN" dirty="0" smtClean="0"/>
          </a:p>
          <a:p>
            <a:r>
              <a:rPr lang="zh-CN" altLang="en-US" dirty="0" smtClean="0"/>
              <a:t>容斥原理</a:t>
            </a:r>
            <a:endParaRPr lang="en-US" altLang="zh-CN" dirty="0" smtClean="0"/>
          </a:p>
          <a:p>
            <a:r>
              <a:rPr lang="zh-CN" altLang="en-US" dirty="0" smtClean="0"/>
              <a:t>母函数</a:t>
            </a:r>
            <a:endParaRPr lang="en-US" altLang="zh-CN" dirty="0" smtClean="0"/>
          </a:p>
          <a:p>
            <a:r>
              <a:rPr lang="zh-CN" altLang="en-US" dirty="0" smtClean="0"/>
              <a:t>特殊的组合数</a:t>
            </a:r>
            <a:endParaRPr lang="en-US" altLang="zh-CN" dirty="0" smtClean="0"/>
          </a:p>
          <a:p>
            <a:r>
              <a:rPr lang="en-US" altLang="zh-CN" dirty="0" err="1" smtClean="0"/>
              <a:t>Polya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7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题目列表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hdu1028</a:t>
            </a:r>
            <a:r>
              <a:rPr altLang="en-US" dirty="0" smtClean="0"/>
              <a:t>，求整数拆分数，基本题</a:t>
            </a:r>
          </a:p>
          <a:p>
            <a:r>
              <a:rPr lang="en-US" altLang="zh-CN" dirty="0" smtClean="0"/>
              <a:t>hdu1085</a:t>
            </a:r>
          </a:p>
          <a:p>
            <a:r>
              <a:rPr lang="en-US" altLang="zh-CN" dirty="0" smtClean="0"/>
              <a:t>hdu1398</a:t>
            </a:r>
            <a:r>
              <a:rPr altLang="en-US" dirty="0" smtClean="0"/>
              <a:t>，求整数拆分的变种</a:t>
            </a:r>
          </a:p>
          <a:p>
            <a:r>
              <a:rPr lang="en-US" altLang="zh-CN" dirty="0" smtClean="0"/>
              <a:t>hdu1521</a:t>
            </a:r>
            <a:r>
              <a:rPr altLang="en-US" dirty="0" smtClean="0"/>
              <a:t>，指数型母函数，基本题</a:t>
            </a:r>
          </a:p>
          <a:p>
            <a:r>
              <a:rPr lang="en-US" altLang="zh-CN" dirty="0" smtClean="0"/>
              <a:t>hdu2079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04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卡特兰</a:t>
            </a:r>
            <a:r>
              <a:rPr lang="en-US" altLang="zh-CN" dirty="0" smtClean="0"/>
              <a:t>(Catalan)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51867" y="5085184"/>
                <a:ext cx="4240263" cy="1283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4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67" y="5085184"/>
                <a:ext cx="4240263" cy="12833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89427" y="1514590"/>
                <a:ext cx="4965141" cy="1876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27" y="1514590"/>
                <a:ext cx="4965141" cy="1876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58279" y="3771330"/>
                <a:ext cx="4233851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79" y="3771330"/>
                <a:ext cx="4233851" cy="9333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6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组合数学中有非常多的组合结构可以用卡特兰数来计数</a:t>
            </a:r>
            <a:endParaRPr lang="en-US" altLang="zh-CN" dirty="0" smtClean="0"/>
          </a:p>
          <a:p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dirty="0" smtClean="0"/>
              <a:t>n</a:t>
            </a:r>
            <a:r>
              <a:rPr lang="zh-CN" altLang="en-US" dirty="0" smtClean="0"/>
              <a:t>个左括号和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个右括号，能够组成的合法的序列总数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dirty="0" smtClean="0"/>
              <a:t>n</a:t>
            </a:r>
            <a:r>
              <a:rPr lang="zh-CN" altLang="en-US" dirty="0" smtClean="0"/>
              <a:t>个节点的二叉树总数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40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圆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个点，连接成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条线段且不相交，有多少种方法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将凸</a:t>
            </a:r>
            <a:r>
              <a:rPr lang="en-US" altLang="zh-CN" dirty="0"/>
              <a:t>n+2</a:t>
            </a:r>
            <a:r>
              <a:rPr lang="zh-CN" altLang="en-US" dirty="0"/>
              <a:t>边形划分为</a:t>
            </a:r>
            <a:r>
              <a:rPr lang="en-US" altLang="zh-CN" dirty="0"/>
              <a:t>n</a:t>
            </a:r>
            <a:r>
              <a:rPr lang="zh-CN" altLang="en-US" dirty="0"/>
              <a:t>个三角形的方法总数</a:t>
            </a:r>
            <a:endParaRPr lang="en-US" altLang="zh-CN" dirty="0"/>
          </a:p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进栈顺序为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，不同的出栈总数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50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超过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35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，卡特兰数就超过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64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位整数的范围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斯特灵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Stirling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zh-CN" altLang="en-US" dirty="0" smtClean="0"/>
              <a:t>第一类斯特灵数：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个元素分作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个环排列的方法总数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6511" y="3284984"/>
                <a:ext cx="808028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1" y="3284984"/>
                <a:ext cx="8080289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斯特灵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Stirling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类斯特灵数：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个元素分作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个组合的方法总数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68541" y="3284984"/>
                <a:ext cx="7006918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𝑘𝑠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41" y="3284984"/>
                <a:ext cx="7006918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hdu1023</a:t>
            </a:r>
          </a:p>
          <a:p>
            <a:r>
              <a:rPr lang="en-US" altLang="zh-CN" dirty="0" smtClean="0"/>
              <a:t>hdu1130</a:t>
            </a:r>
          </a:p>
          <a:p>
            <a:r>
              <a:rPr lang="en-US" altLang="zh-CN" dirty="0" smtClean="0"/>
              <a:t>hdu1134</a:t>
            </a:r>
          </a:p>
          <a:p>
            <a:r>
              <a:rPr lang="en-US" altLang="zh-CN" dirty="0" smtClean="0"/>
              <a:t>hdu2067</a:t>
            </a:r>
          </a:p>
          <a:p>
            <a:r>
              <a:rPr lang="en-US" altLang="zh-CN" dirty="0" smtClean="0"/>
              <a:t>hdu3723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11500</a:t>
            </a:r>
          </a:p>
          <a:p>
            <a:r>
              <a:rPr lang="en-US" altLang="zh-CN" dirty="0"/>
              <a:t>hdu3625</a:t>
            </a:r>
          </a:p>
          <a:p>
            <a:r>
              <a:rPr lang="en-US" altLang="zh-CN" dirty="0"/>
              <a:t>hdu4372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群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46888" indent="-246888" fontAlgn="auto">
              <a:spcAft>
                <a:spcPts val="0"/>
              </a:spcAft>
              <a:defRPr/>
            </a:pPr>
            <a:r>
              <a:rPr altLang="en-US" smtClean="0"/>
              <a:t>群是带运算的集合，是一种代数结构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altLang="en-US" smtClean="0"/>
              <a:t>给定一个集合</a:t>
            </a:r>
            <a:r>
              <a:rPr lang="en-US" altLang="zh-CN" smtClean="0"/>
              <a:t>G</a:t>
            </a:r>
            <a:r>
              <a:rPr altLang="en-US" smtClean="0"/>
              <a:t>，以及</a:t>
            </a:r>
            <a:r>
              <a:rPr lang="en-US" altLang="zh-CN" smtClean="0"/>
              <a:t>G</a:t>
            </a:r>
            <a:r>
              <a:rPr altLang="en-US" smtClean="0"/>
              <a:t>上的一个二元运算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altLang="en-US" smtClean="0"/>
              <a:t>如果运算满足</a:t>
            </a:r>
          </a:p>
          <a:p>
            <a:pPr marL="612648" lvl="1" indent="-246888" fontAlgn="auto">
              <a:spcAft>
                <a:spcPts val="0"/>
              </a:spcAft>
              <a:defRPr/>
            </a:pPr>
            <a:r>
              <a:rPr altLang="en-US" smtClean="0"/>
              <a:t>封闭性</a:t>
            </a:r>
          </a:p>
          <a:p>
            <a:pPr marL="612648" lvl="1" indent="-246888" fontAlgn="auto">
              <a:spcAft>
                <a:spcPts val="0"/>
              </a:spcAft>
              <a:defRPr/>
            </a:pPr>
            <a:r>
              <a:rPr altLang="en-US" smtClean="0"/>
              <a:t>结合性</a:t>
            </a:r>
          </a:p>
          <a:p>
            <a:pPr marL="612648" lvl="1" indent="-246888" fontAlgn="auto">
              <a:spcAft>
                <a:spcPts val="0"/>
              </a:spcAft>
              <a:defRPr/>
            </a:pPr>
            <a:r>
              <a:rPr altLang="en-US" smtClean="0"/>
              <a:t>单位元存在</a:t>
            </a:r>
          </a:p>
          <a:p>
            <a:pPr marL="612648" lvl="1" indent="-246888" fontAlgn="auto">
              <a:spcAft>
                <a:spcPts val="0"/>
              </a:spcAft>
              <a:defRPr/>
            </a:pPr>
            <a:r>
              <a:rPr altLang="en-US" smtClean="0"/>
              <a:t>逆元存在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altLang="en-US" smtClean="0"/>
              <a:t>称</a:t>
            </a:r>
            <a:r>
              <a:rPr lang="en-US" altLang="zh-CN" smtClean="0"/>
              <a:t>G</a:t>
            </a:r>
            <a:r>
              <a:rPr altLang="en-US" smtClean="0"/>
              <a:t>是一个群</a:t>
            </a:r>
          </a:p>
        </p:txBody>
      </p:sp>
    </p:spTree>
    <p:extLst>
      <p:ext uri="{BB962C8B-B14F-4D97-AF65-F5344CB8AC3E}">
        <p14:creationId xmlns:p14="http://schemas.microsoft.com/office/powerpoint/2010/main" val="29534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smtClean="0"/>
              <a:t>置换群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600200"/>
            <a:ext cx="7134225" cy="4525963"/>
          </a:xfrm>
        </p:spPr>
        <p:txBody>
          <a:bodyPr>
            <a:normAutofit lnSpcReduction="10000"/>
          </a:bodyPr>
          <a:lstStyle/>
          <a:p>
            <a:r>
              <a:rPr altLang="en-US" smtClean="0"/>
              <a:t>置换是一个操作</a:t>
            </a:r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r>
              <a:rPr altLang="en-US" smtClean="0"/>
              <a:t>置换群就是有关置换的集合</a:t>
            </a:r>
          </a:p>
          <a:p>
            <a:endParaRPr lang="en-US" altLang="zh-CN" smtClean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2438400"/>
          <a:ext cx="40386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409088" imgH="482391" progId="Equation.3">
                  <p:embed/>
                </p:oleObj>
              </mc:Choice>
              <mc:Fallback>
                <p:oleObj name="Equation" r:id="rId3" imgW="140908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40386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81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smtClean="0"/>
              <a:t>置换</a:t>
            </a:r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95400" y="1676400"/>
          <a:ext cx="28178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1181100" imgH="457200" progId="Equation.3">
                  <p:embed/>
                </p:oleObj>
              </mc:Choice>
              <mc:Fallback>
                <p:oleObj name="Equation" r:id="rId3" imgW="118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281781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9800" y="3048000"/>
          <a:ext cx="44958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752600" imgH="457200" progId="Equation.3">
                  <p:embed/>
                </p:oleObj>
              </mc:Choice>
              <mc:Fallback>
                <p:oleObj name="Equation" r:id="rId5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44958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4419600"/>
          <a:ext cx="3352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1422400" imgH="457200" progId="Equation.3">
                  <p:embed/>
                </p:oleObj>
              </mc:Choice>
              <mc:Fallback>
                <p:oleObj name="Equation" r:id="rId7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33528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5105400" y="1600200"/>
          <a:ext cx="3048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1193800" imgH="457200" progId="Equation.3">
                  <p:embed/>
                </p:oleObj>
              </mc:Choice>
              <mc:Fallback>
                <p:oleObj name="Equation" r:id="rId9" imgW="119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3048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11"/>
          <p:cNvSpPr txBox="1">
            <a:spLocks noChangeArrowheads="1"/>
          </p:cNvSpPr>
          <p:nvPr/>
        </p:nvSpPr>
        <p:spPr bwMode="auto">
          <a:xfrm>
            <a:off x="1524000" y="5791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Note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：置换是一种变换，跟数出现的顺序无关</a:t>
            </a:r>
          </a:p>
        </p:txBody>
      </p:sp>
    </p:spTree>
    <p:extLst>
      <p:ext uri="{BB962C8B-B14F-4D97-AF65-F5344CB8AC3E}">
        <p14:creationId xmlns:p14="http://schemas.microsoft.com/office/powerpoint/2010/main" val="254468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元素的集合，不考虑顺序的取出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个元素，称为组合</a:t>
            </a:r>
            <a:endParaRPr lang="en-US" altLang="zh-CN" dirty="0" smtClean="0"/>
          </a:p>
          <a:p>
            <a:r>
              <a:rPr lang="en-US" altLang="zh-CN" dirty="0" smtClean="0"/>
              <a:t>C(n, r) = n! / (n-r)! / r!</a:t>
            </a:r>
          </a:p>
          <a:p>
            <a:endParaRPr lang="en-US" altLang="zh-CN" dirty="0"/>
          </a:p>
          <a:p>
            <a:r>
              <a:rPr lang="zh-CN" altLang="en-US" dirty="0" smtClean="0"/>
              <a:t>帕斯卡递推：</a:t>
            </a:r>
            <a:endParaRPr lang="en-US" altLang="zh-CN" dirty="0" smtClean="0"/>
          </a:p>
          <a:p>
            <a:r>
              <a:rPr lang="en-US" altLang="zh-CN" dirty="0" smtClean="0"/>
              <a:t>C(n, r) = C(n-1, r-1) + C(n-1, 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7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4325"/>
            <a:ext cx="6781800" cy="1143000"/>
          </a:xfrm>
        </p:spPr>
        <p:txBody>
          <a:bodyPr/>
          <a:lstStyle/>
          <a:p>
            <a:pPr algn="ctr"/>
            <a:r>
              <a:rPr altLang="en-US" smtClean="0"/>
              <a:t>轮换</a:t>
            </a:r>
          </a:p>
        </p:txBody>
      </p:sp>
      <p:graphicFrame>
        <p:nvGraphicFramePr>
          <p:cNvPr id="3891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600200"/>
          <a:ext cx="1676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16764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3276600" y="1828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称为一个轮换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6629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不是所有置换都是轮换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但所有置换都可以分解为轮换的运算</a:t>
            </a:r>
          </a:p>
        </p:txBody>
      </p:sp>
      <p:graphicFrame>
        <p:nvGraphicFramePr>
          <p:cNvPr id="38918" name="Object 10"/>
          <p:cNvGraphicFramePr>
            <a:graphicFrameLocks noChangeAspect="1"/>
          </p:cNvGraphicFramePr>
          <p:nvPr/>
        </p:nvGraphicFramePr>
        <p:xfrm>
          <a:off x="1295400" y="4419600"/>
          <a:ext cx="64881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717800" imgH="457200" progId="Equation.3">
                  <p:embed/>
                </p:oleObj>
              </mc:Choice>
              <mc:Fallback>
                <p:oleObj name="Equation" r:id="rId5" imgW="271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648811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1"/>
          <p:cNvGraphicFramePr>
            <a:graphicFrameLocks noChangeAspect="1"/>
          </p:cNvGraphicFramePr>
          <p:nvPr/>
        </p:nvGraphicFramePr>
        <p:xfrm>
          <a:off x="3657600" y="5638800"/>
          <a:ext cx="1524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507780" imgH="215806" progId="Equation.3">
                  <p:embed/>
                </p:oleObj>
              </mc:Choice>
              <mc:Fallback>
                <p:oleObj name="Equation" r:id="rId7" imgW="5077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15240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smtClean="0"/>
              <a:t>置换</a:t>
            </a:r>
            <a:r>
              <a:rPr lang="en-US" altLang="zh-CN" smtClean="0"/>
              <a:t>-</a:t>
            </a:r>
            <a:r>
              <a:rPr altLang="en-US" smtClean="0"/>
              <a:t>轮换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2806" y="1294605"/>
            <a:ext cx="7570787" cy="2119313"/>
          </a:xfrm>
        </p:spPr>
        <p:txBody>
          <a:bodyPr/>
          <a:lstStyle/>
          <a:p>
            <a:r>
              <a:rPr altLang="en-US" sz="3200" dirty="0" err="1" smtClean="0"/>
              <a:t>因为任意置换都可以划分为轮换，因此我们使用轮换来表示置换，比原始表达要方便</a:t>
            </a:r>
            <a:endParaRPr altLang="en-US" sz="3200" dirty="0" smtClean="0"/>
          </a:p>
          <a:p>
            <a:endParaRPr lang="en-US" altLang="zh-CN" dirty="0" smtClean="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79587402"/>
              </p:ext>
            </p:extLst>
          </p:nvPr>
        </p:nvGraphicFramePr>
        <p:xfrm>
          <a:off x="1371600" y="3059113"/>
          <a:ext cx="2895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59113"/>
                        <a:ext cx="2895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24388734"/>
              </p:ext>
            </p:extLst>
          </p:nvPr>
        </p:nvGraphicFramePr>
        <p:xfrm>
          <a:off x="5716588" y="3059113"/>
          <a:ext cx="20526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193800" imgH="457200" progId="Equation.3">
                  <p:embed/>
                </p:oleObj>
              </mc:Choice>
              <mc:Fallback>
                <p:oleObj name="Equation" r:id="rId5" imgW="119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3059113"/>
                        <a:ext cx="20526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44000"/>
              </p:ext>
            </p:extLst>
          </p:nvPr>
        </p:nvGraphicFramePr>
        <p:xfrm>
          <a:off x="5791200" y="4278461"/>
          <a:ext cx="2360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1282700" imgH="457200" progId="Equation.3">
                  <p:embed/>
                </p:oleObj>
              </mc:Choice>
              <mc:Fallback>
                <p:oleObj name="Equation" r:id="rId7" imgW="1282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78461"/>
                        <a:ext cx="2360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69752"/>
              </p:ext>
            </p:extLst>
          </p:nvPr>
        </p:nvGraphicFramePr>
        <p:xfrm>
          <a:off x="1371600" y="4278461"/>
          <a:ext cx="3124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9" imgW="1587500" imgH="457200" progId="Equation.3">
                  <p:embed/>
                </p:oleObj>
              </mc:Choice>
              <mc:Fallback>
                <p:oleObj name="Equation" r:id="rId9" imgW="1587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78461"/>
                        <a:ext cx="31242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47375"/>
              </p:ext>
            </p:extLst>
          </p:nvPr>
        </p:nvGraphicFramePr>
        <p:xfrm>
          <a:off x="1447800" y="5573861"/>
          <a:ext cx="3200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1" imgW="1663700" imgH="457200" progId="Equation.3">
                  <p:embed/>
                </p:oleObj>
              </mc:Choice>
              <mc:Fallback>
                <p:oleObj name="Equation" r:id="rId11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73861"/>
                        <a:ext cx="3200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52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Polya</a:t>
            </a:r>
            <a:r>
              <a:rPr altLang="en-US" smtClean="0"/>
              <a:t>定理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600200"/>
            <a:ext cx="7575550" cy="4525963"/>
          </a:xfrm>
        </p:spPr>
        <p:txBody>
          <a:bodyPr rtlCol="0">
            <a:normAutofit fontScale="77500" lnSpcReduction="20000"/>
          </a:bodyPr>
          <a:lstStyle/>
          <a:p>
            <a:pPr marL="246888" indent="-246888" fontAlgn="auto">
              <a:spcAft>
                <a:spcPts val="0"/>
              </a:spcAft>
              <a:defRPr/>
            </a:pPr>
            <a:r>
              <a:rPr altLang="en-US" dirty="0" smtClean="0"/>
              <a:t>设</a:t>
            </a:r>
            <a:r>
              <a:rPr lang="en-US" altLang="zh-CN" dirty="0" smtClean="0"/>
              <a:t>D</a:t>
            </a:r>
            <a:r>
              <a:rPr altLang="en-US" dirty="0" smtClean="0"/>
              <a:t>是一个有限集，包含</a:t>
            </a:r>
            <a:r>
              <a:rPr lang="en-US" altLang="zh-CN" dirty="0" smtClean="0"/>
              <a:t>p</a:t>
            </a:r>
            <a:r>
              <a:rPr altLang="en-US" dirty="0" smtClean="0"/>
              <a:t>个对象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lang="en-US" altLang="zh-CN" dirty="0" smtClean="0"/>
              <a:t>G</a:t>
            </a:r>
            <a:r>
              <a:rPr altLang="en-US" dirty="0" smtClean="0"/>
              <a:t>是</a:t>
            </a:r>
            <a:r>
              <a:rPr lang="en-US" altLang="zh-CN" dirty="0" smtClean="0"/>
              <a:t>D</a:t>
            </a:r>
            <a:r>
              <a:rPr altLang="en-US" dirty="0" smtClean="0"/>
              <a:t>上的一个置换群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lang="en-US" altLang="zh-CN" dirty="0" smtClean="0"/>
              <a:t>R</a:t>
            </a:r>
            <a:r>
              <a:rPr altLang="en-US" dirty="0" smtClean="0"/>
              <a:t>是一个有限权集，共有</a:t>
            </a:r>
            <a:r>
              <a:rPr lang="en-US" altLang="zh-CN" dirty="0" smtClean="0"/>
              <a:t>m</a:t>
            </a:r>
            <a:r>
              <a:rPr altLang="en-US" dirty="0" smtClean="0"/>
              <a:t>个权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altLang="en-US" dirty="0" smtClean="0"/>
              <a:t>问：用</a:t>
            </a:r>
            <a:r>
              <a:rPr lang="en-US" altLang="zh-CN" dirty="0" smtClean="0"/>
              <a:t>R</a:t>
            </a:r>
            <a:r>
              <a:rPr altLang="en-US" dirty="0" smtClean="0"/>
              <a:t>给</a:t>
            </a:r>
            <a:r>
              <a:rPr lang="en-US" altLang="zh-CN" dirty="0" smtClean="0"/>
              <a:t>D</a:t>
            </a:r>
            <a:r>
              <a:rPr altLang="en-US" dirty="0" smtClean="0"/>
              <a:t>赋权，共有多少种不同的方法</a:t>
            </a:r>
          </a:p>
          <a:p>
            <a:pPr marL="246888" indent="-246888" fontAlgn="auto">
              <a:spcAft>
                <a:spcPts val="0"/>
              </a:spcAft>
              <a:defRPr/>
            </a:pPr>
            <a:endParaRPr altLang="en-US" dirty="0" smtClean="0"/>
          </a:p>
          <a:p>
            <a:pPr marL="246888" indent="-246888" fontAlgn="auto">
              <a:spcAft>
                <a:spcPts val="0"/>
              </a:spcAft>
              <a:defRPr/>
            </a:pPr>
            <a:endParaRPr altLang="en-US" dirty="0" smtClean="0"/>
          </a:p>
          <a:p>
            <a:pPr marL="246888" indent="-246888" fontAlgn="auto">
              <a:spcAft>
                <a:spcPts val="0"/>
              </a:spcAft>
              <a:defRPr/>
            </a:pPr>
            <a:endParaRPr altLang="en-US" dirty="0" smtClean="0"/>
          </a:p>
          <a:p>
            <a:pPr marL="246888" indent="-246888" fontAlgn="auto">
              <a:spcAft>
                <a:spcPts val="0"/>
              </a:spcAft>
              <a:defRPr/>
            </a:pPr>
            <a:r>
              <a:rPr lang="en-US" altLang="zh-CN" dirty="0" err="1" smtClean="0"/>
              <a:t>gi</a:t>
            </a:r>
            <a:r>
              <a:rPr altLang="en-US" dirty="0" smtClean="0"/>
              <a:t>是</a:t>
            </a:r>
            <a:r>
              <a:rPr lang="en-US" altLang="zh-CN" dirty="0" smtClean="0"/>
              <a:t>G</a:t>
            </a:r>
            <a:r>
              <a:rPr altLang="en-US" dirty="0" smtClean="0"/>
              <a:t>中的第</a:t>
            </a:r>
            <a:r>
              <a:rPr lang="en-US" altLang="zh-CN" dirty="0" err="1" smtClean="0"/>
              <a:t>i</a:t>
            </a:r>
            <a:r>
              <a:rPr altLang="en-US" dirty="0" smtClean="0"/>
              <a:t>个元素，也就是第</a:t>
            </a:r>
            <a:r>
              <a:rPr lang="en-US" altLang="zh-CN" dirty="0" err="1" smtClean="0"/>
              <a:t>i</a:t>
            </a:r>
            <a:r>
              <a:rPr altLang="en-US" dirty="0" smtClean="0"/>
              <a:t>个置换</a:t>
            </a:r>
          </a:p>
          <a:p>
            <a:pPr marL="246888" indent="-246888" fontAlgn="auto">
              <a:spcAft>
                <a:spcPts val="0"/>
              </a:spcAft>
              <a:defRPr/>
            </a:pPr>
            <a:r>
              <a:rPr lang="en-US" altLang="zh-CN" dirty="0" smtClean="0"/>
              <a:t>c(g)</a:t>
            </a:r>
            <a:r>
              <a:rPr altLang="en-US" dirty="0" smtClean="0"/>
              <a:t>是</a:t>
            </a:r>
            <a:r>
              <a:rPr lang="en-US" altLang="zh-CN" dirty="0" smtClean="0"/>
              <a:t>g</a:t>
            </a:r>
            <a:r>
              <a:rPr altLang="en-US" dirty="0" smtClean="0"/>
              <a:t>分解出轮换的个数</a:t>
            </a:r>
          </a:p>
          <a:p>
            <a:pPr marL="246888" indent="-246888" fontAlgn="auto">
              <a:spcAft>
                <a:spcPts val="0"/>
              </a:spcAft>
              <a:defRPr/>
            </a:pPr>
            <a:endParaRPr lang="en-US" altLang="zh-CN" dirty="0" smtClean="0"/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24200" y="3581400"/>
          <a:ext cx="2590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002865" imgH="444307" progId="Equation.3">
                  <p:embed/>
                </p:oleObj>
              </mc:Choice>
              <mc:Fallback>
                <p:oleObj name="Equation" r:id="rId3" imgW="100286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590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5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Polya</a:t>
            </a:r>
            <a:r>
              <a:rPr altLang="en-US" smtClean="0"/>
              <a:t>定理示例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en-US" smtClean="0"/>
              <a:t>计算互异的组合状态计数问题</a:t>
            </a:r>
          </a:p>
        </p:txBody>
      </p:sp>
      <p:pic>
        <p:nvPicPr>
          <p:cNvPr id="41988" name="Picture 4" descr="KWNQUSOCFNFB_8V8(K2)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63880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54102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Polya</a:t>
            </a:r>
            <a:r>
              <a:rPr altLang="en-US" smtClean="0"/>
              <a:t>定理示例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600200"/>
            <a:ext cx="705485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D</a:t>
            </a:r>
            <a:r>
              <a:rPr altLang="en-US" smtClean="0"/>
              <a:t>是一个有限集，一共</a:t>
            </a:r>
            <a:r>
              <a:rPr lang="en-US" altLang="zh-CN" smtClean="0"/>
              <a:t>4</a:t>
            </a:r>
            <a:r>
              <a:rPr altLang="en-US" smtClean="0"/>
              <a:t>个元素</a:t>
            </a:r>
          </a:p>
          <a:p>
            <a:r>
              <a:rPr lang="en-US" altLang="zh-CN" smtClean="0"/>
              <a:t>R</a:t>
            </a:r>
            <a:r>
              <a:rPr altLang="en-US" smtClean="0"/>
              <a:t>是有限权集，一共</a:t>
            </a:r>
            <a:r>
              <a:rPr lang="en-US" altLang="zh-CN" smtClean="0"/>
              <a:t>2</a:t>
            </a:r>
            <a:r>
              <a:rPr altLang="en-US" smtClean="0"/>
              <a:t>个权，也就是</a:t>
            </a:r>
            <a:r>
              <a:rPr lang="en-US" altLang="zh-CN" smtClean="0"/>
              <a:t>2</a:t>
            </a:r>
            <a:r>
              <a:rPr altLang="en-US" smtClean="0"/>
              <a:t>种颜色</a:t>
            </a:r>
          </a:p>
          <a:p>
            <a:r>
              <a:rPr lang="en-US" altLang="zh-CN" smtClean="0"/>
              <a:t>G</a:t>
            </a:r>
            <a:r>
              <a:rPr altLang="en-US" smtClean="0"/>
              <a:t>是</a:t>
            </a:r>
            <a:r>
              <a:rPr lang="en-US" altLang="zh-CN" smtClean="0"/>
              <a:t>D</a:t>
            </a:r>
            <a:r>
              <a:rPr altLang="en-US" smtClean="0"/>
              <a:t>上的置换群，一共有</a:t>
            </a:r>
            <a:r>
              <a:rPr lang="en-US" altLang="zh-CN" smtClean="0"/>
              <a:t>4</a:t>
            </a:r>
            <a:r>
              <a:rPr altLang="en-US" smtClean="0"/>
              <a:t>个置换</a:t>
            </a:r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r>
              <a:rPr lang="en-US" altLang="zh-CN" smtClean="0"/>
              <a:t>a/b/c/d</a:t>
            </a:r>
            <a:r>
              <a:rPr altLang="en-US" smtClean="0"/>
              <a:t>分别是</a:t>
            </a:r>
            <a:r>
              <a:rPr lang="en-US" altLang="zh-CN" smtClean="0"/>
              <a:t>4</a:t>
            </a:r>
            <a:r>
              <a:rPr altLang="en-US" smtClean="0"/>
              <a:t>个置换的轮换的个数</a:t>
            </a:r>
          </a:p>
          <a:p>
            <a:endParaRPr lang="en-US" altLang="zh-CN" smtClean="0"/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89275" y="3789363"/>
          <a:ext cx="2965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485900" imgH="393700" progId="Equation.3">
                  <p:embed/>
                </p:oleObj>
              </mc:Choice>
              <mc:Fallback>
                <p:oleObj name="Equation" r:id="rId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789363"/>
                        <a:ext cx="2965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3367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Polya</a:t>
            </a:r>
            <a:r>
              <a:rPr altLang="en-US" smtClean="0"/>
              <a:t>定理示例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22098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766907" imgH="766800" progId="Visio.Drawing.11">
                  <p:embed/>
                </p:oleObj>
              </mc:Choice>
              <mc:Fallback>
                <p:oleObj name="Visio" r:id="rId3" imgW="766907" imgH="766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3788" y="4267200"/>
          <a:ext cx="39576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663700" imgH="393700" progId="Equation.3">
                  <p:embed/>
                </p:oleObj>
              </mc:Choice>
              <mc:Fallback>
                <p:oleObj name="Equation" r:id="rId5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267200"/>
                        <a:ext cx="39576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057400" y="1752600"/>
            <a:ext cx="6172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0°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，置换为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(1)(2)(3)(4)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，轮换数量为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90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，置换为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(1234)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，轮换数量为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180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，置换为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(13)(24)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，轮换数量为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270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，置换为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(1432)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，轮换数量为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68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smtClean="0"/>
              <a:t>例</a:t>
            </a:r>
            <a:r>
              <a:rPr lang="en-US" altLang="zh-CN" smtClean="0"/>
              <a:t>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600200"/>
            <a:ext cx="8227640" cy="4525963"/>
          </a:xfrm>
        </p:spPr>
        <p:txBody>
          <a:bodyPr>
            <a:normAutofit/>
          </a:bodyPr>
          <a:lstStyle/>
          <a:p>
            <a:r>
              <a:rPr altLang="en-US" sz="3200" dirty="0" err="1" smtClean="0"/>
              <a:t>等边三角形的三个顶点用三种颜色染色，一共有多少种方案</a:t>
            </a:r>
            <a:r>
              <a:rPr altLang="en-US" sz="3200" dirty="0" smtClean="0"/>
              <a:t>？</a:t>
            </a:r>
          </a:p>
          <a:p>
            <a:r>
              <a:rPr lang="en-US" altLang="zh-CN" sz="3200" dirty="0" smtClean="0"/>
              <a:t>D</a:t>
            </a:r>
            <a:r>
              <a:rPr altLang="en-US" sz="3200" dirty="0" smtClean="0"/>
              <a:t>是有限集，一共</a:t>
            </a:r>
            <a:r>
              <a:rPr lang="en-US" altLang="zh-CN" sz="3200" dirty="0" smtClean="0"/>
              <a:t>3</a:t>
            </a:r>
            <a:r>
              <a:rPr altLang="en-US" sz="3200" dirty="0" smtClean="0"/>
              <a:t>个元素</a:t>
            </a:r>
          </a:p>
          <a:p>
            <a:r>
              <a:rPr lang="en-US" altLang="zh-CN" sz="3200" dirty="0" smtClean="0"/>
              <a:t>R</a:t>
            </a:r>
            <a:r>
              <a:rPr altLang="en-US" sz="3200" dirty="0" smtClean="0"/>
              <a:t>是权集，一共</a:t>
            </a:r>
            <a:r>
              <a:rPr lang="en-US" altLang="zh-CN" sz="3200" dirty="0" smtClean="0"/>
              <a:t>3</a:t>
            </a:r>
            <a:r>
              <a:rPr altLang="en-US" sz="3200" dirty="0" smtClean="0"/>
              <a:t>个元素</a:t>
            </a:r>
          </a:p>
          <a:p>
            <a:r>
              <a:rPr lang="en-US" altLang="zh-CN" sz="3200" dirty="0" smtClean="0"/>
              <a:t>G</a:t>
            </a:r>
            <a:r>
              <a:rPr altLang="en-US" sz="3200" dirty="0" smtClean="0"/>
              <a:t>是置换群，一共</a:t>
            </a:r>
            <a:r>
              <a:rPr lang="en-US" altLang="zh-CN" sz="3200" dirty="0" smtClean="0"/>
              <a:t>6</a:t>
            </a:r>
            <a:r>
              <a:rPr altLang="en-US" sz="3200" dirty="0" smtClean="0"/>
              <a:t>个置换</a:t>
            </a:r>
          </a:p>
          <a:p>
            <a:r>
              <a:rPr altLang="en-US" sz="3200" dirty="0" err="1" smtClean="0"/>
              <a:t>分别是</a:t>
            </a:r>
            <a:r>
              <a:rPr lang="en-US" altLang="zh-CN" sz="3200" dirty="0" smtClean="0"/>
              <a:t>(1)(2)(3)</a:t>
            </a:r>
            <a:r>
              <a:rPr altLang="en-US" sz="3200" dirty="0" smtClean="0"/>
              <a:t>、</a:t>
            </a:r>
            <a:r>
              <a:rPr lang="en-US" altLang="zh-CN" sz="3200" dirty="0" smtClean="0"/>
              <a:t>(123)</a:t>
            </a:r>
            <a:r>
              <a:rPr altLang="en-US" sz="3200" dirty="0" smtClean="0"/>
              <a:t>、</a:t>
            </a:r>
            <a:r>
              <a:rPr lang="en-US" altLang="zh-CN" sz="3200" dirty="0" smtClean="0"/>
              <a:t>(132)</a:t>
            </a:r>
            <a:r>
              <a:rPr altLang="en-US" sz="3200" dirty="0" smtClean="0"/>
              <a:t>、</a:t>
            </a:r>
            <a:r>
              <a:rPr lang="en-US" altLang="zh-CN" sz="3200" dirty="0" smtClean="0"/>
              <a:t>(1)(23)</a:t>
            </a:r>
            <a:r>
              <a:rPr altLang="en-US" sz="3200" dirty="0" smtClean="0"/>
              <a:t>、</a:t>
            </a:r>
            <a:r>
              <a:rPr lang="en-US" altLang="zh-CN" sz="3200" dirty="0" smtClean="0"/>
              <a:t>(13)(2)</a:t>
            </a:r>
            <a:r>
              <a:rPr altLang="en-US" sz="3200" dirty="0" smtClean="0"/>
              <a:t>、</a:t>
            </a:r>
            <a:r>
              <a:rPr lang="en-US" altLang="zh-CN" sz="3200" dirty="0" smtClean="0"/>
              <a:t>(12)(3)</a:t>
            </a:r>
          </a:p>
          <a:p>
            <a:endParaRPr lang="en-US" altLang="zh-CN" sz="3200" dirty="0" smtClean="0"/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5796229"/>
              </p:ext>
            </p:extLst>
          </p:nvPr>
        </p:nvGraphicFramePr>
        <p:xfrm>
          <a:off x="2554288" y="5427663"/>
          <a:ext cx="40354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1803400" imgH="393700" progId="Equation.3">
                  <p:embed/>
                </p:oleObj>
              </mc:Choice>
              <mc:Fallback>
                <p:oleObj name="Equation" r:id="rId3" imgW="1803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427663"/>
                        <a:ext cx="40354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30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题目列表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POJ1286, 10669</a:t>
            </a:r>
          </a:p>
          <a:p>
            <a:r>
              <a:rPr lang="en-US" altLang="zh-CN" dirty="0" smtClean="0"/>
              <a:t>POJ2409</a:t>
            </a:r>
          </a:p>
          <a:p>
            <a:r>
              <a:rPr lang="en-US" altLang="zh-CN" dirty="0" smtClean="0"/>
              <a:t>hdu1812</a:t>
            </a:r>
            <a:r>
              <a:rPr altLang="en-US" dirty="0" smtClean="0"/>
              <a:t>，以上为最基本题</a:t>
            </a:r>
          </a:p>
          <a:p>
            <a:r>
              <a:rPr lang="en-US" altLang="zh-CN" dirty="0" smtClean="0"/>
              <a:t>POJ2154, 10201</a:t>
            </a:r>
            <a:r>
              <a:rPr altLang="en-US" dirty="0" smtClean="0"/>
              <a:t>，略微优化</a:t>
            </a:r>
            <a:endParaRPr lang="en-US" altLang="en-US" dirty="0" smtClean="0"/>
          </a:p>
          <a:p>
            <a:r>
              <a:rPr lang="en-US" altLang="en-US" dirty="0" smtClean="0"/>
              <a:t>10353, </a:t>
            </a:r>
            <a:r>
              <a:rPr lang="zh-CN" altLang="en-US" dirty="0" smtClean="0"/>
              <a:t>进阶题</a:t>
            </a:r>
            <a:endParaRPr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6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Burnside</a:t>
            </a:r>
            <a:r>
              <a:rPr altLang="en-US" smtClean="0"/>
              <a:t>引理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600200"/>
            <a:ext cx="7207250" cy="4525963"/>
          </a:xfrm>
        </p:spPr>
        <p:txBody>
          <a:bodyPr/>
          <a:lstStyle/>
          <a:p>
            <a:r>
              <a:rPr altLang="en-US" smtClean="0"/>
              <a:t>设</a:t>
            </a:r>
            <a:r>
              <a:rPr lang="en-US" altLang="zh-CN" smtClean="0"/>
              <a:t>G</a:t>
            </a:r>
            <a:r>
              <a:rPr altLang="en-US" smtClean="0"/>
              <a:t>是置换群，</a:t>
            </a:r>
            <a:r>
              <a:rPr lang="en-US" altLang="zh-CN" smtClean="0"/>
              <a:t>g</a:t>
            </a:r>
            <a:r>
              <a:rPr altLang="en-US" smtClean="0"/>
              <a:t>是</a:t>
            </a:r>
            <a:r>
              <a:rPr lang="en-US" altLang="zh-CN" smtClean="0"/>
              <a:t>G</a:t>
            </a:r>
            <a:r>
              <a:rPr altLang="en-US" smtClean="0"/>
              <a:t>中的一个置换，则</a:t>
            </a:r>
            <a:r>
              <a:rPr lang="en-US" altLang="zh-CN" smtClean="0"/>
              <a:t>G</a:t>
            </a:r>
            <a:r>
              <a:rPr altLang="en-US" smtClean="0"/>
              <a:t>的等价类个数为</a:t>
            </a:r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endParaRPr altLang="en-US" smtClean="0"/>
          </a:p>
          <a:p>
            <a:r>
              <a:rPr lang="en-US" altLang="zh-CN" smtClean="0"/>
              <a:t>e(g)</a:t>
            </a:r>
            <a:r>
              <a:rPr altLang="en-US" smtClean="0"/>
              <a:t>表示</a:t>
            </a:r>
            <a:r>
              <a:rPr lang="en-US" altLang="zh-CN" smtClean="0"/>
              <a:t>g</a:t>
            </a:r>
            <a:r>
              <a:rPr altLang="en-US" smtClean="0"/>
              <a:t>中不变元的个数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95650" y="2667000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926698" imgH="444307" progId="Equation.3">
                  <p:embed/>
                </p:oleObj>
              </mc:Choice>
              <mc:Fallback>
                <p:oleObj name="Equation" r:id="rId3" imgW="92669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667000"/>
                        <a:ext cx="23241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233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Burnside</a:t>
            </a:r>
            <a:r>
              <a:rPr altLang="en-US" smtClean="0"/>
              <a:t>引理示例</a:t>
            </a:r>
          </a:p>
        </p:txBody>
      </p:sp>
      <p:pic>
        <p:nvPicPr>
          <p:cNvPr id="48131" name="Picture 4" descr="KWNQUSOCFNFB_8V8(K2)3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371600"/>
            <a:ext cx="5715000" cy="1881188"/>
          </a:xfrm>
          <a:noFill/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219200" y="3810000"/>
            <a:ext cx="662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371600" y="3352800"/>
            <a:ext cx="7010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此时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0°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，置换为单位元，不变元的个数为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90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，不变元的个数为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180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，不变元的个数为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旋转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270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，不变元的个数为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L=6</a:t>
            </a:r>
          </a:p>
        </p:txBody>
      </p:sp>
    </p:spTree>
    <p:extLst>
      <p:ext uri="{BB962C8B-B14F-4D97-AF65-F5344CB8AC3E}">
        <p14:creationId xmlns:p14="http://schemas.microsoft.com/office/powerpoint/2010/main" val="10548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集合中有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个元素，从该集合中有顺序无重复的取出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个，称为排列</a:t>
            </a:r>
            <a:endParaRPr lang="en-US" altLang="zh-CN" dirty="0" smtClean="0"/>
          </a:p>
          <a:p>
            <a:r>
              <a:rPr lang="en-US" altLang="zh-CN" dirty="0" smtClean="0"/>
              <a:t>P(n, r) = n! / (n-r)!</a:t>
            </a:r>
          </a:p>
          <a:p>
            <a:endParaRPr lang="en-US" altLang="zh-CN" dirty="0"/>
          </a:p>
          <a:p>
            <a:r>
              <a:rPr lang="zh-CN" altLang="en-US" dirty="0" smtClean="0"/>
              <a:t>有顺序有重复取出</a:t>
            </a:r>
            <a:r>
              <a:rPr lang="en-US" altLang="zh-CN" dirty="0" smtClean="0"/>
              <a:t>: n</a:t>
            </a:r>
            <a:r>
              <a:rPr lang="en-US" altLang="zh-CN" baseline="30000" dirty="0" smtClean="0"/>
              <a:t>r</a:t>
            </a:r>
          </a:p>
          <a:p>
            <a:endParaRPr lang="en-US" altLang="zh-CN" dirty="0"/>
          </a:p>
          <a:p>
            <a:r>
              <a:rPr lang="zh-CN" altLang="en-US" dirty="0" smtClean="0"/>
              <a:t>有顺序无重复的环形排列</a:t>
            </a:r>
            <a:endParaRPr lang="en-US" altLang="zh-CN" dirty="0"/>
          </a:p>
          <a:p>
            <a:r>
              <a:rPr lang="en-US" altLang="zh-CN" dirty="0" smtClean="0"/>
              <a:t>P(n, r) / 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Burnside</a:t>
            </a:r>
            <a:r>
              <a:rPr altLang="en-US" smtClean="0"/>
              <a:t>与</a:t>
            </a:r>
            <a:r>
              <a:rPr lang="en-US" altLang="zh-CN" smtClean="0"/>
              <a:t>Polya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295400"/>
            <a:ext cx="7354887" cy="1371600"/>
          </a:xfrm>
        </p:spPr>
        <p:txBody>
          <a:bodyPr/>
          <a:lstStyle/>
          <a:p>
            <a:r>
              <a:rPr altLang="en-US" smtClean="0"/>
              <a:t>置换群</a:t>
            </a:r>
            <a:r>
              <a:rPr lang="en-US" altLang="zh-CN" smtClean="0"/>
              <a:t>G</a:t>
            </a:r>
            <a:r>
              <a:rPr altLang="en-US" smtClean="0"/>
              <a:t>是一样的</a:t>
            </a:r>
          </a:p>
          <a:p>
            <a:r>
              <a:rPr altLang="en-US" smtClean="0"/>
              <a:t>置换的对象不一样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971550" y="2819400"/>
            <a:ext cx="44640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Polya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有限集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，含有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权集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，含有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置换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的轮换数量由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决定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的轮换数量计算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5435600" y="2819400"/>
            <a:ext cx="35560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Burnside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共同构成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置换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的不变元个数由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决定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用不变元的数量进行计算</a:t>
            </a:r>
          </a:p>
        </p:txBody>
      </p:sp>
    </p:spTree>
    <p:extLst>
      <p:ext uri="{BB962C8B-B14F-4D97-AF65-F5344CB8AC3E}">
        <p14:creationId xmlns:p14="http://schemas.microsoft.com/office/powerpoint/2010/main" val="9050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POJ1496</a:t>
            </a:r>
          </a:p>
          <a:p>
            <a:r>
              <a:rPr lang="en-US" altLang="zh-CN" dirty="0" smtClean="0"/>
              <a:t>POJ1850</a:t>
            </a:r>
          </a:p>
          <a:p>
            <a:r>
              <a:rPr lang="en-US" altLang="zh-CN" dirty="0" smtClean="0"/>
              <a:t>hdu1465</a:t>
            </a:r>
            <a:r>
              <a:rPr lang="zh-CN" altLang="en-US" dirty="0" smtClean="0"/>
              <a:t>，错排问题，基本题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36590"/>
              </p:ext>
            </p:extLst>
          </p:nvPr>
        </p:nvGraphicFramePr>
        <p:xfrm>
          <a:off x="1905000" y="2492896"/>
          <a:ext cx="5334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1548728" imgH="253890" progId="Equation.3">
                  <p:embed/>
                </p:oleObj>
              </mc:Choice>
              <mc:Fallback>
                <p:oleObj name="Equation" r:id="rId3" imgW="154872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92896"/>
                        <a:ext cx="5334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66332"/>
              </p:ext>
            </p:extLst>
          </p:nvPr>
        </p:nvGraphicFramePr>
        <p:xfrm>
          <a:off x="1115616" y="4725144"/>
          <a:ext cx="7366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2959100" imgH="457200" progId="Equation.3">
                  <p:embed/>
                </p:oleObj>
              </mc:Choice>
              <mc:Fallback>
                <p:oleObj name="Equation" r:id="rId5" imgW="295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25144"/>
                        <a:ext cx="73660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59632" y="1628800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最简单的表述：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1290087" y="3692433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一般表述：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14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DeMorgan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19908"/>
              </p:ext>
            </p:extLst>
          </p:nvPr>
        </p:nvGraphicFramePr>
        <p:xfrm>
          <a:off x="467544" y="2060848"/>
          <a:ext cx="80025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2247900" imgH="254000" progId="Equation.3">
                  <p:embed/>
                </p:oleObj>
              </mc:Choice>
              <mc:Fallback>
                <p:oleObj name="Equation" r:id="rId3" imgW="2247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0848"/>
                        <a:ext cx="80025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451799"/>
              </p:ext>
            </p:extLst>
          </p:nvPr>
        </p:nvGraphicFramePr>
        <p:xfrm>
          <a:off x="467544" y="3432448"/>
          <a:ext cx="80025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247900" imgH="254000" progId="Equation.3">
                  <p:embed/>
                </p:oleObj>
              </mc:Choice>
              <mc:Fallback>
                <p:oleObj name="Equation" r:id="rId5" imgW="2247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432448"/>
                        <a:ext cx="80025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2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容斥原理应用</a:t>
            </a:r>
            <a:endParaRPr lang="zh-CN" alt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14600" y="1676400"/>
          <a:ext cx="3886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1155700" imgH="457200" progId="Equation.3">
                  <p:embed/>
                </p:oleObj>
              </mc:Choice>
              <mc:Fallback>
                <p:oleObj name="Equation" r:id="rId3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886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5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hdu1796, </a:t>
            </a:r>
            <a:r>
              <a:rPr lang="zh-CN" altLang="en-US" dirty="0" smtClean="0"/>
              <a:t>基本题</a:t>
            </a:r>
            <a:endParaRPr lang="en-US" altLang="zh-CN" dirty="0" smtClean="0"/>
          </a:p>
          <a:p>
            <a:r>
              <a:rPr lang="en-US" altLang="zh-CN" dirty="0" smtClean="0"/>
              <a:t>hdu4135</a:t>
            </a:r>
            <a:r>
              <a:rPr lang="en-US" altLang="zh-CN" dirty="0"/>
              <a:t>, </a:t>
            </a:r>
            <a:r>
              <a:rPr lang="zh-CN" altLang="en-US" dirty="0"/>
              <a:t>基本题</a:t>
            </a:r>
          </a:p>
          <a:p>
            <a:r>
              <a:rPr lang="en-US" altLang="zh-CN" dirty="0" smtClean="0"/>
              <a:t>hdu1695</a:t>
            </a:r>
            <a:r>
              <a:rPr lang="en-US" altLang="zh-CN" dirty="0"/>
              <a:t>, </a:t>
            </a:r>
            <a:r>
              <a:rPr lang="zh-CN" altLang="en-US" dirty="0"/>
              <a:t>基本题</a:t>
            </a:r>
          </a:p>
          <a:p>
            <a:r>
              <a:rPr lang="en-US" altLang="zh-CN" dirty="0" smtClean="0"/>
              <a:t>POJ1173</a:t>
            </a:r>
          </a:p>
          <a:p>
            <a:r>
              <a:rPr lang="en-US" altLang="zh-CN" dirty="0" smtClean="0"/>
              <a:t>POJ1091</a:t>
            </a:r>
          </a:p>
          <a:p>
            <a:r>
              <a:rPr lang="en-US" altLang="zh-CN" dirty="0" smtClean="0"/>
              <a:t>POJ2773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2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CE8C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BA77E58-FE2F-4CC5-9AB0-FC7436541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278</TotalTime>
  <Words>1545</Words>
  <Application>Microsoft Office PowerPoint</Application>
  <PresentationFormat>全屏显示(4:3)</PresentationFormat>
  <Paragraphs>204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跋涉</vt:lpstr>
      <vt:lpstr>Equation</vt:lpstr>
      <vt:lpstr>Visio</vt:lpstr>
      <vt:lpstr>组合数学</vt:lpstr>
      <vt:lpstr>目录</vt:lpstr>
      <vt:lpstr>组合</vt:lpstr>
      <vt:lpstr>排列</vt:lpstr>
      <vt:lpstr>题目列表</vt:lpstr>
      <vt:lpstr>容斥原理</vt:lpstr>
      <vt:lpstr>DeMorgan定理</vt:lpstr>
      <vt:lpstr>容斥原理应用</vt:lpstr>
      <vt:lpstr>题目列表</vt:lpstr>
      <vt:lpstr>普通型母函数</vt:lpstr>
      <vt:lpstr>普通型母函数</vt:lpstr>
      <vt:lpstr>例1</vt:lpstr>
      <vt:lpstr>例2</vt:lpstr>
      <vt:lpstr>例3</vt:lpstr>
      <vt:lpstr>例3</vt:lpstr>
      <vt:lpstr>例4</vt:lpstr>
      <vt:lpstr>指数型母函数</vt:lpstr>
      <vt:lpstr>指数型母函数</vt:lpstr>
      <vt:lpstr>例1</vt:lpstr>
      <vt:lpstr>题目列表</vt:lpstr>
      <vt:lpstr>卡特兰(Catalan)数</vt:lpstr>
      <vt:lpstr>卡特兰数</vt:lpstr>
      <vt:lpstr>卡特兰数</vt:lpstr>
      <vt:lpstr>斯特灵(Stirling)数</vt:lpstr>
      <vt:lpstr>斯特灵(Stirling)数</vt:lpstr>
      <vt:lpstr>题目列表</vt:lpstr>
      <vt:lpstr>群</vt:lpstr>
      <vt:lpstr>置换群</vt:lpstr>
      <vt:lpstr>置换</vt:lpstr>
      <vt:lpstr>轮换</vt:lpstr>
      <vt:lpstr>置换-轮换</vt:lpstr>
      <vt:lpstr>Polya定理</vt:lpstr>
      <vt:lpstr>Polya定理示例</vt:lpstr>
      <vt:lpstr>Polya定理示例</vt:lpstr>
      <vt:lpstr>Polya定理示例</vt:lpstr>
      <vt:lpstr>例2</vt:lpstr>
      <vt:lpstr>题目列表</vt:lpstr>
      <vt:lpstr>Burnside引理</vt:lpstr>
      <vt:lpstr>Burnside引理示例</vt:lpstr>
      <vt:lpstr>Burnside与Polya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keywords/>
  <cp:lastModifiedBy>yyf</cp:lastModifiedBy>
  <cp:revision>38</cp:revision>
  <dcterms:created xsi:type="dcterms:W3CDTF">2015-04-24T11:12:09Z</dcterms:created>
  <dcterms:modified xsi:type="dcterms:W3CDTF">2016-04-09T16:29:42Z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TC102635289990</vt:lpwstr>
  </property>
</Properties>
</file>