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vsd" ContentType="application/vnd.visio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sldIdLst>
    <p:sldId id="256" r:id="rId2"/>
    <p:sldId id="257" r:id="rId3"/>
    <p:sldId id="258" r:id="rId4"/>
    <p:sldId id="259" r:id="rId5"/>
    <p:sldId id="260" r:id="rId6"/>
    <p:sldId id="275" r:id="rId7"/>
    <p:sldId id="261" r:id="rId8"/>
    <p:sldId id="262" r:id="rId9"/>
    <p:sldId id="263" r:id="rId10"/>
    <p:sldId id="323" r:id="rId11"/>
    <p:sldId id="324" r:id="rId12"/>
    <p:sldId id="325" r:id="rId13"/>
    <p:sldId id="276" r:id="rId14"/>
    <p:sldId id="279" r:id="rId15"/>
    <p:sldId id="280" r:id="rId16"/>
    <p:sldId id="281" r:id="rId17"/>
    <p:sldId id="329" r:id="rId18"/>
    <p:sldId id="330" r:id="rId19"/>
    <p:sldId id="331" r:id="rId20"/>
    <p:sldId id="332" r:id="rId21"/>
    <p:sldId id="333" r:id="rId22"/>
    <p:sldId id="334" r:id="rId23"/>
    <p:sldId id="335" r:id="rId24"/>
    <p:sldId id="337" r:id="rId25"/>
    <p:sldId id="266" r:id="rId26"/>
    <p:sldId id="282" r:id="rId27"/>
    <p:sldId id="264" r:id="rId28"/>
    <p:sldId id="265" r:id="rId29"/>
    <p:sldId id="267" r:id="rId30"/>
    <p:sldId id="268" r:id="rId31"/>
    <p:sldId id="269" r:id="rId32"/>
    <p:sldId id="271" r:id="rId33"/>
    <p:sldId id="293" r:id="rId34"/>
    <p:sldId id="326" r:id="rId35"/>
    <p:sldId id="327" r:id="rId36"/>
    <p:sldId id="270" r:id="rId37"/>
    <p:sldId id="272" r:id="rId38"/>
    <p:sldId id="301" r:id="rId39"/>
    <p:sldId id="302" r:id="rId40"/>
    <p:sldId id="303" r:id="rId41"/>
    <p:sldId id="294" r:id="rId42"/>
    <p:sldId id="295" r:id="rId43"/>
    <p:sldId id="296" r:id="rId44"/>
    <p:sldId id="297" r:id="rId45"/>
    <p:sldId id="300" r:id="rId46"/>
    <p:sldId id="273" r:id="rId47"/>
    <p:sldId id="283" r:id="rId48"/>
    <p:sldId id="284" r:id="rId49"/>
    <p:sldId id="285" r:id="rId50"/>
    <p:sldId id="286" r:id="rId51"/>
    <p:sldId id="287" r:id="rId52"/>
    <p:sldId id="288" r:id="rId53"/>
    <p:sldId id="317" r:id="rId54"/>
    <p:sldId id="319" r:id="rId55"/>
    <p:sldId id="320" r:id="rId56"/>
    <p:sldId id="318" r:id="rId57"/>
    <p:sldId id="321" r:id="rId58"/>
    <p:sldId id="322" r:id="rId59"/>
    <p:sldId id="314" r:id="rId60"/>
    <p:sldId id="315" r:id="rId61"/>
    <p:sldId id="316" r:id="rId62"/>
    <p:sldId id="304" r:id="rId63"/>
    <p:sldId id="306" r:id="rId64"/>
    <p:sldId id="307" r:id="rId65"/>
    <p:sldId id="308" r:id="rId66"/>
    <p:sldId id="309" r:id="rId67"/>
    <p:sldId id="310" r:id="rId68"/>
    <p:sldId id="311" r:id="rId69"/>
    <p:sldId id="312" r:id="rId70"/>
    <p:sldId id="313" r:id="rId71"/>
    <p:sldId id="305" r:id="rId72"/>
    <p:sldId id="290" r:id="rId73"/>
    <p:sldId id="274" r:id="rId74"/>
    <p:sldId id="328" r:id="rId75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00" autoAdjust="0"/>
    <p:restoredTop sz="94660"/>
  </p:normalViewPr>
  <p:slideViewPr>
    <p:cSldViewPr>
      <p:cViewPr varScale="1">
        <p:scale>
          <a:sx n="57" d="100"/>
          <a:sy n="57" d="100"/>
        </p:scale>
        <p:origin x="-1369" y="-9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image" Target="../media/image34.emf"/><Relationship Id="rId1" Type="http://schemas.openxmlformats.org/officeDocument/2006/relationships/image" Target="../media/image33.e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43.emf"/><Relationship Id="rId3" Type="http://schemas.openxmlformats.org/officeDocument/2006/relationships/image" Target="../media/image38.emf"/><Relationship Id="rId7" Type="http://schemas.openxmlformats.org/officeDocument/2006/relationships/image" Target="../media/image42.emf"/><Relationship Id="rId2" Type="http://schemas.openxmlformats.org/officeDocument/2006/relationships/image" Target="../media/image37.emf"/><Relationship Id="rId1" Type="http://schemas.openxmlformats.org/officeDocument/2006/relationships/image" Target="../media/image36.emf"/><Relationship Id="rId6" Type="http://schemas.openxmlformats.org/officeDocument/2006/relationships/image" Target="../media/image41.emf"/><Relationship Id="rId5" Type="http://schemas.openxmlformats.org/officeDocument/2006/relationships/image" Target="../media/image40.emf"/><Relationship Id="rId4" Type="http://schemas.openxmlformats.org/officeDocument/2006/relationships/image" Target="../media/image39.e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8.emf"/><Relationship Id="rId2" Type="http://schemas.openxmlformats.org/officeDocument/2006/relationships/image" Target="../media/image47.emf"/><Relationship Id="rId1" Type="http://schemas.openxmlformats.org/officeDocument/2006/relationships/image" Target="../media/image46.emf"/><Relationship Id="rId4" Type="http://schemas.openxmlformats.org/officeDocument/2006/relationships/image" Target="../media/image49.e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54.emf"/><Relationship Id="rId1" Type="http://schemas.openxmlformats.org/officeDocument/2006/relationships/image" Target="../media/image53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5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6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e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58.emf"/><Relationship Id="rId1" Type="http://schemas.openxmlformats.org/officeDocument/2006/relationships/image" Target="../media/image57.e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0.emf"/><Relationship Id="rId1" Type="http://schemas.openxmlformats.org/officeDocument/2006/relationships/image" Target="../media/image59.e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2.emf"/><Relationship Id="rId1" Type="http://schemas.openxmlformats.org/officeDocument/2006/relationships/image" Target="../media/image61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3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4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5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238BE7-696C-4C48-9DA7-B2794997E90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62530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632C6A-8555-47AD-AEAE-94C9EB1C3AF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57888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E875B5-B83F-4213-89EC-4345CCF89F7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939961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752903-36AA-4539-B8CF-299A14341F6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665402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229600" cy="21859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3938588"/>
            <a:ext cx="82296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916E83-B591-4EA2-9BF1-097259895B5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88870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F84406-A58E-4A59-A032-73286A77101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22861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21EB80-AA37-4DE3-B3EE-DF55A74AF80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43780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FF19BC-4E6A-46AF-91B0-183CC68FDDA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12570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D24A91-C97C-424D-B28E-754E09E7729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09291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2CBA1A-75D5-4618-94AD-68F18E79AC9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01395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92DA07-071F-40DE-A269-084FFB0393A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5429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396559-0D97-46E5-A239-23B4175C745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25577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2A160E-6D20-4A0B-936A-2AB7EB2A815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22471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4.wmf"/><Relationship Id="rId26" Type="http://schemas.openxmlformats.org/officeDocument/2006/relationships/image" Target="../media/image12.wmf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7.wmf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wmf"/><Relationship Id="rId25" Type="http://schemas.openxmlformats.org/officeDocument/2006/relationships/image" Target="../media/image11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wmf"/><Relationship Id="rId20" Type="http://schemas.openxmlformats.org/officeDocument/2006/relationships/image" Target="../media/image6.w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0.wmf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wmf"/><Relationship Id="rId23" Type="http://schemas.openxmlformats.org/officeDocument/2006/relationships/image" Target="../media/image9.wmf"/><Relationship Id="rId28" Type="http://schemas.openxmlformats.org/officeDocument/2006/relationships/image" Target="../media/image14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5.w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22" Type="http://schemas.openxmlformats.org/officeDocument/2006/relationships/image" Target="../media/image8.wmf"/><Relationship Id="rId27" Type="http://schemas.openxmlformats.org/officeDocument/2006/relationships/image" Target="../media/image13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2"/>
          <p:cNvGrpSpPr>
            <a:grpSpLocks/>
          </p:cNvGrpSpPr>
          <p:nvPr/>
        </p:nvGrpSpPr>
        <p:grpSpPr bwMode="auto">
          <a:xfrm>
            <a:off x="1058863" y="68263"/>
            <a:ext cx="7018337" cy="6713537"/>
            <a:chOff x="1100154" y="152400"/>
            <a:chExt cx="6824646" cy="6629400"/>
          </a:xfrm>
        </p:grpSpPr>
        <p:pic>
          <p:nvPicPr>
            <p:cNvPr id="1036" name="Picture 9" descr="j0324442.wmf"/>
            <p:cNvPicPr>
              <a:picLocks noChangeAspect="1"/>
            </p:cNvPicPr>
            <p:nvPr userDrawn="1"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87475" y="525887"/>
              <a:ext cx="1867437" cy="9030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7" name="Picture 6" descr="j0324436.wmf"/>
            <p:cNvPicPr>
              <a:picLocks noChangeAspect="1"/>
            </p:cNvPicPr>
            <p:nvPr userDrawn="1"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35604" y="2113208"/>
              <a:ext cx="1689196" cy="11204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8" name="Picture 7" descr="j0324438.wmf"/>
            <p:cNvPicPr>
              <a:picLocks noChangeAspect="1"/>
            </p:cNvPicPr>
            <p:nvPr userDrawn="1"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82002" y="1272862"/>
              <a:ext cx="1960808" cy="11385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9" name="Picture 8" descr="j0324440.wmf"/>
            <p:cNvPicPr>
              <a:picLocks noChangeAspect="1"/>
            </p:cNvPicPr>
            <p:nvPr userDrawn="1"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54913" y="152400"/>
              <a:ext cx="1265397" cy="12138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40" name="Picture 10" descr="j0324444.wmf"/>
            <p:cNvPicPr>
              <a:picLocks noChangeAspect="1"/>
            </p:cNvPicPr>
            <p:nvPr userDrawn="1"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7129" y="899375"/>
              <a:ext cx="1360201" cy="10270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41" name="Picture 12" descr="j0324446.wmf"/>
            <p:cNvPicPr>
              <a:picLocks noChangeAspect="1"/>
            </p:cNvPicPr>
            <p:nvPr userDrawn="1"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86898" y="1926465"/>
              <a:ext cx="858328" cy="1400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42" name="Picture 13" descr="j0324448.wmf"/>
            <p:cNvPicPr>
              <a:picLocks noChangeAspect="1"/>
            </p:cNvPicPr>
            <p:nvPr userDrawn="1"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0154" y="3233670"/>
              <a:ext cx="1307206" cy="12377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43" name="Picture 14" descr="j0324450.wmf"/>
            <p:cNvPicPr>
              <a:picLocks noChangeAspect="1"/>
            </p:cNvPicPr>
            <p:nvPr userDrawn="1"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73641" y="4447504"/>
              <a:ext cx="1327518" cy="13072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44" name="Picture 15" descr="j0324452.wmf"/>
            <p:cNvPicPr>
              <a:picLocks noChangeAspect="1"/>
            </p:cNvPicPr>
            <p:nvPr userDrawn="1"/>
          </p:nvPicPr>
          <p:blipFill>
            <a:blip r:embed="rId2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00731" y="4820992"/>
              <a:ext cx="1930319" cy="16806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45" name="Picture 16" descr="j0324454.wmf"/>
            <p:cNvPicPr>
              <a:picLocks noChangeAspect="1"/>
            </p:cNvPicPr>
            <p:nvPr userDrawn="1"/>
          </p:nvPicPr>
          <p:blipFill>
            <a:blip r:embed="rId2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74796" y="5381223"/>
              <a:ext cx="1388703" cy="1400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46" name="Picture 17" descr="j0324456.wmf"/>
            <p:cNvPicPr>
              <a:picLocks noChangeAspect="1"/>
            </p:cNvPicPr>
            <p:nvPr userDrawn="1"/>
          </p:nvPicPr>
          <p:blipFill>
            <a:blip r:embed="rId2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00248" y="4727620"/>
              <a:ext cx="1288959" cy="15873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47" name="Picture 18" descr="j0324458.wmf"/>
            <p:cNvPicPr>
              <a:picLocks noChangeAspect="1"/>
            </p:cNvPicPr>
            <p:nvPr userDrawn="1"/>
          </p:nvPicPr>
          <p:blipFill>
            <a:blip r:embed="rId2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28976" y="3233670"/>
              <a:ext cx="1472515" cy="14939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2" name="Rectangle 2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28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smtClean="0"/>
          </a:p>
        </p:txBody>
      </p:sp>
      <p:sp>
        <p:nvSpPr>
          <p:cNvPr id="102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2117D2B-CA87-4748-B699-FA94645B108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1033" name="图片 20"/>
          <p:cNvPicPr>
            <a:picLocks noChangeAspect="1"/>
          </p:cNvPicPr>
          <p:nvPr/>
        </p:nvPicPr>
        <p:blipFill>
          <a:blip r:embed="rId2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94" t="59238" r="9721" b="11543"/>
          <a:stretch>
            <a:fillRect/>
          </a:stretch>
        </p:blipFill>
        <p:spPr bwMode="auto">
          <a:xfrm>
            <a:off x="0" y="0"/>
            <a:ext cx="21209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图片 23"/>
          <p:cNvPicPr>
            <a:picLocks noChangeAspect="1"/>
          </p:cNvPicPr>
          <p:nvPr/>
        </p:nvPicPr>
        <p:blipFill>
          <a:blip r:embed="rId2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500" y="0"/>
            <a:ext cx="952500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矩形 24"/>
          <p:cNvSpPr/>
          <p:nvPr/>
        </p:nvSpPr>
        <p:spPr>
          <a:xfrm>
            <a:off x="3429000" y="4758"/>
            <a:ext cx="2238674" cy="461665"/>
          </a:xfrm>
          <a:prstGeom prst="rect">
            <a:avLst/>
          </a:prstGeom>
          <a:noFill/>
          <a:scene3d>
            <a:camera prst="perspectiveRelaxedModerately"/>
            <a:lightRig rig="threePt" dir="t"/>
          </a:scene3d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CN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ACM</a:t>
            </a:r>
            <a:r>
              <a:rPr lang="zh-CN" alt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计算几何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华文新魏" panose="02010800040101010101" pitchFamily="2" charset="-122"/>
          <a:ea typeface="华文新魏" panose="02010800040101010101" pitchFamily="2" charset="-122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华文新魏" panose="02010800040101010101" pitchFamily="2" charset="-122"/>
          <a:ea typeface="华文新魏" panose="0201080004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华文新魏" panose="02010800040101010101" pitchFamily="2" charset="-122"/>
          <a:ea typeface="华文新魏" panose="0201080004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华文新魏" panose="02010800040101010101" pitchFamily="2" charset="-122"/>
          <a:ea typeface="华文新魏" panose="0201080004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华文新魏" panose="02010800040101010101" pitchFamily="2" charset="-122"/>
          <a:ea typeface="华文新魏" panose="0201080004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华文新魏" panose="02010800040101010101" pitchFamily="2" charset="-122"/>
          <a:ea typeface="华文新魏" panose="0201080004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华文新魏" panose="02010800040101010101" pitchFamily="2" charset="-122"/>
          <a:ea typeface="华文新魏" panose="0201080004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华文新魏" panose="02010800040101010101" pitchFamily="2" charset="-122"/>
          <a:ea typeface="华文新魏" panose="0201080004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华文新魏" panose="02010800040101010101" pitchFamily="2" charset="-122"/>
          <a:ea typeface="华文新魏" panose="0201080004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23.png"/><Relationship Id="rId4" Type="http://schemas.openxmlformats.org/officeDocument/2006/relationships/image" Target="../media/image22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24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25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26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27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__11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28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__22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29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__33.vsd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30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__44.vsd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31.e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w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emf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34.e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33.em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emf"/><Relationship Id="rId13" Type="http://schemas.openxmlformats.org/officeDocument/2006/relationships/oleObject" Target="../embeddings/oleObject19.bin"/><Relationship Id="rId18" Type="http://schemas.openxmlformats.org/officeDocument/2006/relationships/image" Target="../media/image43.emf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12" Type="http://schemas.openxmlformats.org/officeDocument/2006/relationships/image" Target="../media/image40.emf"/><Relationship Id="rId17" Type="http://schemas.openxmlformats.org/officeDocument/2006/relationships/oleObject" Target="../embeddings/oleObject2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2.emf"/><Relationship Id="rId1" Type="http://schemas.openxmlformats.org/officeDocument/2006/relationships/vmlDrawing" Target="../drawings/vmlDrawing15.vml"/><Relationship Id="rId6" Type="http://schemas.openxmlformats.org/officeDocument/2006/relationships/image" Target="../media/image37.emf"/><Relationship Id="rId11" Type="http://schemas.openxmlformats.org/officeDocument/2006/relationships/oleObject" Target="../embeddings/oleObject18.bin"/><Relationship Id="rId5" Type="http://schemas.openxmlformats.org/officeDocument/2006/relationships/oleObject" Target="../embeddings/oleObject15.bin"/><Relationship Id="rId15" Type="http://schemas.openxmlformats.org/officeDocument/2006/relationships/oleObject" Target="../embeddings/oleObject20.bin"/><Relationship Id="rId10" Type="http://schemas.openxmlformats.org/officeDocument/2006/relationships/image" Target="../media/image39.emf"/><Relationship Id="rId4" Type="http://schemas.openxmlformats.org/officeDocument/2006/relationships/image" Target="../media/image36.emf"/><Relationship Id="rId9" Type="http://schemas.openxmlformats.org/officeDocument/2006/relationships/oleObject" Target="../embeddings/oleObject17.bin"/><Relationship Id="rId14" Type="http://schemas.openxmlformats.org/officeDocument/2006/relationships/image" Target="../media/image41.emf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5.emf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emf"/><Relationship Id="rId3" Type="http://schemas.openxmlformats.org/officeDocument/2006/relationships/oleObject" Target="../embeddings/oleObject22.bin"/><Relationship Id="rId7" Type="http://schemas.openxmlformats.org/officeDocument/2006/relationships/oleObject" Target="../embeddings/oleObject2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47.emf"/><Relationship Id="rId5" Type="http://schemas.openxmlformats.org/officeDocument/2006/relationships/oleObject" Target="../embeddings/oleObject23.bin"/><Relationship Id="rId10" Type="http://schemas.openxmlformats.org/officeDocument/2006/relationships/image" Target="../media/image49.emf"/><Relationship Id="rId4" Type="http://schemas.openxmlformats.org/officeDocument/2006/relationships/image" Target="../media/image46.emf"/><Relationship Id="rId9" Type="http://schemas.openxmlformats.org/officeDocument/2006/relationships/oleObject" Target="../embeddings/oleObject25.bin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oleObject" Target="../embeddings/Microsoft_Visio_2003-2010___11.vsd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6.emf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54.emf"/><Relationship Id="rId5" Type="http://schemas.openxmlformats.org/officeDocument/2006/relationships/oleObject" Target="../embeddings/oleObject27.bin"/><Relationship Id="rId4" Type="http://schemas.openxmlformats.org/officeDocument/2006/relationships/image" Target="../media/image53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9.emf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55.emf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4" Type="http://schemas.openxmlformats.org/officeDocument/2006/relationships/image" Target="../media/image56.emf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58.emf"/><Relationship Id="rId5" Type="http://schemas.openxmlformats.org/officeDocument/2006/relationships/oleObject" Target="../embeddings/oleObject31.bin"/><Relationship Id="rId4" Type="http://schemas.openxmlformats.org/officeDocument/2006/relationships/image" Target="../media/image57.emf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60.emf"/><Relationship Id="rId5" Type="http://schemas.openxmlformats.org/officeDocument/2006/relationships/oleObject" Target="../embeddings/oleObject33.bin"/><Relationship Id="rId4" Type="http://schemas.openxmlformats.org/officeDocument/2006/relationships/image" Target="../media/image59.emf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62.emf"/><Relationship Id="rId5" Type="http://schemas.openxmlformats.org/officeDocument/2006/relationships/oleObject" Target="../embeddings/oleObject35.bin"/><Relationship Id="rId4" Type="http://schemas.openxmlformats.org/officeDocument/2006/relationships/image" Target="../media/image61.emf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4" Type="http://schemas.openxmlformats.org/officeDocument/2006/relationships/image" Target="../media/image63.emf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4" Type="http://schemas.openxmlformats.org/officeDocument/2006/relationships/image" Target="../media/image64.emf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Relationship Id="rId4" Type="http://schemas.openxmlformats.org/officeDocument/2006/relationships/image" Target="../media/image65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6.vml"/><Relationship Id="rId4" Type="http://schemas.openxmlformats.org/officeDocument/2006/relationships/image" Target="../media/image66.emf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20.emf"/><Relationship Id="rId4" Type="http://schemas.openxmlformats.org/officeDocument/2006/relationships/oleObject" Target="../embeddings/oleObject5.bin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计算几何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sz="3200" smtClean="0"/>
              <a:t>湖南师范大学</a:t>
            </a:r>
          </a:p>
          <a:p>
            <a:pPr fontAlgn="auto">
              <a:spcAft>
                <a:spcPts val="0"/>
              </a:spcAft>
              <a:defRPr/>
            </a:pPr>
            <a:r>
              <a:rPr lang="zh-CN" altLang="en-US" sz="3200" smtClean="0"/>
              <a:t>罗迅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直线的数据结构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 fontScale="92500" lnSpcReduction="10000"/>
          </a:bodyPr>
          <a:lstStyle/>
          <a:p>
            <a:pPr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en-US" altLang="zh-CN" smtClean="0"/>
              <a:t>struct line_t{</a:t>
            </a:r>
          </a:p>
          <a:p>
            <a:pPr lvl="1"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en-US" altLang="zh-CN" smtClean="0"/>
              <a:t>int a,b,c; 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en-US" altLang="zh-CN" smtClean="0"/>
              <a:t>};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defRPr/>
            </a:pPr>
            <a:endParaRPr lang="en-US" altLang="zh-CN" smtClean="0"/>
          </a:p>
          <a:p>
            <a:pPr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zh-CN" altLang="en-US" smtClean="0"/>
              <a:t>表示</a:t>
            </a:r>
            <a:r>
              <a:rPr lang="en-US" altLang="zh-CN" smtClean="0"/>
              <a:t>ax+by+c=0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zh-CN" altLang="en-US" smtClean="0"/>
              <a:t>且</a:t>
            </a:r>
            <a:r>
              <a:rPr lang="en-US" altLang="zh-CN" smtClean="0"/>
              <a:t>a</a:t>
            </a:r>
            <a:r>
              <a:rPr lang="zh-CN" altLang="en-US" smtClean="0"/>
              <a:t>、</a:t>
            </a:r>
            <a:r>
              <a:rPr lang="en-US" altLang="zh-CN" smtClean="0"/>
              <a:t>b</a:t>
            </a:r>
            <a:r>
              <a:rPr lang="zh-CN" altLang="en-US" smtClean="0"/>
              <a:t>、</a:t>
            </a:r>
            <a:r>
              <a:rPr lang="en-US" altLang="zh-CN" smtClean="0"/>
              <a:t>c</a:t>
            </a:r>
            <a:r>
              <a:rPr lang="zh-CN" altLang="en-US" smtClean="0"/>
              <a:t>三个数中，不为零的数是互质的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zh-CN" altLang="en-US" smtClean="0"/>
              <a:t>若</a:t>
            </a:r>
            <a:r>
              <a:rPr lang="en-US" altLang="zh-CN" smtClean="0"/>
              <a:t>a</a:t>
            </a:r>
            <a:r>
              <a:rPr lang="zh-CN" altLang="en-US" smtClean="0"/>
              <a:t>、</a:t>
            </a:r>
            <a:r>
              <a:rPr lang="en-US" altLang="zh-CN" smtClean="0"/>
              <a:t>c</a:t>
            </a:r>
            <a:r>
              <a:rPr lang="zh-CN" altLang="en-US" smtClean="0"/>
              <a:t>或者</a:t>
            </a:r>
            <a:r>
              <a:rPr lang="en-US" altLang="zh-CN" smtClean="0"/>
              <a:t>b</a:t>
            </a:r>
            <a:r>
              <a:rPr lang="zh-CN" altLang="en-US" smtClean="0"/>
              <a:t>、</a:t>
            </a:r>
            <a:r>
              <a:rPr lang="en-US" altLang="zh-CN" smtClean="0"/>
              <a:t>c</a:t>
            </a:r>
            <a:r>
              <a:rPr lang="zh-CN" altLang="en-US" smtClean="0"/>
              <a:t>均为</a:t>
            </a:r>
            <a:r>
              <a:rPr lang="en-US" altLang="zh-CN" smtClean="0"/>
              <a:t>0</a:t>
            </a:r>
            <a:r>
              <a:rPr lang="zh-CN" altLang="en-US" smtClean="0"/>
              <a:t>，则剩下的一个为</a:t>
            </a:r>
            <a:r>
              <a:rPr lang="en-US" altLang="zh-CN" smtClean="0"/>
              <a:t>1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zh-CN" altLang="en-US" smtClean="0"/>
              <a:t>该表示法是唯一的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两点确定一条直线</a:t>
            </a:r>
          </a:p>
        </p:txBody>
      </p:sp>
      <p:graphicFrame>
        <p:nvGraphicFramePr>
          <p:cNvPr id="14339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609600" y="2971800"/>
          <a:ext cx="3962400" cy="2617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0" name="Visio" r:id="rId3" imgW="1486834" imgH="982828" progId="Visio.Drawing.11">
                  <p:embed/>
                </p:oleObj>
              </mc:Choice>
              <mc:Fallback>
                <p:oleObj name="Visio" r:id="rId3" imgW="1486834" imgH="982828" progId="Visio.Drawing.11">
                  <p:embed/>
                  <p:pic>
                    <p:nvPicPr>
                      <p:cNvPr id="0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2971800"/>
                        <a:ext cx="3962400" cy="2617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600200"/>
            <a:ext cx="8229600" cy="167640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 smtClean="0"/>
              <a:t>给定</a:t>
            </a:r>
            <a:r>
              <a:rPr lang="en-US" altLang="zh-CN" dirty="0" smtClean="0"/>
              <a:t>P</a:t>
            </a:r>
            <a:r>
              <a:rPr lang="en-US" altLang="zh-CN" sz="2800" baseline="-25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en-US" altLang="zh-CN" dirty="0" smtClean="0"/>
              <a:t>(x</a:t>
            </a:r>
            <a:r>
              <a:rPr lang="en-US" altLang="zh-CN" sz="2800" baseline="-25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en-US" altLang="zh-CN" dirty="0" smtClean="0"/>
              <a:t>,y</a:t>
            </a:r>
            <a:r>
              <a:rPr lang="en-US" altLang="zh-CN" sz="2800" baseline="-25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en-US" altLang="zh-CN" dirty="0" smtClean="0"/>
              <a:t>)</a:t>
            </a:r>
            <a:r>
              <a:rPr lang="zh-CN" altLang="en-US" dirty="0" smtClean="0"/>
              <a:t>与</a:t>
            </a:r>
            <a:r>
              <a:rPr lang="en-US" altLang="zh-CN" dirty="0" smtClean="0"/>
              <a:t>P</a:t>
            </a:r>
            <a:r>
              <a:rPr lang="en-US" altLang="zh-CN" sz="2800" baseline="-25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r>
              <a:rPr lang="en-US" altLang="zh-CN" dirty="0" smtClean="0"/>
              <a:t>(x</a:t>
            </a:r>
            <a:r>
              <a:rPr lang="en-US" altLang="zh-CN" sz="2800" baseline="-25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r>
              <a:rPr lang="en-US" altLang="zh-CN" dirty="0" smtClean="0"/>
              <a:t>,y</a:t>
            </a:r>
            <a:r>
              <a:rPr lang="en-US" altLang="zh-CN" sz="2800" baseline="-25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，两点确定的直线的参数依次为</a:t>
            </a:r>
          </a:p>
        </p:txBody>
      </p:sp>
      <p:sp>
        <p:nvSpPr>
          <p:cNvPr id="6" name="文本框 5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876800" y="3459162"/>
            <a:ext cx="4087906" cy="1328312"/>
          </a:xfrm>
          <a:prstGeom prst="rect">
            <a:avLst/>
          </a:prstGeom>
          <a:blipFill rotWithShape="0">
            <a:blip r:embed="rId5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两条直线确定一个点</a:t>
            </a:r>
          </a:p>
        </p:txBody>
      </p:sp>
      <p:graphicFrame>
        <p:nvGraphicFramePr>
          <p:cNvPr id="15363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4267200" y="2209800"/>
          <a:ext cx="3505200" cy="2316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5" name="Visio" r:id="rId3" imgW="1486834" imgH="982828" progId="Visio.Drawing.11">
                  <p:embed/>
                </p:oleObj>
              </mc:Choice>
              <mc:Fallback>
                <p:oleObj name="Visio" r:id="rId3" imgW="1486834" imgH="982828" progId="Visio.Drawing.11">
                  <p:embed/>
                  <p:pic>
                    <p:nvPicPr>
                      <p:cNvPr id="0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2209800"/>
                        <a:ext cx="3505200" cy="2316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600200"/>
            <a:ext cx="8229600" cy="121920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 smtClean="0"/>
              <a:t>给定两条直线</a:t>
            </a:r>
            <a:r>
              <a:rPr lang="en-US" altLang="zh-CN" dirty="0" smtClean="0"/>
              <a:t>l</a:t>
            </a:r>
            <a:r>
              <a:rPr lang="en-US" altLang="zh-CN" sz="2800" baseline="-25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en-US" altLang="zh-CN" dirty="0" smtClean="0"/>
              <a:t>(a</a:t>
            </a:r>
            <a:r>
              <a:rPr lang="en-US" altLang="zh-CN" sz="2800" baseline="-25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en-US" altLang="zh-CN" dirty="0" smtClean="0"/>
              <a:t>,b</a:t>
            </a:r>
            <a:r>
              <a:rPr lang="en-US" altLang="zh-CN" sz="2800" baseline="-25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en-US" altLang="zh-CN" dirty="0" smtClean="0"/>
              <a:t>,c</a:t>
            </a:r>
            <a:r>
              <a:rPr lang="en-US" altLang="zh-CN" sz="2800" baseline="-25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en-US" altLang="zh-CN" dirty="0" smtClean="0"/>
              <a:t>)</a:t>
            </a:r>
            <a:r>
              <a:rPr lang="zh-CN" altLang="en-US" dirty="0" smtClean="0"/>
              <a:t>、</a:t>
            </a:r>
            <a:r>
              <a:rPr lang="en-US" altLang="zh-CN" dirty="0" smtClean="0"/>
              <a:t>l</a:t>
            </a:r>
            <a:r>
              <a:rPr lang="en-US" altLang="zh-CN" sz="2800" baseline="-25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r>
              <a:rPr lang="en-US" altLang="zh-CN" dirty="0" smtClean="0"/>
              <a:t>(a</a:t>
            </a:r>
            <a:r>
              <a:rPr lang="en-US" altLang="zh-CN" sz="2800" baseline="-25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r>
              <a:rPr lang="en-US" altLang="zh-CN" dirty="0" smtClean="0"/>
              <a:t>,b</a:t>
            </a:r>
            <a:r>
              <a:rPr lang="en-US" altLang="zh-CN" sz="2800" baseline="-25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r>
              <a:rPr lang="en-US" altLang="zh-CN" dirty="0" smtClean="0"/>
              <a:t>,c</a:t>
            </a:r>
            <a:r>
              <a:rPr lang="en-US" altLang="zh-CN" sz="2800" baseline="-25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，两条直线确定的点</a:t>
            </a:r>
          </a:p>
        </p:txBody>
      </p:sp>
      <p:sp>
        <p:nvSpPr>
          <p:cNvPr id="15365" name="Text Box 6"/>
          <p:cNvSpPr txBox="1">
            <a:spLocks noChangeArrowheads="1"/>
          </p:cNvSpPr>
          <p:nvPr/>
        </p:nvSpPr>
        <p:spPr bwMode="auto">
          <a:xfrm>
            <a:off x="381000" y="4648200"/>
            <a:ext cx="5181600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6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Font typeface="Arial" panose="020B0604020202020204" pitchFamily="34" charset="0"/>
              <a:buChar char="–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Char char="•"/>
            </a:pPr>
            <a:r>
              <a:rPr lang="zh-CN" altLang="en-US" sz="2800">
                <a:latin typeface="Arial" panose="020B0604020202020204" pitchFamily="34" charset="0"/>
              </a:rPr>
              <a:t>叉积计算出三个数依次</a:t>
            </a:r>
            <a:r>
              <a:rPr lang="en-US" altLang="zh-CN" sz="2800">
                <a:latin typeface="Arial" panose="020B0604020202020204" pitchFamily="34" charset="0"/>
              </a:rPr>
              <a:t>(x,y,t)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zh-CN" altLang="en-US" sz="2800">
                <a:latin typeface="Arial" panose="020B0604020202020204" pitchFamily="34" charset="0"/>
              </a:rPr>
              <a:t>三个数全为</a:t>
            </a:r>
            <a:r>
              <a:rPr lang="en-US" altLang="zh-CN" sz="2800">
                <a:latin typeface="Arial" panose="020B0604020202020204" pitchFamily="34" charset="0"/>
              </a:rPr>
              <a:t>0</a:t>
            </a:r>
            <a:r>
              <a:rPr lang="zh-CN" altLang="en-US" sz="2800">
                <a:latin typeface="Arial" panose="020B0604020202020204" pitchFamily="34" charset="0"/>
              </a:rPr>
              <a:t>，两直线重合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zh-CN" sz="2800">
                <a:latin typeface="Arial" panose="020B0604020202020204" pitchFamily="34" charset="0"/>
              </a:rPr>
              <a:t>t</a:t>
            </a:r>
            <a:r>
              <a:rPr lang="zh-CN" altLang="en-US" sz="2800">
                <a:latin typeface="Arial" panose="020B0604020202020204" pitchFamily="34" charset="0"/>
              </a:rPr>
              <a:t>为</a:t>
            </a:r>
            <a:r>
              <a:rPr lang="en-US" altLang="zh-CN" sz="2800">
                <a:latin typeface="Arial" panose="020B0604020202020204" pitchFamily="34" charset="0"/>
              </a:rPr>
              <a:t>0</a:t>
            </a:r>
            <a:r>
              <a:rPr lang="zh-CN" altLang="en-US" sz="2800">
                <a:latin typeface="Arial" panose="020B0604020202020204" pitchFamily="34" charset="0"/>
              </a:rPr>
              <a:t>，两直线平行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zh-CN" sz="2800">
                <a:latin typeface="Arial" panose="020B0604020202020204" pitchFamily="34" charset="0"/>
              </a:rPr>
              <a:t>(x/t,y/t)</a:t>
            </a:r>
            <a:r>
              <a:rPr lang="zh-CN" altLang="en-US" sz="2800">
                <a:latin typeface="Arial" panose="020B0604020202020204" pitchFamily="34" charset="0"/>
              </a:rPr>
              <a:t>为交点</a:t>
            </a:r>
          </a:p>
        </p:txBody>
      </p:sp>
      <p:sp>
        <p:nvSpPr>
          <p:cNvPr id="15366" name="Text Box 7"/>
          <p:cNvSpPr txBox="1">
            <a:spLocks noChangeArrowheads="1"/>
          </p:cNvSpPr>
          <p:nvPr/>
        </p:nvSpPr>
        <p:spPr bwMode="auto">
          <a:xfrm rot="2279394">
            <a:off x="6248400" y="4953000"/>
            <a:ext cx="2133600" cy="118745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6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>
                <a:solidFill>
                  <a:srgbClr val="FF0000"/>
                </a:solidFill>
                <a:latin typeface="Arial" panose="020B0604020202020204" pitchFamily="34" charset="0"/>
              </a:rPr>
              <a:t>连续</a:t>
            </a:r>
            <a:r>
              <a:rPr lang="en-US" altLang="zh-CN" sz="2400">
                <a:solidFill>
                  <a:srgbClr val="FF0000"/>
                </a:solidFill>
                <a:latin typeface="Arial" panose="020B0604020202020204" pitchFamily="34" charset="0"/>
              </a:rPr>
              <a:t>2</a:t>
            </a:r>
            <a:r>
              <a:rPr lang="zh-CN" altLang="en-US" sz="2400">
                <a:solidFill>
                  <a:srgbClr val="FF0000"/>
                </a:solidFill>
                <a:latin typeface="Arial" panose="020B0604020202020204" pitchFamily="34" charset="0"/>
              </a:rPr>
              <a:t>次叉积要注意数的取值范围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点与直线的距离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4572000" cy="4525963"/>
          </a:xfr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zh-CN" altLang="en-US" sz="2800" smtClean="0"/>
              <a:t>点到直线的距离利用三角形面积计算</a:t>
            </a:r>
          </a:p>
          <a:p>
            <a:endParaRPr lang="zh-CN" altLang="en-US" sz="2800" smtClean="0"/>
          </a:p>
          <a:p>
            <a:r>
              <a:rPr lang="zh-CN" altLang="en-US" sz="2800" smtClean="0"/>
              <a:t>若已知过直线的两点，利用叉积可求得</a:t>
            </a:r>
          </a:p>
          <a:p>
            <a:endParaRPr lang="zh-CN" altLang="en-US" sz="2800" smtClean="0"/>
          </a:p>
          <a:p>
            <a:r>
              <a:rPr lang="zh-CN" altLang="en-US" sz="2800" smtClean="0"/>
              <a:t>若已知直线方程，也可使用公式</a:t>
            </a:r>
          </a:p>
          <a:p>
            <a:pPr lvl="1"/>
            <a:r>
              <a:rPr lang="en-US" altLang="zh-CN" sz="2400" smtClean="0"/>
              <a:t>|ax</a:t>
            </a:r>
            <a:r>
              <a:rPr lang="en-US" altLang="zh-CN" sz="2400" baseline="-25000" smtClean="0"/>
              <a:t>P</a:t>
            </a:r>
            <a:r>
              <a:rPr lang="en-US" altLang="zh-CN" sz="2400" smtClean="0"/>
              <a:t>+by</a:t>
            </a:r>
            <a:r>
              <a:rPr lang="en-US" altLang="zh-CN" sz="2400" baseline="-25000" smtClean="0"/>
              <a:t>P</a:t>
            </a:r>
            <a:r>
              <a:rPr lang="en-US" altLang="zh-CN" sz="2400" smtClean="0"/>
              <a:t>+c| / sqrt(a</a:t>
            </a:r>
            <a:r>
              <a:rPr lang="en-US" altLang="zh-CN" sz="2400" baseline="30000" smtClean="0"/>
              <a:t>2</a:t>
            </a:r>
            <a:r>
              <a:rPr lang="en-US" altLang="zh-CN" sz="2400" smtClean="0"/>
              <a:t>+b</a:t>
            </a:r>
            <a:r>
              <a:rPr lang="en-US" altLang="zh-CN" sz="2400" baseline="30000" smtClean="0"/>
              <a:t>2</a:t>
            </a:r>
            <a:r>
              <a:rPr lang="en-US" altLang="zh-CN" sz="2400" smtClean="0"/>
              <a:t>)</a:t>
            </a:r>
          </a:p>
        </p:txBody>
      </p:sp>
      <p:graphicFrame>
        <p:nvGraphicFramePr>
          <p:cNvPr id="16388" name="Object 7"/>
          <p:cNvGraphicFramePr>
            <a:graphicFrameLocks noGrp="1" noChangeAspect="1"/>
          </p:cNvGraphicFramePr>
          <p:nvPr>
            <p:ph sz="half" idx="2"/>
          </p:nvPr>
        </p:nvGraphicFramePr>
        <p:xfrm>
          <a:off x="4953000" y="2362200"/>
          <a:ext cx="3919538" cy="2693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7" name="Visio" r:id="rId3" imgW="2242922" imgH="1541929" progId="Visio.Drawing.11">
                  <p:embed/>
                </p:oleObj>
              </mc:Choice>
              <mc:Fallback>
                <p:oleObj name="Visio" r:id="rId3" imgW="2242922" imgH="1541929" progId="Visio.Drawing.11">
                  <p:embed/>
                  <p:pic>
                    <p:nvPicPr>
                      <p:cNvPr id="0" name="Object 7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2362200"/>
                        <a:ext cx="3919538" cy="2693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点到线段的距离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305800" cy="4525963"/>
          </a:xfrm>
        </p:spPr>
        <p:txBody>
          <a:bodyPr/>
          <a:lstStyle/>
          <a:p>
            <a:r>
              <a:rPr lang="zh-CN" altLang="en-US" sz="2800" smtClean="0"/>
              <a:t>必须注意特殊情况</a:t>
            </a:r>
          </a:p>
          <a:p>
            <a:r>
              <a:rPr lang="zh-CN" altLang="en-US" sz="2800" smtClean="0"/>
              <a:t>这种情况需要使用点积进行判断</a:t>
            </a:r>
          </a:p>
        </p:txBody>
      </p:sp>
      <p:graphicFrame>
        <p:nvGraphicFramePr>
          <p:cNvPr id="17412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2667000" y="2819400"/>
          <a:ext cx="3581400" cy="331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1" name="Visio" r:id="rId3" imgW="1919021" imgH="1777049" progId="Visio.Drawing.11">
                  <p:embed/>
                </p:oleObj>
              </mc:Choice>
              <mc:Fallback>
                <p:oleObj name="Visio" r:id="rId3" imgW="1919021" imgH="1777049" progId="Visio.Drawing.11">
                  <p:embed/>
                  <p:pic>
                    <p:nvPicPr>
                      <p:cNvPr id="0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2819400"/>
                        <a:ext cx="3581400" cy="331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点、点与直线的关系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zh-CN" altLang="en-US" sz="2800" smtClean="0"/>
              <a:t>点与点是否在直线的同侧或者异侧</a:t>
            </a:r>
          </a:p>
          <a:p>
            <a:r>
              <a:rPr lang="zh-CN" altLang="en-US" sz="2800" smtClean="0"/>
              <a:t>也就是线段与直线相交</a:t>
            </a:r>
          </a:p>
        </p:txBody>
      </p:sp>
      <p:graphicFrame>
        <p:nvGraphicFramePr>
          <p:cNvPr id="18436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1600200" y="2667000"/>
          <a:ext cx="6172200" cy="340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5" name="Visio" r:id="rId3" imgW="2668016" imgH="1469804" progId="Visio.Drawing.11">
                  <p:embed/>
                </p:oleObj>
              </mc:Choice>
              <mc:Fallback>
                <p:oleObj name="Visio" r:id="rId3" imgW="2668016" imgH="1469804" progId="Visio.Drawing.11">
                  <p:embed/>
                  <p:pic>
                    <p:nvPicPr>
                      <p:cNvPr id="0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2667000"/>
                        <a:ext cx="6172200" cy="3400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题目列表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POJ1269</a:t>
            </a:r>
            <a:r>
              <a:rPr lang="zh-CN" altLang="en-US" smtClean="0"/>
              <a:t>，直线与直线关系判断，求交点，推荐入门</a:t>
            </a:r>
          </a:p>
          <a:p>
            <a:r>
              <a:rPr lang="en-US" altLang="zh-CN" smtClean="0"/>
              <a:t>POJ3304</a:t>
            </a:r>
            <a:r>
              <a:rPr lang="zh-CN" altLang="en-US" smtClean="0"/>
              <a:t>，直线与线段相交</a:t>
            </a:r>
          </a:p>
          <a:p>
            <a:r>
              <a:rPr lang="en-US" altLang="zh-CN" smtClean="0"/>
              <a:t>POJ2826</a:t>
            </a:r>
            <a:r>
              <a:rPr lang="zh-CN" altLang="en-US" smtClean="0"/>
              <a:t>，有点绕，建议看看</a:t>
            </a:r>
            <a:r>
              <a:rPr lang="en-US" altLang="zh-CN" smtClean="0"/>
              <a:t>discuss</a:t>
            </a:r>
            <a:r>
              <a:rPr lang="zh-CN" altLang="en-US" smtClean="0"/>
              <a:t>，推荐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多边形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N</a:t>
            </a:r>
            <a:r>
              <a:rPr lang="zh-CN" altLang="en-US" dirty="0" smtClean="0"/>
              <a:t>多边形一般以点的数组</a:t>
            </a:r>
            <a:r>
              <a:rPr lang="en-US" altLang="zh-CN" dirty="0" smtClean="0"/>
              <a:t>P[N]</a:t>
            </a:r>
            <a:r>
              <a:rPr lang="zh-CN" altLang="en-US" dirty="0" smtClean="0"/>
              <a:t>的形式给出</a:t>
            </a:r>
            <a:endParaRPr lang="en-US" altLang="zh-CN" dirty="0" smtClean="0"/>
          </a:p>
          <a:p>
            <a:r>
              <a:rPr lang="zh-CN" altLang="en-US" dirty="0" smtClean="0"/>
              <a:t>简单多边形：除非是专门判断，否则给定的多边形都是简单的</a:t>
            </a:r>
            <a:endParaRPr lang="en-US" altLang="zh-CN" dirty="0" smtClean="0"/>
          </a:p>
          <a:p>
            <a:r>
              <a:rPr lang="zh-CN" altLang="en-US" dirty="0" smtClean="0"/>
              <a:t>凸多边形：凸多边形的问题几乎都可以用简单的叉积解决</a:t>
            </a:r>
            <a:endParaRPr lang="en-US" altLang="zh-CN" dirty="0" smtClean="0"/>
          </a:p>
          <a:p>
            <a:r>
              <a:rPr lang="zh-CN" altLang="en-US" dirty="0" smtClean="0"/>
              <a:t>凹多边形：凹多边形一般都有专门的算法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11950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简单多边形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C00000"/>
                </a:solidFill>
              </a:rPr>
              <a:t>不相邻的边不相交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r>
              <a:rPr lang="zh-CN" altLang="en-US" dirty="0"/>
              <a:t>一</a:t>
            </a:r>
            <a:r>
              <a:rPr lang="zh-CN" altLang="en-US" dirty="0" smtClean="0"/>
              <a:t>个端点有且只有</a:t>
            </a:r>
            <a:r>
              <a:rPr lang="en-US" altLang="zh-CN" dirty="0" smtClean="0"/>
              <a:t>2</a:t>
            </a:r>
            <a:r>
              <a:rPr lang="zh-CN" altLang="en-US" dirty="0" smtClean="0"/>
              <a:t>条边关联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295309"/>
              </p:ext>
            </p:extLst>
          </p:nvPr>
        </p:nvGraphicFramePr>
        <p:xfrm>
          <a:off x="1219200" y="2590800"/>
          <a:ext cx="6100762" cy="407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590" name="Visio" r:id="rId3" imgW="6105523" imgH="4076807" progId="Visio.Drawing.15">
                  <p:embed/>
                </p:oleObj>
              </mc:Choice>
              <mc:Fallback>
                <p:oleObj name="Visio" r:id="rId3" imgW="6105523" imgH="4076807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19200" y="2590800"/>
                        <a:ext cx="6100762" cy="4076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053451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判断是否为简单多边形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对每一条边，依次与不相邻的边判断是否相交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相交则不是简单多边形</a:t>
            </a:r>
            <a:endParaRPr lang="en-US" altLang="zh-CN" dirty="0" smtClean="0"/>
          </a:p>
          <a:p>
            <a:r>
              <a:rPr lang="zh-CN" altLang="en-US" dirty="0" smtClean="0"/>
              <a:t>最后都不相交则是简单多边形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25767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基本数据结构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 fontScale="92500" lnSpcReduction="1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 err="1" smtClean="0"/>
              <a:t>struct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point_t</a:t>
            </a:r>
            <a:r>
              <a:rPr lang="en-US" altLang="zh-CN" dirty="0" smtClean="0"/>
              <a:t>{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altLang="zh-CN" dirty="0" err="1" smtClean="0"/>
              <a:t>int</a:t>
            </a:r>
            <a:r>
              <a:rPr lang="en-US" altLang="zh-CN" dirty="0" smtClean="0"/>
              <a:t> x;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altLang="zh-CN" dirty="0" err="1" smtClean="0"/>
              <a:t>int</a:t>
            </a:r>
            <a:r>
              <a:rPr lang="en-US" altLang="zh-CN" dirty="0" smtClean="0"/>
              <a:t> y;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altLang="zh-CN" dirty="0" smtClean="0"/>
              <a:t>}</a:t>
            </a:r>
          </a:p>
          <a:p>
            <a:pPr fontAlgn="auto">
              <a:spcAft>
                <a:spcPts val="0"/>
              </a:spcAft>
              <a:defRPr/>
            </a:pPr>
            <a:r>
              <a:rPr lang="zh-CN" altLang="en-US" dirty="0" smtClean="0"/>
              <a:t>既作为点的数据结构</a:t>
            </a:r>
          </a:p>
          <a:p>
            <a:pPr fontAlgn="auto">
              <a:spcAft>
                <a:spcPts val="0"/>
              </a:spcAft>
              <a:defRPr/>
            </a:pPr>
            <a:r>
              <a:rPr lang="zh-CN" altLang="en-US" dirty="0" smtClean="0"/>
              <a:t>也作为向量的数据结构</a:t>
            </a:r>
          </a:p>
          <a:p>
            <a:pPr fontAlgn="auto">
              <a:spcAft>
                <a:spcPts val="0"/>
              </a:spcAft>
              <a:defRPr/>
            </a:pPr>
            <a:r>
              <a:rPr lang="zh-CN" altLang="en-US" dirty="0" smtClean="0"/>
              <a:t>大部分题目的输入都是整点，但是一定要注意计算的数据类型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凸多边形与凹多边形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762000"/>
          </a:xfrm>
        </p:spPr>
        <p:txBody>
          <a:bodyPr/>
          <a:lstStyle/>
          <a:p>
            <a:r>
              <a:rPr lang="zh-CN" altLang="en-US" dirty="0" smtClean="0"/>
              <a:t>数学定义不能用于计算机判断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7348321"/>
              </p:ext>
            </p:extLst>
          </p:nvPr>
        </p:nvGraphicFramePr>
        <p:xfrm>
          <a:off x="1371600" y="1676400"/>
          <a:ext cx="6934200" cy="4630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14" name="Visio" r:id="rId3" imgW="6105523" imgH="4076807" progId="Visio.Drawing.15">
                  <p:embed/>
                </p:oleObj>
              </mc:Choice>
              <mc:Fallback>
                <p:oleObj name="Visio" r:id="rId3" imgW="6105523" imgH="4076807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71600" y="1676400"/>
                        <a:ext cx="6934200" cy="46300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70235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点是否在简单多边形上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048000"/>
          </a:xfrm>
        </p:spPr>
        <p:txBody>
          <a:bodyPr/>
          <a:lstStyle/>
          <a:p>
            <a:r>
              <a:rPr lang="zh-CN" altLang="en-US" dirty="0" smtClean="0"/>
              <a:t>给定点</a:t>
            </a:r>
            <a:r>
              <a:rPr lang="en-US" altLang="zh-CN" dirty="0" smtClean="0"/>
              <a:t>A</a:t>
            </a:r>
            <a:r>
              <a:rPr lang="zh-CN" altLang="en-US" dirty="0" smtClean="0"/>
              <a:t>与简单多边形</a:t>
            </a:r>
            <a:r>
              <a:rPr lang="en-US" altLang="zh-CN" dirty="0" smtClean="0"/>
              <a:t>P[N]</a:t>
            </a:r>
            <a:r>
              <a:rPr lang="zh-CN" altLang="en-US" dirty="0" smtClean="0"/>
              <a:t>，判断</a:t>
            </a:r>
            <a:r>
              <a:rPr lang="en-US" altLang="zh-CN" dirty="0" smtClean="0"/>
              <a:t>A</a:t>
            </a:r>
            <a:r>
              <a:rPr lang="zh-CN" altLang="en-US" dirty="0" smtClean="0"/>
              <a:t>是否在</a:t>
            </a:r>
            <a:r>
              <a:rPr lang="en-US" altLang="zh-CN" dirty="0" smtClean="0"/>
              <a:t>P</a:t>
            </a:r>
            <a:r>
              <a:rPr lang="zh-CN" altLang="en-US" dirty="0" smtClean="0"/>
              <a:t>上</a:t>
            </a:r>
            <a:endParaRPr lang="en-US" altLang="zh-CN" dirty="0" smtClean="0"/>
          </a:p>
          <a:p>
            <a:r>
              <a:rPr lang="zh-CN" altLang="en-US" dirty="0" smtClean="0"/>
              <a:t>从</a:t>
            </a:r>
            <a:r>
              <a:rPr lang="en-US" altLang="zh-CN" dirty="0" smtClean="0"/>
              <a:t>A</a:t>
            </a:r>
            <a:r>
              <a:rPr lang="zh-CN" altLang="en-US" dirty="0" smtClean="0"/>
              <a:t>向右做射线，如果射线与</a:t>
            </a:r>
            <a:r>
              <a:rPr lang="en-US" altLang="zh-CN" dirty="0" smtClean="0"/>
              <a:t>P</a:t>
            </a:r>
            <a:r>
              <a:rPr lang="zh-CN" altLang="en-US" dirty="0" smtClean="0"/>
              <a:t>的边有奇数个交点，</a:t>
            </a:r>
            <a:r>
              <a:rPr lang="en-US" altLang="zh-CN" dirty="0" smtClean="0"/>
              <a:t>A</a:t>
            </a:r>
            <a:r>
              <a:rPr lang="zh-CN" altLang="en-US" dirty="0" smtClean="0"/>
              <a:t>在</a:t>
            </a:r>
            <a:r>
              <a:rPr lang="en-US" altLang="zh-CN" dirty="0" smtClean="0"/>
              <a:t>P</a:t>
            </a:r>
            <a:r>
              <a:rPr lang="zh-CN" altLang="en-US" dirty="0" smtClean="0"/>
              <a:t>上，否则</a:t>
            </a:r>
            <a:r>
              <a:rPr lang="en-US" altLang="zh-CN" dirty="0" smtClean="0"/>
              <a:t>A</a:t>
            </a:r>
            <a:r>
              <a:rPr lang="zh-CN" altLang="en-US" dirty="0" smtClean="0"/>
              <a:t>在</a:t>
            </a:r>
            <a:r>
              <a:rPr lang="en-US" altLang="zh-CN" dirty="0" smtClean="0"/>
              <a:t>P</a:t>
            </a:r>
            <a:r>
              <a:rPr lang="zh-CN" altLang="en-US" dirty="0" smtClean="0"/>
              <a:t>外</a:t>
            </a:r>
            <a:endParaRPr lang="en-US" altLang="zh-CN" dirty="0" smtClean="0"/>
          </a:p>
          <a:p>
            <a:r>
              <a:rPr lang="zh-CN" altLang="en-US" dirty="0" smtClean="0"/>
              <a:t>剔除几种特殊情况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317909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7585626"/>
              </p:ext>
            </p:extLst>
          </p:nvPr>
        </p:nvGraphicFramePr>
        <p:xfrm>
          <a:off x="914400" y="1295400"/>
          <a:ext cx="7091362" cy="4734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37" name="Visio" r:id="rId3" imgW="6105523" imgH="4076807" progId="Visio.Drawing.15">
                  <p:embed/>
                </p:oleObj>
              </mc:Choice>
              <mc:Fallback>
                <p:oleObj name="Visio" r:id="rId3" imgW="6105523" imgH="4076807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295400"/>
                        <a:ext cx="7091362" cy="4734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291294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8923049"/>
              </p:ext>
            </p:extLst>
          </p:nvPr>
        </p:nvGraphicFramePr>
        <p:xfrm>
          <a:off x="838200" y="914400"/>
          <a:ext cx="7760293" cy="518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61" name="Visio" r:id="rId3" imgW="4591154" imgH="2762230" progId="Visio.Drawing.15">
                  <p:embed/>
                </p:oleObj>
              </mc:Choice>
              <mc:Fallback>
                <p:oleObj name="Visio" r:id="rId3" imgW="4591154" imgH="2762230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38200" y="914400"/>
                        <a:ext cx="7760293" cy="5181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146196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点是否在简单多边形上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343400"/>
          </a:xfrm>
        </p:spPr>
        <p:txBody>
          <a:bodyPr/>
          <a:lstStyle/>
          <a:p>
            <a:r>
              <a:rPr lang="zh-CN" altLang="en-US" dirty="0" smtClean="0"/>
              <a:t>剔除几种特殊情况：</a:t>
            </a:r>
            <a:endParaRPr lang="en-US" altLang="zh-CN" dirty="0" smtClean="0"/>
          </a:p>
          <a:p>
            <a:r>
              <a:rPr lang="zh-CN" altLang="en-US" dirty="0"/>
              <a:t>水平</a:t>
            </a:r>
            <a:r>
              <a:rPr lang="zh-CN" altLang="en-US" dirty="0" smtClean="0"/>
              <a:t>边不判断</a:t>
            </a:r>
            <a:endParaRPr lang="en-US" altLang="zh-CN" dirty="0" smtClean="0"/>
          </a:p>
          <a:p>
            <a:r>
              <a:rPr lang="zh-CN" altLang="en-US" dirty="0"/>
              <a:t>点</a:t>
            </a:r>
            <a:r>
              <a:rPr lang="zh-CN" altLang="en-US" dirty="0" smtClean="0"/>
              <a:t>在边上直接给结论</a:t>
            </a:r>
            <a:endParaRPr lang="en-US" altLang="zh-CN" dirty="0" smtClean="0"/>
          </a:p>
          <a:p>
            <a:r>
              <a:rPr lang="zh-CN" altLang="en-US" dirty="0" smtClean="0"/>
              <a:t>点与边的交点恰好是端点，则只计数</a:t>
            </a:r>
            <a:r>
              <a:rPr lang="en-US" altLang="zh-CN" dirty="0" smtClean="0"/>
              <a:t>y</a:t>
            </a:r>
            <a:r>
              <a:rPr lang="zh-CN" altLang="en-US" dirty="0" smtClean="0"/>
              <a:t>值大的那个端点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171914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Pick</a:t>
            </a:r>
            <a:r>
              <a:rPr lang="zh-CN" altLang="en-US" smtClean="0"/>
              <a:t>公式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面积 </a:t>
            </a:r>
            <a:r>
              <a:rPr lang="en-US" altLang="zh-CN" dirty="0" smtClean="0"/>
              <a:t>= </a:t>
            </a:r>
            <a:r>
              <a:rPr lang="zh-CN" altLang="en-US" dirty="0" smtClean="0"/>
              <a:t>边界点数 </a:t>
            </a:r>
            <a:r>
              <a:rPr lang="en-US" altLang="zh-CN" dirty="0" smtClean="0"/>
              <a:t>÷ 2 </a:t>
            </a:r>
            <a:r>
              <a:rPr lang="zh-CN" altLang="en-US" dirty="0" smtClean="0"/>
              <a:t>＋ 内部点数 － </a:t>
            </a:r>
            <a:r>
              <a:rPr lang="en-US" altLang="zh-CN" dirty="0" smtClean="0"/>
              <a:t>1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POJ2954 </a:t>
            </a:r>
            <a:r>
              <a:rPr lang="zh-CN" altLang="en-US" dirty="0" smtClean="0"/>
              <a:t>，推荐入门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Graham</a:t>
            </a:r>
            <a:r>
              <a:rPr lang="zh-CN" altLang="en-US" smtClean="0"/>
              <a:t>凸包算法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smtClean="0"/>
              <a:t>求最下最左点，为</a:t>
            </a:r>
            <a:r>
              <a:rPr lang="en-US" altLang="zh-CN" smtClean="0"/>
              <a:t>0</a:t>
            </a:r>
            <a:r>
              <a:rPr lang="zh-CN" altLang="en-US" smtClean="0"/>
              <a:t>点</a:t>
            </a:r>
          </a:p>
          <a:p>
            <a:pPr fontAlgn="auto">
              <a:spcAft>
                <a:spcPts val="0"/>
              </a:spcAft>
              <a:defRPr/>
            </a:pPr>
            <a:r>
              <a:rPr lang="zh-CN" altLang="en-US" smtClean="0"/>
              <a:t>以</a:t>
            </a:r>
            <a:r>
              <a:rPr lang="en-US" altLang="zh-CN" smtClean="0"/>
              <a:t>0</a:t>
            </a:r>
            <a:r>
              <a:rPr lang="zh-CN" altLang="en-US" smtClean="0"/>
              <a:t>点为基点按极角排序</a:t>
            </a:r>
          </a:p>
          <a:p>
            <a:pPr fontAlgn="auto">
              <a:spcAft>
                <a:spcPts val="0"/>
              </a:spcAft>
              <a:defRPr/>
            </a:pPr>
            <a:r>
              <a:rPr lang="zh-CN" altLang="en-US" smtClean="0"/>
              <a:t>准备一个栈，将</a:t>
            </a:r>
            <a:r>
              <a:rPr lang="en-US" altLang="zh-CN" smtClean="0"/>
              <a:t>0</a:t>
            </a:r>
            <a:r>
              <a:rPr lang="zh-CN" altLang="en-US" smtClean="0"/>
              <a:t>、</a:t>
            </a:r>
            <a:r>
              <a:rPr lang="en-US" altLang="zh-CN" smtClean="0"/>
              <a:t>1</a:t>
            </a:r>
            <a:r>
              <a:rPr lang="zh-CN" altLang="en-US" smtClean="0"/>
              <a:t>、</a:t>
            </a:r>
            <a:r>
              <a:rPr lang="en-US" altLang="zh-CN" smtClean="0"/>
              <a:t>2</a:t>
            </a:r>
            <a:r>
              <a:rPr lang="zh-CN" altLang="en-US" smtClean="0"/>
              <a:t>入栈</a:t>
            </a:r>
          </a:p>
          <a:p>
            <a:pPr fontAlgn="auto">
              <a:spcAft>
                <a:spcPts val="0"/>
              </a:spcAft>
              <a:defRPr/>
            </a:pPr>
            <a:r>
              <a:rPr lang="zh-CN" altLang="en-US" smtClean="0"/>
              <a:t>循环，</a:t>
            </a:r>
            <a:r>
              <a:rPr lang="en-US" altLang="zh-CN" smtClean="0"/>
              <a:t>for i = 3</a:t>
            </a:r>
            <a:r>
              <a:rPr lang="zh-CN" altLang="en-US" smtClean="0"/>
              <a:t>，到最后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altLang="zh-CN" smtClean="0"/>
              <a:t>while st[top-1],st[top]</a:t>
            </a:r>
            <a:r>
              <a:rPr lang="zh-CN" altLang="en-US" smtClean="0"/>
              <a:t>与</a:t>
            </a:r>
            <a:r>
              <a:rPr lang="en-US" altLang="zh-CN" smtClean="0"/>
              <a:t>i</a:t>
            </a:r>
            <a:r>
              <a:rPr lang="zh-CN" altLang="en-US" smtClean="0"/>
              <a:t>点</a:t>
            </a:r>
            <a:r>
              <a:rPr lang="zh-CN" altLang="en-US" smtClean="0">
                <a:solidFill>
                  <a:srgbClr val="FF0000"/>
                </a:solidFill>
              </a:rPr>
              <a:t>不左转</a:t>
            </a:r>
          </a:p>
          <a:p>
            <a:pPr lvl="2" fontAlgn="auto">
              <a:spcAft>
                <a:spcPts val="0"/>
              </a:spcAft>
              <a:defRPr/>
            </a:pPr>
            <a:r>
              <a:rPr lang="zh-CN" altLang="en-US" smtClean="0"/>
              <a:t>退栈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zh-CN" altLang="en-US" smtClean="0"/>
              <a:t>将</a:t>
            </a:r>
            <a:r>
              <a:rPr lang="en-US" altLang="zh-CN" smtClean="0"/>
              <a:t>i</a:t>
            </a:r>
            <a:r>
              <a:rPr lang="zh-CN" altLang="en-US" smtClean="0"/>
              <a:t>点入栈</a:t>
            </a:r>
          </a:p>
          <a:p>
            <a:pPr fontAlgn="auto">
              <a:spcAft>
                <a:spcPts val="0"/>
              </a:spcAft>
              <a:defRPr/>
            </a:pPr>
            <a:r>
              <a:rPr lang="zh-CN" altLang="en-US" smtClean="0"/>
              <a:t>栈内点为结果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600200"/>
            <a:ext cx="6019800" cy="4370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Graham</a:t>
            </a:r>
            <a:r>
              <a:rPr lang="zh-CN" altLang="en-US" smtClean="0"/>
              <a:t>凸包算法</a:t>
            </a:r>
          </a:p>
        </p:txBody>
      </p:sp>
      <p:sp>
        <p:nvSpPr>
          <p:cNvPr id="22532" name="Line 8"/>
          <p:cNvSpPr>
            <a:spLocks noChangeShapeType="1"/>
          </p:cNvSpPr>
          <p:nvPr/>
        </p:nvSpPr>
        <p:spPr bwMode="auto">
          <a:xfrm flipV="1">
            <a:off x="3276600" y="4648200"/>
            <a:ext cx="2362200" cy="1066800"/>
          </a:xfrm>
          <a:prstGeom prst="line">
            <a:avLst/>
          </a:prstGeom>
          <a:noFill/>
          <a:ln w="28575">
            <a:solidFill>
              <a:srgbClr val="33CCCC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33" name="Line 9"/>
          <p:cNvSpPr>
            <a:spLocks noChangeShapeType="1"/>
          </p:cNvSpPr>
          <p:nvPr/>
        </p:nvSpPr>
        <p:spPr bwMode="auto">
          <a:xfrm flipV="1">
            <a:off x="3200400" y="2438400"/>
            <a:ext cx="4114800" cy="3276600"/>
          </a:xfrm>
          <a:prstGeom prst="line">
            <a:avLst/>
          </a:prstGeom>
          <a:noFill/>
          <a:ln w="28575">
            <a:solidFill>
              <a:srgbClr val="339966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题目列表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POJ1113</a:t>
            </a:r>
            <a:r>
              <a:rPr lang="zh-CN" altLang="en-US" dirty="0" smtClean="0"/>
              <a:t>，先凸包，后周长</a:t>
            </a:r>
          </a:p>
          <a:p>
            <a:r>
              <a:rPr lang="en-US" altLang="zh-CN" dirty="0" smtClean="0"/>
              <a:t>POJ3348</a:t>
            </a:r>
            <a:r>
              <a:rPr lang="zh-CN" altLang="en-US" dirty="0" smtClean="0"/>
              <a:t>，先凸包，后面积，这</a:t>
            </a:r>
            <a:r>
              <a:rPr lang="en-US" altLang="zh-CN" dirty="0" smtClean="0"/>
              <a:t>2</a:t>
            </a:r>
            <a:r>
              <a:rPr lang="zh-CN" altLang="en-US" dirty="0" smtClean="0"/>
              <a:t>题任选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</a:t>
            </a:r>
          </a:p>
          <a:p>
            <a:r>
              <a:rPr lang="en-US" altLang="zh-CN" dirty="0" smtClean="0"/>
              <a:t>POJ2007</a:t>
            </a:r>
            <a:r>
              <a:rPr lang="zh-CN" altLang="en-US" dirty="0" smtClean="0"/>
              <a:t>，极角排序</a:t>
            </a:r>
          </a:p>
          <a:p>
            <a:r>
              <a:rPr lang="en-US" altLang="zh-CN" dirty="0" smtClean="0"/>
              <a:t>POJ1228</a:t>
            </a:r>
            <a:r>
              <a:rPr lang="zh-CN" altLang="en-US" dirty="0" smtClean="0"/>
              <a:t>，需要考虑凸包的性质，推荐</a:t>
            </a:r>
          </a:p>
          <a:p>
            <a:r>
              <a:rPr lang="en-US" altLang="zh-CN" dirty="0" smtClean="0"/>
              <a:t>POJ1873</a:t>
            </a:r>
            <a:r>
              <a:rPr lang="zh-CN" altLang="en-US" dirty="0" smtClean="0"/>
              <a:t>，先凸包再搜索，</a:t>
            </a:r>
            <a:r>
              <a:rPr lang="en-US" altLang="zh-CN" dirty="0" smtClean="0"/>
              <a:t>1999 world final</a:t>
            </a:r>
            <a:r>
              <a:rPr lang="zh-CN" altLang="en-US" dirty="0" smtClean="0"/>
              <a:t>，推荐，可以增强信心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解析几何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POJ1375</a:t>
            </a:r>
            <a:r>
              <a:rPr lang="zh-CN" altLang="en-US" dirty="0" smtClean="0"/>
              <a:t>，解切线方程，求直线交点，推荐</a:t>
            </a:r>
          </a:p>
          <a:p>
            <a:r>
              <a:rPr lang="en-US" altLang="zh-CN" smtClean="0"/>
              <a:t>POJ1329</a:t>
            </a:r>
            <a:r>
              <a:rPr lang="zh-CN" altLang="en-US" smtClean="0"/>
              <a:t>，</a:t>
            </a:r>
            <a:r>
              <a:rPr lang="zh-CN" altLang="en-US" dirty="0" smtClean="0"/>
              <a:t>求三角形外接圆</a:t>
            </a:r>
          </a:p>
          <a:p>
            <a:r>
              <a:rPr lang="en-US" altLang="zh-CN" dirty="0" smtClean="0"/>
              <a:t>POJ2354</a:t>
            </a:r>
            <a:r>
              <a:rPr lang="zh-CN" altLang="en-US" dirty="0" smtClean="0"/>
              <a:t>，求球面上两点距</a:t>
            </a:r>
            <a:r>
              <a:rPr lang="zh-CN" altLang="en-US" dirty="0" smtClean="0"/>
              <a:t>离</a:t>
            </a:r>
            <a:r>
              <a:rPr lang="en-US" altLang="zh-CN" dirty="0" smtClean="0"/>
              <a:t>POJ1263</a:t>
            </a:r>
            <a:r>
              <a:rPr lang="zh-CN" altLang="en-US" dirty="0" smtClean="0"/>
              <a:t>，球面反射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重要细节！！！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600200"/>
            <a:ext cx="8229600" cy="4525963"/>
          </a:xfrm>
        </p:spPr>
        <p:txBody>
          <a:bodyPr rtlCol="0">
            <a:normAutofit fontScale="925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smtClean="0"/>
              <a:t>尽量使用整数的加减乘，少用浮点类型，少用除法、开方、三角函数、反三角函数</a:t>
            </a:r>
          </a:p>
          <a:p>
            <a:pPr fontAlgn="auto">
              <a:spcAft>
                <a:spcPts val="0"/>
              </a:spcAft>
              <a:defRPr/>
            </a:pPr>
            <a:r>
              <a:rPr lang="zh-CN" altLang="en-US" smtClean="0"/>
              <a:t>必须使用浮点则推荐用</a:t>
            </a:r>
            <a:r>
              <a:rPr lang="en-US" altLang="zh-CN" smtClean="0"/>
              <a:t>double</a:t>
            </a:r>
          </a:p>
          <a:p>
            <a:pPr fontAlgn="auto">
              <a:spcAft>
                <a:spcPts val="0"/>
              </a:spcAft>
              <a:defRPr/>
            </a:pPr>
            <a:r>
              <a:rPr lang="zh-CN" altLang="en-US" smtClean="0"/>
              <a:t>浮点数如何判</a:t>
            </a:r>
            <a:r>
              <a:rPr lang="en-US" altLang="zh-CN" smtClean="0"/>
              <a:t>0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altLang="zh-CN" smtClean="0"/>
              <a:t>doulbe const EPS = 1E-6;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altLang="zh-CN" smtClean="0"/>
              <a:t>#define is0(x) ( -EPS &lt; (x) &amp;&amp; (x) &lt; EPS )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altLang="zh-CN" smtClean="0"/>
              <a:t>EPS</a:t>
            </a:r>
            <a:r>
              <a:rPr lang="zh-CN" altLang="en-US" smtClean="0"/>
              <a:t>选多少是一个重大问题！！！一般而言题目会有明示或者暗示</a:t>
            </a:r>
          </a:p>
          <a:p>
            <a:pPr fontAlgn="auto">
              <a:spcAft>
                <a:spcPts val="0"/>
              </a:spcAft>
              <a:defRPr/>
            </a:pPr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半平面及其相交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2438400"/>
          </a:xfrm>
        </p:spPr>
        <p:txBody>
          <a:bodyPr rtlCol="0">
            <a:normAutofit lnSpcReduction="1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smtClean="0"/>
              <a:t>直线：</a:t>
            </a:r>
            <a:r>
              <a:rPr lang="en-US" altLang="zh-CN" smtClean="0"/>
              <a:t>Ax+By+C=0</a:t>
            </a:r>
          </a:p>
          <a:p>
            <a:pPr fontAlgn="auto">
              <a:spcAft>
                <a:spcPts val="0"/>
              </a:spcAft>
              <a:defRPr/>
            </a:pPr>
            <a:r>
              <a:rPr lang="zh-CN" altLang="en-US" smtClean="0"/>
              <a:t>半平面：</a:t>
            </a:r>
            <a:r>
              <a:rPr lang="en-US" altLang="zh-CN" smtClean="0"/>
              <a:t>Ax+By+C≥0</a:t>
            </a:r>
            <a:r>
              <a:rPr lang="zh-CN" altLang="en-US" smtClean="0"/>
              <a:t>、</a:t>
            </a:r>
            <a:r>
              <a:rPr lang="en-US" altLang="zh-CN" smtClean="0"/>
              <a:t>Ax+By+C≤0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altLang="zh-CN" smtClean="0"/>
              <a:t>N</a:t>
            </a:r>
            <a:r>
              <a:rPr lang="zh-CN" altLang="en-US" smtClean="0"/>
              <a:t>个半平面，求满足所有半平面方程的点的几何</a:t>
            </a:r>
          </a:p>
        </p:txBody>
      </p:sp>
      <p:sp>
        <p:nvSpPr>
          <p:cNvPr id="25604" name="Freeform 4" descr="横虚线"/>
          <p:cNvSpPr>
            <a:spLocks/>
          </p:cNvSpPr>
          <p:nvPr/>
        </p:nvSpPr>
        <p:spPr bwMode="auto">
          <a:xfrm>
            <a:off x="5781675" y="4130675"/>
            <a:ext cx="2289175" cy="1012825"/>
          </a:xfrm>
          <a:custGeom>
            <a:avLst/>
            <a:gdLst>
              <a:gd name="T0" fmla="*/ 0 w 2678"/>
              <a:gd name="T1" fmla="*/ 2147483646 h 1185"/>
              <a:gd name="T2" fmla="*/ 2147483646 w 2678"/>
              <a:gd name="T3" fmla="*/ 2147483646 h 1185"/>
              <a:gd name="T4" fmla="*/ 2147483646 w 2678"/>
              <a:gd name="T5" fmla="*/ 2147483646 h 1185"/>
              <a:gd name="T6" fmla="*/ 2147483646 w 2678"/>
              <a:gd name="T7" fmla="*/ 0 h 1185"/>
              <a:gd name="T8" fmla="*/ 2147483646 w 2678"/>
              <a:gd name="T9" fmla="*/ 2147483646 h 1185"/>
              <a:gd name="T10" fmla="*/ 0 w 2678"/>
              <a:gd name="T11" fmla="*/ 2147483646 h 118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678" h="1185">
                <a:moveTo>
                  <a:pt x="0" y="1185"/>
                </a:moveTo>
                <a:lnTo>
                  <a:pt x="15" y="743"/>
                </a:lnTo>
                <a:lnTo>
                  <a:pt x="165" y="443"/>
                </a:lnTo>
                <a:lnTo>
                  <a:pt x="2145" y="0"/>
                </a:lnTo>
                <a:lnTo>
                  <a:pt x="2678" y="900"/>
                </a:lnTo>
                <a:lnTo>
                  <a:pt x="0" y="1185"/>
                </a:lnTo>
                <a:close/>
              </a:path>
            </a:pathLst>
          </a:custGeom>
          <a:pattFill prst="dashHorz">
            <a:fgClr>
              <a:srgbClr val="000000"/>
            </a:fgClr>
            <a:bgClr>
              <a:srgbClr val="FFFFFF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05" name="Line 5"/>
          <p:cNvSpPr>
            <a:spLocks noChangeShapeType="1"/>
          </p:cNvSpPr>
          <p:nvPr/>
        </p:nvSpPr>
        <p:spPr bwMode="auto">
          <a:xfrm flipV="1">
            <a:off x="1612900" y="3668713"/>
            <a:ext cx="2770188" cy="6159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06" name="Line 6"/>
          <p:cNvSpPr>
            <a:spLocks noChangeShapeType="1"/>
          </p:cNvSpPr>
          <p:nvPr/>
        </p:nvSpPr>
        <p:spPr bwMode="auto">
          <a:xfrm flipH="1">
            <a:off x="1920875" y="3360738"/>
            <a:ext cx="1385888" cy="27701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07" name="Line 7"/>
          <p:cNvSpPr>
            <a:spLocks noChangeShapeType="1"/>
          </p:cNvSpPr>
          <p:nvPr/>
        </p:nvSpPr>
        <p:spPr bwMode="auto">
          <a:xfrm>
            <a:off x="1612900" y="5207000"/>
            <a:ext cx="2924175" cy="4619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08" name="Line 8"/>
          <p:cNvSpPr>
            <a:spLocks noChangeShapeType="1"/>
          </p:cNvSpPr>
          <p:nvPr/>
        </p:nvSpPr>
        <p:spPr bwMode="auto">
          <a:xfrm flipH="1">
            <a:off x="3460750" y="3360738"/>
            <a:ext cx="460375" cy="30781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09" name="Line 9"/>
          <p:cNvSpPr>
            <a:spLocks noChangeShapeType="1"/>
          </p:cNvSpPr>
          <p:nvPr/>
        </p:nvSpPr>
        <p:spPr bwMode="auto">
          <a:xfrm flipH="1">
            <a:off x="2536825" y="3514725"/>
            <a:ext cx="153988" cy="29241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10" name="Line 10"/>
          <p:cNvSpPr>
            <a:spLocks noChangeShapeType="1"/>
          </p:cNvSpPr>
          <p:nvPr/>
        </p:nvSpPr>
        <p:spPr bwMode="auto">
          <a:xfrm flipV="1">
            <a:off x="1612900" y="5514975"/>
            <a:ext cx="3078163" cy="4619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11" name="Freeform 11" descr="横虚线"/>
          <p:cNvSpPr>
            <a:spLocks/>
          </p:cNvSpPr>
          <p:nvPr/>
        </p:nvSpPr>
        <p:spPr bwMode="auto">
          <a:xfrm>
            <a:off x="2595563" y="3784600"/>
            <a:ext cx="1263650" cy="1736725"/>
          </a:xfrm>
          <a:custGeom>
            <a:avLst/>
            <a:gdLst>
              <a:gd name="T0" fmla="*/ 2147483646 w 1477"/>
              <a:gd name="T1" fmla="*/ 2147483646 h 2033"/>
              <a:gd name="T2" fmla="*/ 2147483646 w 1477"/>
              <a:gd name="T3" fmla="*/ 2147483646 h 2033"/>
              <a:gd name="T4" fmla="*/ 2147483646 w 1477"/>
              <a:gd name="T5" fmla="*/ 0 h 2033"/>
              <a:gd name="T6" fmla="*/ 2147483646 w 1477"/>
              <a:gd name="T7" fmla="*/ 2147483646 h 2033"/>
              <a:gd name="T8" fmla="*/ 0 w 1477"/>
              <a:gd name="T9" fmla="*/ 2147483646 h 2033"/>
              <a:gd name="T10" fmla="*/ 2147483646 w 1477"/>
              <a:gd name="T11" fmla="*/ 2147483646 h 203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477" h="2033">
                <a:moveTo>
                  <a:pt x="37" y="1095"/>
                </a:moveTo>
                <a:lnTo>
                  <a:pt x="465" y="225"/>
                </a:lnTo>
                <a:lnTo>
                  <a:pt x="1477" y="0"/>
                </a:lnTo>
                <a:lnTo>
                  <a:pt x="1170" y="2033"/>
                </a:lnTo>
                <a:lnTo>
                  <a:pt x="0" y="1845"/>
                </a:lnTo>
                <a:lnTo>
                  <a:pt x="37" y="1095"/>
                </a:lnTo>
                <a:close/>
              </a:path>
            </a:pathLst>
          </a:custGeom>
          <a:pattFill prst="dashHorz">
            <a:fgClr>
              <a:srgbClr val="000000"/>
            </a:fgClr>
            <a:bgClr>
              <a:srgbClr val="FFFFFF"/>
            </a:bgClr>
          </a:patt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5612" name="Line 12"/>
          <p:cNvSpPr>
            <a:spLocks noChangeShapeType="1"/>
          </p:cNvSpPr>
          <p:nvPr/>
        </p:nvSpPr>
        <p:spPr bwMode="auto">
          <a:xfrm flipV="1">
            <a:off x="4845050" y="4130675"/>
            <a:ext cx="2770188" cy="6159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13" name="Line 13"/>
          <p:cNvSpPr>
            <a:spLocks noChangeShapeType="1"/>
          </p:cNvSpPr>
          <p:nvPr/>
        </p:nvSpPr>
        <p:spPr bwMode="auto">
          <a:xfrm flipH="1">
            <a:off x="5094288" y="3400425"/>
            <a:ext cx="1385887" cy="27701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14" name="Line 14"/>
          <p:cNvSpPr>
            <a:spLocks noChangeShapeType="1"/>
          </p:cNvSpPr>
          <p:nvPr/>
        </p:nvSpPr>
        <p:spPr bwMode="auto">
          <a:xfrm flipV="1">
            <a:off x="4786313" y="4900613"/>
            <a:ext cx="3290887" cy="3460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15" name="Line 15"/>
          <p:cNvSpPr>
            <a:spLocks noChangeShapeType="1"/>
          </p:cNvSpPr>
          <p:nvPr/>
        </p:nvSpPr>
        <p:spPr bwMode="auto">
          <a:xfrm flipH="1">
            <a:off x="5710238" y="3552825"/>
            <a:ext cx="153987" cy="29241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16" name="Line 16"/>
          <p:cNvSpPr>
            <a:spLocks noChangeShapeType="1"/>
          </p:cNvSpPr>
          <p:nvPr/>
        </p:nvSpPr>
        <p:spPr bwMode="auto">
          <a:xfrm>
            <a:off x="4691063" y="5053013"/>
            <a:ext cx="3019425" cy="9620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17" name="Line 17"/>
          <p:cNvSpPr>
            <a:spLocks noChangeShapeType="1"/>
          </p:cNvSpPr>
          <p:nvPr/>
        </p:nvSpPr>
        <p:spPr bwMode="auto">
          <a:xfrm flipH="1" flipV="1">
            <a:off x="3438525" y="4706938"/>
            <a:ext cx="274638" cy="396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18" name="Line 18"/>
          <p:cNvSpPr>
            <a:spLocks noChangeShapeType="1"/>
          </p:cNvSpPr>
          <p:nvPr/>
        </p:nvSpPr>
        <p:spPr bwMode="auto">
          <a:xfrm>
            <a:off x="3209925" y="3938588"/>
            <a:ext cx="52388" cy="2428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19" name="Line 19"/>
          <p:cNvSpPr>
            <a:spLocks noChangeShapeType="1"/>
          </p:cNvSpPr>
          <p:nvPr/>
        </p:nvSpPr>
        <p:spPr bwMode="auto">
          <a:xfrm>
            <a:off x="2690813" y="4592638"/>
            <a:ext cx="263525" cy="127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20" name="Line 20"/>
          <p:cNvSpPr>
            <a:spLocks noChangeShapeType="1"/>
          </p:cNvSpPr>
          <p:nvPr/>
        </p:nvSpPr>
        <p:spPr bwMode="auto">
          <a:xfrm flipV="1">
            <a:off x="2608263" y="5054600"/>
            <a:ext cx="288925" cy="63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21" name="Line 21"/>
          <p:cNvSpPr>
            <a:spLocks noChangeShapeType="1"/>
          </p:cNvSpPr>
          <p:nvPr/>
        </p:nvSpPr>
        <p:spPr bwMode="auto">
          <a:xfrm flipV="1">
            <a:off x="2998788" y="5154613"/>
            <a:ext cx="57150" cy="2682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22" name="Line 22"/>
          <p:cNvSpPr>
            <a:spLocks noChangeShapeType="1"/>
          </p:cNvSpPr>
          <p:nvPr/>
        </p:nvSpPr>
        <p:spPr bwMode="auto">
          <a:xfrm flipH="1" flipV="1">
            <a:off x="3206750" y="5468938"/>
            <a:ext cx="38100" cy="2619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23" name="Line 23"/>
          <p:cNvSpPr>
            <a:spLocks noChangeShapeType="1"/>
          </p:cNvSpPr>
          <p:nvPr/>
        </p:nvSpPr>
        <p:spPr bwMode="auto">
          <a:xfrm>
            <a:off x="6326188" y="4425950"/>
            <a:ext cx="52387" cy="2428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24" name="Line 24"/>
          <p:cNvSpPr>
            <a:spLocks noChangeShapeType="1"/>
          </p:cNvSpPr>
          <p:nvPr/>
        </p:nvSpPr>
        <p:spPr bwMode="auto">
          <a:xfrm>
            <a:off x="5870575" y="4630738"/>
            <a:ext cx="263525" cy="128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25" name="Line 25"/>
          <p:cNvSpPr>
            <a:spLocks noChangeShapeType="1"/>
          </p:cNvSpPr>
          <p:nvPr/>
        </p:nvSpPr>
        <p:spPr bwMode="auto">
          <a:xfrm flipV="1">
            <a:off x="5800725" y="4938713"/>
            <a:ext cx="288925" cy="63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26" name="Line 26"/>
          <p:cNvSpPr>
            <a:spLocks noChangeShapeType="1"/>
          </p:cNvSpPr>
          <p:nvPr/>
        </p:nvSpPr>
        <p:spPr bwMode="auto">
          <a:xfrm flipV="1">
            <a:off x="6243638" y="5272088"/>
            <a:ext cx="82550" cy="255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27" name="Line 27"/>
          <p:cNvSpPr>
            <a:spLocks noChangeShapeType="1"/>
          </p:cNvSpPr>
          <p:nvPr/>
        </p:nvSpPr>
        <p:spPr bwMode="auto">
          <a:xfrm flipH="1" flipV="1">
            <a:off x="6707188" y="4749800"/>
            <a:ext cx="38100" cy="2635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半平面相交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1981200"/>
          </a:xfrm>
        </p:spPr>
        <p:txBody>
          <a:bodyPr rtlCol="0">
            <a:normAutofit fontScale="925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smtClean="0"/>
              <a:t>N</a:t>
            </a:r>
            <a:r>
              <a:rPr lang="zh-CN" altLang="en-US" smtClean="0"/>
              <a:t>个半平面相交，结果最多为</a:t>
            </a:r>
            <a:r>
              <a:rPr lang="en-US" altLang="zh-CN" smtClean="0"/>
              <a:t>N</a:t>
            </a:r>
            <a:r>
              <a:rPr lang="zh-CN" altLang="en-US" smtClean="0"/>
              <a:t>凸多边形</a:t>
            </a:r>
          </a:p>
          <a:p>
            <a:pPr fontAlgn="auto">
              <a:spcAft>
                <a:spcPts val="0"/>
              </a:spcAft>
              <a:defRPr/>
            </a:pPr>
            <a:r>
              <a:rPr lang="zh-CN" altLang="en-US" smtClean="0"/>
              <a:t>结果可能是有限面，也可能是无限面</a:t>
            </a:r>
          </a:p>
          <a:p>
            <a:pPr fontAlgn="auto">
              <a:spcAft>
                <a:spcPts val="0"/>
              </a:spcAft>
              <a:defRPr/>
            </a:pPr>
            <a:r>
              <a:rPr lang="zh-CN" altLang="en-US" smtClean="0"/>
              <a:t>结果还有可能不是面，而是线或者点</a:t>
            </a:r>
          </a:p>
        </p:txBody>
      </p:sp>
      <p:sp>
        <p:nvSpPr>
          <p:cNvPr id="26628" name="Line 4"/>
          <p:cNvSpPr>
            <a:spLocks noChangeShapeType="1"/>
          </p:cNvSpPr>
          <p:nvPr/>
        </p:nvSpPr>
        <p:spPr bwMode="auto">
          <a:xfrm>
            <a:off x="6934200" y="3748088"/>
            <a:ext cx="609600" cy="1600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29" name="Line 5"/>
          <p:cNvSpPr>
            <a:spLocks noChangeShapeType="1"/>
          </p:cNvSpPr>
          <p:nvPr/>
        </p:nvSpPr>
        <p:spPr bwMode="auto">
          <a:xfrm>
            <a:off x="7239000" y="3595688"/>
            <a:ext cx="609600" cy="1676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30" name="Line 6"/>
          <p:cNvSpPr>
            <a:spLocks noChangeShapeType="1"/>
          </p:cNvSpPr>
          <p:nvPr/>
        </p:nvSpPr>
        <p:spPr bwMode="auto">
          <a:xfrm flipH="1">
            <a:off x="6870700" y="4433888"/>
            <a:ext cx="30480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31" name="Line 7"/>
          <p:cNvSpPr>
            <a:spLocks noChangeShapeType="1"/>
          </p:cNvSpPr>
          <p:nvPr/>
        </p:nvSpPr>
        <p:spPr bwMode="auto">
          <a:xfrm flipV="1">
            <a:off x="7480300" y="4129088"/>
            <a:ext cx="30480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32" name="Line 8"/>
          <p:cNvSpPr>
            <a:spLocks noChangeShapeType="1"/>
          </p:cNvSpPr>
          <p:nvPr/>
        </p:nvSpPr>
        <p:spPr bwMode="auto">
          <a:xfrm>
            <a:off x="4953000" y="4052888"/>
            <a:ext cx="16002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33" name="Line 9"/>
          <p:cNvSpPr>
            <a:spLocks noChangeShapeType="1"/>
          </p:cNvSpPr>
          <p:nvPr/>
        </p:nvSpPr>
        <p:spPr bwMode="auto">
          <a:xfrm flipH="1">
            <a:off x="5105400" y="3748088"/>
            <a:ext cx="762000" cy="1295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34" name="Line 11"/>
          <p:cNvSpPr>
            <a:spLocks noChangeShapeType="1"/>
          </p:cNvSpPr>
          <p:nvPr/>
        </p:nvSpPr>
        <p:spPr bwMode="auto">
          <a:xfrm>
            <a:off x="5257800" y="4800600"/>
            <a:ext cx="304800" cy="2143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35" name="Line 12"/>
          <p:cNvSpPr>
            <a:spLocks noChangeShapeType="1"/>
          </p:cNvSpPr>
          <p:nvPr/>
        </p:nvSpPr>
        <p:spPr bwMode="auto">
          <a:xfrm flipV="1">
            <a:off x="6248400" y="4191000"/>
            <a:ext cx="15240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36" name="Line 13"/>
          <p:cNvSpPr>
            <a:spLocks noChangeShapeType="1"/>
          </p:cNvSpPr>
          <p:nvPr/>
        </p:nvSpPr>
        <p:spPr bwMode="auto">
          <a:xfrm flipH="1">
            <a:off x="6096000" y="4495800"/>
            <a:ext cx="1524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37" name="Line 14"/>
          <p:cNvSpPr>
            <a:spLocks noChangeShapeType="1"/>
          </p:cNvSpPr>
          <p:nvPr/>
        </p:nvSpPr>
        <p:spPr bwMode="auto">
          <a:xfrm flipV="1">
            <a:off x="1600200" y="3657600"/>
            <a:ext cx="228600" cy="1600200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38" name="Line 15"/>
          <p:cNvSpPr>
            <a:spLocks noChangeShapeType="1"/>
          </p:cNvSpPr>
          <p:nvPr/>
        </p:nvSpPr>
        <p:spPr bwMode="auto">
          <a:xfrm flipH="1" flipV="1">
            <a:off x="1447800" y="4406900"/>
            <a:ext cx="263525" cy="269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39" name="Line 16"/>
          <p:cNvSpPr>
            <a:spLocks noChangeShapeType="1"/>
          </p:cNvSpPr>
          <p:nvPr/>
        </p:nvSpPr>
        <p:spPr bwMode="auto">
          <a:xfrm>
            <a:off x="1774825" y="4433888"/>
            <a:ext cx="249238" cy="349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40" name="Line 17"/>
          <p:cNvSpPr>
            <a:spLocks noChangeShapeType="1"/>
          </p:cNvSpPr>
          <p:nvPr/>
        </p:nvSpPr>
        <p:spPr bwMode="auto">
          <a:xfrm flipV="1">
            <a:off x="2743200" y="3671888"/>
            <a:ext cx="228600" cy="1600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41" name="Line 18"/>
          <p:cNvSpPr>
            <a:spLocks noChangeShapeType="1"/>
          </p:cNvSpPr>
          <p:nvPr/>
        </p:nvSpPr>
        <p:spPr bwMode="auto">
          <a:xfrm flipH="1" flipV="1">
            <a:off x="2555875" y="4406900"/>
            <a:ext cx="263525" cy="269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42" name="Line 19"/>
          <p:cNvSpPr>
            <a:spLocks noChangeShapeType="1"/>
          </p:cNvSpPr>
          <p:nvPr/>
        </p:nvSpPr>
        <p:spPr bwMode="auto">
          <a:xfrm>
            <a:off x="2882900" y="4433888"/>
            <a:ext cx="249238" cy="349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43" name="Line 20"/>
          <p:cNvSpPr>
            <a:spLocks noChangeShapeType="1"/>
          </p:cNvSpPr>
          <p:nvPr/>
        </p:nvSpPr>
        <p:spPr bwMode="auto">
          <a:xfrm>
            <a:off x="2362200" y="4738688"/>
            <a:ext cx="91440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44" name="Line 21"/>
          <p:cNvSpPr>
            <a:spLocks noChangeShapeType="1"/>
          </p:cNvSpPr>
          <p:nvPr/>
        </p:nvSpPr>
        <p:spPr bwMode="auto">
          <a:xfrm flipV="1">
            <a:off x="2971800" y="4932363"/>
            <a:ext cx="184150" cy="2635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45" name="Line 22"/>
          <p:cNvSpPr>
            <a:spLocks noChangeShapeType="1"/>
          </p:cNvSpPr>
          <p:nvPr/>
        </p:nvSpPr>
        <p:spPr bwMode="auto">
          <a:xfrm flipV="1">
            <a:off x="3886200" y="3671888"/>
            <a:ext cx="228600" cy="1600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46" name="Line 23"/>
          <p:cNvSpPr>
            <a:spLocks noChangeShapeType="1"/>
          </p:cNvSpPr>
          <p:nvPr/>
        </p:nvSpPr>
        <p:spPr bwMode="auto">
          <a:xfrm flipH="1" flipV="1">
            <a:off x="3698875" y="4406900"/>
            <a:ext cx="263525" cy="269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47" name="Line 24"/>
          <p:cNvSpPr>
            <a:spLocks noChangeShapeType="1"/>
          </p:cNvSpPr>
          <p:nvPr/>
        </p:nvSpPr>
        <p:spPr bwMode="auto">
          <a:xfrm>
            <a:off x="4025900" y="4433888"/>
            <a:ext cx="249238" cy="349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48" name="Line 25"/>
          <p:cNvSpPr>
            <a:spLocks noChangeShapeType="1"/>
          </p:cNvSpPr>
          <p:nvPr/>
        </p:nvSpPr>
        <p:spPr bwMode="auto">
          <a:xfrm>
            <a:off x="3505200" y="4738688"/>
            <a:ext cx="91440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49" name="Line 26"/>
          <p:cNvSpPr>
            <a:spLocks noChangeShapeType="1"/>
          </p:cNvSpPr>
          <p:nvPr/>
        </p:nvSpPr>
        <p:spPr bwMode="auto">
          <a:xfrm flipV="1">
            <a:off x="4114800" y="4932363"/>
            <a:ext cx="184150" cy="2635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50" name="Line 27"/>
          <p:cNvSpPr>
            <a:spLocks noChangeShapeType="1"/>
          </p:cNvSpPr>
          <p:nvPr/>
        </p:nvSpPr>
        <p:spPr bwMode="auto">
          <a:xfrm flipV="1">
            <a:off x="3429000" y="3824288"/>
            <a:ext cx="9906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51" name="Line 28"/>
          <p:cNvSpPr>
            <a:spLocks noChangeShapeType="1"/>
          </p:cNvSpPr>
          <p:nvPr/>
        </p:nvSpPr>
        <p:spPr bwMode="auto">
          <a:xfrm>
            <a:off x="4254500" y="3875088"/>
            <a:ext cx="109538" cy="3190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52" name="Text Box 29"/>
          <p:cNvSpPr txBox="1">
            <a:spLocks noChangeArrowheads="1"/>
          </p:cNvSpPr>
          <p:nvPr/>
        </p:nvSpPr>
        <p:spPr bwMode="auto">
          <a:xfrm>
            <a:off x="1447800" y="5424488"/>
            <a:ext cx="609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6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800" b="1">
                <a:solidFill>
                  <a:schemeClr val="hlink"/>
                </a:solidFill>
                <a:latin typeface="Arial" panose="020B0604020202020204" pitchFamily="34" charset="0"/>
              </a:rPr>
              <a:t>line</a:t>
            </a:r>
          </a:p>
        </p:txBody>
      </p:sp>
      <p:sp>
        <p:nvSpPr>
          <p:cNvPr id="26653" name="Text Box 30"/>
          <p:cNvSpPr txBox="1">
            <a:spLocks noChangeArrowheads="1"/>
          </p:cNvSpPr>
          <p:nvPr/>
        </p:nvSpPr>
        <p:spPr bwMode="auto">
          <a:xfrm>
            <a:off x="2514600" y="5424488"/>
            <a:ext cx="609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6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800" b="1">
                <a:solidFill>
                  <a:schemeClr val="hlink"/>
                </a:solidFill>
                <a:latin typeface="Arial" panose="020B0604020202020204" pitchFamily="34" charset="0"/>
              </a:rPr>
              <a:t>ray</a:t>
            </a:r>
          </a:p>
        </p:txBody>
      </p:sp>
      <p:sp>
        <p:nvSpPr>
          <p:cNvPr id="26654" name="Text Box 31"/>
          <p:cNvSpPr txBox="1">
            <a:spLocks noChangeArrowheads="1"/>
          </p:cNvSpPr>
          <p:nvPr/>
        </p:nvSpPr>
        <p:spPr bwMode="auto">
          <a:xfrm>
            <a:off x="3276600" y="5424488"/>
            <a:ext cx="1600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6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800" b="1">
                <a:solidFill>
                  <a:schemeClr val="hlink"/>
                </a:solidFill>
                <a:latin typeface="Arial" panose="020B0604020202020204" pitchFamily="34" charset="0"/>
              </a:rPr>
              <a:t>line-segment</a:t>
            </a:r>
          </a:p>
        </p:txBody>
      </p:sp>
      <p:sp>
        <p:nvSpPr>
          <p:cNvPr id="26655" name="Text Box 32"/>
          <p:cNvSpPr txBox="1">
            <a:spLocks noChangeArrowheads="1"/>
          </p:cNvSpPr>
          <p:nvPr/>
        </p:nvSpPr>
        <p:spPr bwMode="auto">
          <a:xfrm>
            <a:off x="5181600" y="5424488"/>
            <a:ext cx="838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6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800" b="1">
                <a:solidFill>
                  <a:schemeClr val="hlink"/>
                </a:solidFill>
                <a:latin typeface="Arial" panose="020B0604020202020204" pitchFamily="34" charset="0"/>
              </a:rPr>
              <a:t>point</a:t>
            </a:r>
          </a:p>
        </p:txBody>
      </p:sp>
      <p:sp>
        <p:nvSpPr>
          <p:cNvPr id="26656" name="Text Box 33"/>
          <p:cNvSpPr txBox="1">
            <a:spLocks noChangeArrowheads="1"/>
          </p:cNvSpPr>
          <p:nvPr/>
        </p:nvSpPr>
        <p:spPr bwMode="auto">
          <a:xfrm>
            <a:off x="6781800" y="5424488"/>
            <a:ext cx="1295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6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800" b="1">
                <a:solidFill>
                  <a:schemeClr val="hlink"/>
                </a:solidFill>
                <a:latin typeface="Arial" panose="020B0604020202020204" pitchFamily="34" charset="0"/>
              </a:rPr>
              <a:t>empty set</a:t>
            </a:r>
          </a:p>
        </p:txBody>
      </p:sp>
      <p:sp>
        <p:nvSpPr>
          <p:cNvPr id="26657" name="Line 34"/>
          <p:cNvSpPr>
            <a:spLocks noChangeShapeType="1"/>
          </p:cNvSpPr>
          <p:nvPr/>
        </p:nvSpPr>
        <p:spPr bwMode="auto">
          <a:xfrm flipV="1">
            <a:off x="2781300" y="3681413"/>
            <a:ext cx="190500" cy="1349375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58" name="Line 35"/>
          <p:cNvSpPr>
            <a:spLocks noChangeShapeType="1"/>
          </p:cNvSpPr>
          <p:nvPr/>
        </p:nvSpPr>
        <p:spPr bwMode="auto">
          <a:xfrm flipV="1">
            <a:off x="3921125" y="3919538"/>
            <a:ext cx="160338" cy="1136650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59" name="Oval 36"/>
          <p:cNvSpPr>
            <a:spLocks noChangeArrowheads="1"/>
          </p:cNvSpPr>
          <p:nvPr/>
        </p:nvSpPr>
        <p:spPr bwMode="auto">
          <a:xfrm>
            <a:off x="5537200" y="4217988"/>
            <a:ext cx="76200" cy="76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6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26660" name="Line 37"/>
          <p:cNvSpPr>
            <a:spLocks noChangeShapeType="1"/>
          </p:cNvSpPr>
          <p:nvPr/>
        </p:nvSpPr>
        <p:spPr bwMode="auto">
          <a:xfrm flipH="1" flipV="1">
            <a:off x="5029200" y="4648200"/>
            <a:ext cx="22860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算法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暴力法，</a:t>
            </a:r>
            <a:r>
              <a:rPr lang="en-US" altLang="zh-CN" smtClean="0"/>
              <a:t>O(n*n)</a:t>
            </a:r>
          </a:p>
          <a:p>
            <a:r>
              <a:rPr lang="zh-CN" altLang="en-US" smtClean="0"/>
              <a:t>分治法，</a:t>
            </a:r>
            <a:r>
              <a:rPr lang="en-US" altLang="zh-CN" smtClean="0"/>
              <a:t>O(nlogn)</a:t>
            </a:r>
          </a:p>
          <a:p>
            <a:r>
              <a:rPr lang="zh-CN" altLang="en-US" smtClean="0"/>
              <a:t>朱泽园的论文，排序增量法， </a:t>
            </a:r>
            <a:r>
              <a:rPr lang="en-US" altLang="zh-CN" smtClean="0"/>
              <a:t>O(nlogn)</a:t>
            </a:r>
          </a:p>
          <a:p>
            <a:r>
              <a:rPr lang="zh-CN" altLang="en-US" smtClean="0"/>
              <a:t>其他算法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914400"/>
          </a:xfrm>
        </p:spPr>
        <p:txBody>
          <a:bodyPr/>
          <a:lstStyle/>
          <a:p>
            <a:r>
              <a:rPr lang="en-US" altLang="zh-CN" smtClean="0"/>
              <a:t>zzy S&amp;I</a:t>
            </a:r>
            <a:r>
              <a:rPr lang="zh-CN" altLang="en-US" smtClean="0"/>
              <a:t>算法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990600"/>
            <a:ext cx="8229600" cy="5562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sz="2400" smtClean="0"/>
              <a:t>根据需要加包围盒</a:t>
            </a:r>
          </a:p>
          <a:p>
            <a:pPr>
              <a:lnSpc>
                <a:spcPct val="80000"/>
              </a:lnSpc>
            </a:pPr>
            <a:r>
              <a:rPr lang="zh-CN" altLang="en-US" sz="2400" smtClean="0"/>
              <a:t>将半平面按极角排序，极角相同取更靠近法向量的</a:t>
            </a:r>
          </a:p>
          <a:p>
            <a:pPr>
              <a:lnSpc>
                <a:spcPct val="80000"/>
              </a:lnSpc>
            </a:pPr>
            <a:r>
              <a:rPr lang="zh-CN" altLang="en-US" sz="2400" smtClean="0"/>
              <a:t>双端队列加入最开始的</a:t>
            </a:r>
            <a:r>
              <a:rPr lang="en-US" altLang="zh-CN" sz="2400" smtClean="0"/>
              <a:t>2</a:t>
            </a:r>
            <a:r>
              <a:rPr lang="zh-CN" altLang="en-US" sz="2400" smtClean="0"/>
              <a:t>个半平面</a:t>
            </a:r>
          </a:p>
          <a:p>
            <a:pPr>
              <a:lnSpc>
                <a:spcPct val="80000"/>
              </a:lnSpc>
            </a:pPr>
            <a:r>
              <a:rPr lang="zh-CN" altLang="en-US" sz="2400" smtClean="0"/>
              <a:t>循环，</a:t>
            </a:r>
            <a:r>
              <a:rPr lang="en-US" altLang="zh-CN" sz="2400" smtClean="0"/>
              <a:t>for</a:t>
            </a:r>
            <a:r>
              <a:rPr lang="zh-CN" altLang="en-US" sz="2400" smtClean="0"/>
              <a:t>每一个新的半平面</a:t>
            </a:r>
          </a:p>
          <a:p>
            <a:pPr lvl="1">
              <a:lnSpc>
                <a:spcPct val="80000"/>
              </a:lnSpc>
            </a:pPr>
            <a:r>
              <a:rPr lang="en-US" altLang="zh-CN" sz="2400" smtClean="0"/>
              <a:t>while</a:t>
            </a:r>
            <a:r>
              <a:rPr lang="zh-CN" altLang="en-US" sz="2400" smtClean="0"/>
              <a:t>后端的两个半平面交点在当前半平面外，删除后端的半平面</a:t>
            </a:r>
          </a:p>
          <a:p>
            <a:pPr lvl="1">
              <a:lnSpc>
                <a:spcPct val="80000"/>
              </a:lnSpc>
            </a:pPr>
            <a:r>
              <a:rPr lang="en-US" altLang="zh-CN" sz="2400" smtClean="0"/>
              <a:t>while</a:t>
            </a:r>
            <a:r>
              <a:rPr lang="zh-CN" altLang="en-US" sz="2400" smtClean="0"/>
              <a:t>前端的两个半平面交点在当前半平面外，删除前端的半平面</a:t>
            </a:r>
          </a:p>
          <a:p>
            <a:pPr lvl="1">
              <a:lnSpc>
                <a:spcPct val="80000"/>
              </a:lnSpc>
            </a:pPr>
            <a:r>
              <a:rPr lang="zh-CN" altLang="en-US" sz="2400" smtClean="0"/>
              <a:t>将新半平面加入后端</a:t>
            </a:r>
          </a:p>
          <a:p>
            <a:pPr>
              <a:lnSpc>
                <a:spcPct val="80000"/>
              </a:lnSpc>
            </a:pPr>
            <a:r>
              <a:rPr lang="zh-CN" altLang="en-US" sz="2400" smtClean="0"/>
              <a:t>删除两端多余的半平面</a:t>
            </a:r>
          </a:p>
          <a:p>
            <a:pPr lvl="1">
              <a:lnSpc>
                <a:spcPct val="80000"/>
              </a:lnSpc>
            </a:pPr>
            <a:r>
              <a:rPr lang="en-US" altLang="zh-CN" sz="2400" smtClean="0"/>
              <a:t>while </a:t>
            </a:r>
            <a:r>
              <a:rPr lang="zh-CN" altLang="en-US" sz="2400" smtClean="0"/>
              <a:t>最后端的两个半平面交点在最前端半平面外，删除后端的</a:t>
            </a:r>
          </a:p>
          <a:p>
            <a:pPr lvl="1">
              <a:lnSpc>
                <a:spcPct val="80000"/>
              </a:lnSpc>
            </a:pPr>
            <a:r>
              <a:rPr lang="en-US" altLang="zh-CN" sz="2400" smtClean="0"/>
              <a:t>while </a:t>
            </a:r>
            <a:r>
              <a:rPr lang="zh-CN" altLang="en-US" sz="2400" smtClean="0"/>
              <a:t>最前端的两个半平面交点在最后端半平面外，删除前端的</a:t>
            </a:r>
          </a:p>
          <a:p>
            <a:pPr>
              <a:lnSpc>
                <a:spcPct val="80000"/>
              </a:lnSpc>
            </a:pPr>
            <a:r>
              <a:rPr lang="zh-CN" altLang="en-US" sz="2400" smtClean="0"/>
              <a:t>剩下的半平面为结果，依次计算交点即可；如果得到无限面，则原题目的结果为空集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698" name="Object 5"/>
          <p:cNvGraphicFramePr>
            <a:graphicFrameLocks noChangeAspect="1"/>
          </p:cNvGraphicFramePr>
          <p:nvPr/>
        </p:nvGraphicFramePr>
        <p:xfrm>
          <a:off x="762000" y="1219200"/>
          <a:ext cx="1744663" cy="175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29" name="Visio" r:id="rId3" imgW="1096230" imgH="1102139" progId="Visio.Drawing.11">
                  <p:embed/>
                </p:oleObj>
              </mc:Choice>
              <mc:Fallback>
                <p:oleObj name="Visio" r:id="rId3" imgW="1096230" imgH="1102139" progId="Visio.Drawing.11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219200"/>
                        <a:ext cx="1744663" cy="175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699" name="Object 6"/>
          <p:cNvGraphicFramePr>
            <a:graphicFrameLocks noChangeAspect="1"/>
          </p:cNvGraphicFramePr>
          <p:nvPr/>
        </p:nvGraphicFramePr>
        <p:xfrm>
          <a:off x="5486400" y="914400"/>
          <a:ext cx="2209800" cy="220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30" name="Visio" r:id="rId5" imgW="1652578" imgH="1652533" progId="Visio.Drawing.11">
                  <p:embed/>
                </p:oleObj>
              </mc:Choice>
              <mc:Fallback>
                <p:oleObj name="Visio" r:id="rId5" imgW="1652578" imgH="1652533" progId="Visio.Drawing.11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914400"/>
                        <a:ext cx="2209800" cy="220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0" name="Object 7"/>
          <p:cNvGraphicFramePr>
            <a:graphicFrameLocks noChangeAspect="1"/>
          </p:cNvGraphicFramePr>
          <p:nvPr/>
        </p:nvGraphicFramePr>
        <p:xfrm>
          <a:off x="1447800" y="4343400"/>
          <a:ext cx="5972175" cy="169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31" name="Visio" r:id="rId7" imgW="5972712" imgH="1691944" progId="Visio.Drawing.11">
                  <p:embed/>
                </p:oleObj>
              </mc:Choice>
              <mc:Fallback>
                <p:oleObj name="Visio" r:id="rId7" imgW="5972712" imgH="1691944" progId="Visio.Drawing.11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4343400"/>
                        <a:ext cx="5972175" cy="169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1" name="AutoShape 8"/>
          <p:cNvSpPr>
            <a:spLocks noChangeArrowheads="1"/>
          </p:cNvSpPr>
          <p:nvPr/>
        </p:nvSpPr>
        <p:spPr bwMode="auto">
          <a:xfrm>
            <a:off x="3352800" y="1905000"/>
            <a:ext cx="1600200" cy="533400"/>
          </a:xfrm>
          <a:prstGeom prst="notchedRightArrow">
            <a:avLst>
              <a:gd name="adj1" fmla="val 50000"/>
              <a:gd name="adj2" fmla="val 7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6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29702" name="AutoShape 9"/>
          <p:cNvSpPr>
            <a:spLocks noChangeArrowheads="1"/>
          </p:cNvSpPr>
          <p:nvPr/>
        </p:nvSpPr>
        <p:spPr bwMode="auto">
          <a:xfrm>
            <a:off x="4038600" y="3429000"/>
            <a:ext cx="485775" cy="976313"/>
          </a:xfrm>
          <a:prstGeom prst="downArrow">
            <a:avLst>
              <a:gd name="adj1" fmla="val 50000"/>
              <a:gd name="adj2" fmla="val 5024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6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29703" name="Text Box 10"/>
          <p:cNvSpPr txBox="1">
            <a:spLocks noChangeArrowheads="1"/>
          </p:cNvSpPr>
          <p:nvPr/>
        </p:nvSpPr>
        <p:spPr bwMode="auto">
          <a:xfrm>
            <a:off x="3124200" y="1447800"/>
            <a:ext cx="1676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6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1800">
                <a:latin typeface="Arial" panose="020B0604020202020204" pitchFamily="34" charset="0"/>
              </a:rPr>
              <a:t>加包围盒</a:t>
            </a:r>
          </a:p>
        </p:txBody>
      </p:sp>
      <p:sp>
        <p:nvSpPr>
          <p:cNvPr id="29704" name="Text Box 11"/>
          <p:cNvSpPr txBox="1">
            <a:spLocks noChangeArrowheads="1"/>
          </p:cNvSpPr>
          <p:nvPr/>
        </p:nvSpPr>
        <p:spPr bwMode="auto">
          <a:xfrm>
            <a:off x="4648200" y="3657600"/>
            <a:ext cx="1676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6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1800">
                <a:latin typeface="Arial" panose="020B0604020202020204" pitchFamily="34" charset="0"/>
              </a:rPr>
              <a:t>排序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22" name="Object 5"/>
          <p:cNvGraphicFramePr>
            <a:graphicFrameLocks noChangeAspect="1"/>
          </p:cNvGraphicFramePr>
          <p:nvPr/>
        </p:nvGraphicFramePr>
        <p:xfrm>
          <a:off x="304800" y="381000"/>
          <a:ext cx="1600200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3" name="Visio" r:id="rId3" imgW="1600209" imgH="1600166" progId="Visio.Drawing.11">
                  <p:embed/>
                </p:oleObj>
              </mc:Choice>
              <mc:Fallback>
                <p:oleObj name="Visio" r:id="rId3" imgW="1600209" imgH="1600166" progId="Visio.Drawing.11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381000"/>
                        <a:ext cx="1600200" cy="160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3" name="Object 6"/>
          <p:cNvGraphicFramePr>
            <a:graphicFrameLocks noChangeAspect="1"/>
          </p:cNvGraphicFramePr>
          <p:nvPr/>
        </p:nvGraphicFramePr>
        <p:xfrm>
          <a:off x="2590800" y="304800"/>
          <a:ext cx="1600200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4" name="Visio" r:id="rId5" imgW="1600209" imgH="1600166" progId="Visio.Drawing.11">
                  <p:embed/>
                </p:oleObj>
              </mc:Choice>
              <mc:Fallback>
                <p:oleObj name="Visio" r:id="rId5" imgW="1600209" imgH="1600166" progId="Visio.Drawing.11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304800"/>
                        <a:ext cx="1600200" cy="160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4" name="Object 7"/>
          <p:cNvGraphicFramePr>
            <a:graphicFrameLocks noChangeAspect="1"/>
          </p:cNvGraphicFramePr>
          <p:nvPr/>
        </p:nvGraphicFramePr>
        <p:xfrm>
          <a:off x="5105400" y="304800"/>
          <a:ext cx="871538" cy="1547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5" name="Visio" r:id="rId7" imgW="871099" imgH="1547799" progId="Visio.Drawing.11">
                  <p:embed/>
                </p:oleObj>
              </mc:Choice>
              <mc:Fallback>
                <p:oleObj name="Visio" r:id="rId7" imgW="871099" imgH="1547799" progId="Visio.Drawing.11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304800"/>
                        <a:ext cx="871538" cy="1547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5" name="Object 8"/>
          <p:cNvGraphicFramePr>
            <a:graphicFrameLocks noChangeAspect="1"/>
          </p:cNvGraphicFramePr>
          <p:nvPr/>
        </p:nvGraphicFramePr>
        <p:xfrm>
          <a:off x="7086600" y="304800"/>
          <a:ext cx="1562100" cy="217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6" name="Visio" r:id="rId9" imgW="1562688" imgH="2177824" progId="Visio.Drawing.11">
                  <p:embed/>
                </p:oleObj>
              </mc:Choice>
              <mc:Fallback>
                <p:oleObj name="Visio" r:id="rId9" imgW="1562688" imgH="2177824" progId="Visio.Drawing.11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6600" y="304800"/>
                        <a:ext cx="1562100" cy="2178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6" name="Object 9"/>
          <p:cNvGraphicFramePr>
            <a:graphicFrameLocks noChangeAspect="1"/>
          </p:cNvGraphicFramePr>
          <p:nvPr/>
        </p:nvGraphicFramePr>
        <p:xfrm>
          <a:off x="7239000" y="3581400"/>
          <a:ext cx="1562100" cy="217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7" name="Visio" r:id="rId11" imgW="1562688" imgH="2177824" progId="Visio.Drawing.11">
                  <p:embed/>
                </p:oleObj>
              </mc:Choice>
              <mc:Fallback>
                <p:oleObj name="Visio" r:id="rId11" imgW="1562688" imgH="2177824" progId="Visio.Drawing.11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9000" y="3581400"/>
                        <a:ext cx="1562100" cy="2178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7" name="Object 10"/>
          <p:cNvGraphicFramePr>
            <a:graphicFrameLocks noChangeAspect="1"/>
          </p:cNvGraphicFramePr>
          <p:nvPr/>
        </p:nvGraphicFramePr>
        <p:xfrm>
          <a:off x="5029200" y="2971800"/>
          <a:ext cx="1509713" cy="217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8" name="Visio" r:id="rId13" imgW="1510319" imgH="2177824" progId="Visio.Drawing.11">
                  <p:embed/>
                </p:oleObj>
              </mc:Choice>
              <mc:Fallback>
                <p:oleObj name="Visio" r:id="rId13" imgW="1510319" imgH="2177824" progId="Visio.Drawing.11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2971800"/>
                        <a:ext cx="1509713" cy="2178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8" name="Object 11"/>
          <p:cNvGraphicFramePr>
            <a:graphicFrameLocks noChangeAspect="1"/>
          </p:cNvGraphicFramePr>
          <p:nvPr/>
        </p:nvGraphicFramePr>
        <p:xfrm>
          <a:off x="2667000" y="3048000"/>
          <a:ext cx="1509713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9" name="Visio" r:id="rId15" imgW="1510319" imgH="1600166" progId="Visio.Drawing.11">
                  <p:embed/>
                </p:oleObj>
              </mc:Choice>
              <mc:Fallback>
                <p:oleObj name="Visio" r:id="rId15" imgW="1510319" imgH="1600166" progId="Visio.Drawing.11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3048000"/>
                        <a:ext cx="1509713" cy="160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9" name="Object 12"/>
          <p:cNvGraphicFramePr>
            <a:graphicFrameLocks noChangeAspect="1"/>
          </p:cNvGraphicFramePr>
          <p:nvPr/>
        </p:nvGraphicFramePr>
        <p:xfrm>
          <a:off x="457200" y="2667000"/>
          <a:ext cx="1328738" cy="1989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0" name="Visio" r:id="rId17" imgW="1328649" imgH="1988871" progId="Visio.Drawing.11">
                  <p:embed/>
                </p:oleObj>
              </mc:Choice>
              <mc:Fallback>
                <p:oleObj name="Visio" r:id="rId17" imgW="1328649" imgH="1988871" progId="Visio.Drawing.11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2667000"/>
                        <a:ext cx="1328738" cy="1989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30" name="AutoShape 13"/>
          <p:cNvSpPr>
            <a:spLocks noChangeArrowheads="1"/>
          </p:cNvSpPr>
          <p:nvPr/>
        </p:nvSpPr>
        <p:spPr bwMode="auto">
          <a:xfrm>
            <a:off x="1828800" y="990600"/>
            <a:ext cx="533400" cy="152400"/>
          </a:xfrm>
          <a:prstGeom prst="rightArrow">
            <a:avLst>
              <a:gd name="adj1" fmla="val 50000"/>
              <a:gd name="adj2" fmla="val 87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6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30731" name="AutoShape 15"/>
          <p:cNvSpPr>
            <a:spLocks noChangeArrowheads="1"/>
          </p:cNvSpPr>
          <p:nvPr/>
        </p:nvSpPr>
        <p:spPr bwMode="auto">
          <a:xfrm>
            <a:off x="4191000" y="990600"/>
            <a:ext cx="533400" cy="152400"/>
          </a:xfrm>
          <a:prstGeom prst="rightArrow">
            <a:avLst>
              <a:gd name="adj1" fmla="val 50000"/>
              <a:gd name="adj2" fmla="val 87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6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30732" name="AutoShape 16"/>
          <p:cNvSpPr>
            <a:spLocks noChangeArrowheads="1"/>
          </p:cNvSpPr>
          <p:nvPr/>
        </p:nvSpPr>
        <p:spPr bwMode="auto">
          <a:xfrm rot="1784693">
            <a:off x="6172200" y="1143000"/>
            <a:ext cx="533400" cy="152400"/>
          </a:xfrm>
          <a:prstGeom prst="rightArrow">
            <a:avLst>
              <a:gd name="adj1" fmla="val 50000"/>
              <a:gd name="adj2" fmla="val 87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6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30733" name="AutoShape 17"/>
          <p:cNvSpPr>
            <a:spLocks noChangeArrowheads="1"/>
          </p:cNvSpPr>
          <p:nvPr/>
        </p:nvSpPr>
        <p:spPr bwMode="auto">
          <a:xfrm rot="4749582">
            <a:off x="1181100" y="4610100"/>
            <a:ext cx="533400" cy="152400"/>
          </a:xfrm>
          <a:prstGeom prst="rightArrow">
            <a:avLst>
              <a:gd name="adj1" fmla="val 50000"/>
              <a:gd name="adj2" fmla="val 87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6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30734" name="AutoShape 18"/>
          <p:cNvSpPr>
            <a:spLocks noChangeArrowheads="1"/>
          </p:cNvSpPr>
          <p:nvPr/>
        </p:nvSpPr>
        <p:spPr bwMode="auto">
          <a:xfrm rot="-9015307">
            <a:off x="6400800" y="4648200"/>
            <a:ext cx="533400" cy="152400"/>
          </a:xfrm>
          <a:prstGeom prst="rightArrow">
            <a:avLst>
              <a:gd name="adj1" fmla="val 50000"/>
              <a:gd name="adj2" fmla="val 87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6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30735" name="AutoShape 19"/>
          <p:cNvSpPr>
            <a:spLocks noChangeArrowheads="1"/>
          </p:cNvSpPr>
          <p:nvPr/>
        </p:nvSpPr>
        <p:spPr bwMode="auto">
          <a:xfrm rot="-9015307">
            <a:off x="4267200" y="3962400"/>
            <a:ext cx="533400" cy="152400"/>
          </a:xfrm>
          <a:prstGeom prst="rightArrow">
            <a:avLst>
              <a:gd name="adj1" fmla="val 50000"/>
              <a:gd name="adj2" fmla="val 87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6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30736" name="AutoShape 20"/>
          <p:cNvSpPr>
            <a:spLocks noChangeArrowheads="1"/>
          </p:cNvSpPr>
          <p:nvPr/>
        </p:nvSpPr>
        <p:spPr bwMode="auto">
          <a:xfrm rot="10664370">
            <a:off x="1981200" y="3505200"/>
            <a:ext cx="533400" cy="152400"/>
          </a:xfrm>
          <a:prstGeom prst="rightArrow">
            <a:avLst>
              <a:gd name="adj1" fmla="val 50000"/>
              <a:gd name="adj2" fmla="val 87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6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30737" name="AutoShape 21"/>
          <p:cNvSpPr>
            <a:spLocks noChangeArrowheads="1"/>
          </p:cNvSpPr>
          <p:nvPr/>
        </p:nvSpPr>
        <p:spPr bwMode="auto">
          <a:xfrm rot="5400000">
            <a:off x="7658100" y="3390900"/>
            <a:ext cx="533400" cy="152400"/>
          </a:xfrm>
          <a:prstGeom prst="rightArrow">
            <a:avLst>
              <a:gd name="adj1" fmla="val 50000"/>
              <a:gd name="adj2" fmla="val 87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6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95254" name="Text Box 22"/>
          <p:cNvSpPr txBox="1">
            <a:spLocks noChangeArrowheads="1"/>
          </p:cNvSpPr>
          <p:nvPr/>
        </p:nvSpPr>
        <p:spPr bwMode="auto">
          <a:xfrm>
            <a:off x="1219200" y="5334000"/>
            <a:ext cx="990600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sz="24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空集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题目列表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524000"/>
            <a:ext cx="8229600" cy="4525963"/>
          </a:xfrm>
        </p:spPr>
        <p:txBody>
          <a:bodyPr/>
          <a:lstStyle/>
          <a:p>
            <a:r>
              <a:rPr lang="en-US" altLang="zh-CN" sz="2800" smtClean="0"/>
              <a:t>POJ3335</a:t>
            </a:r>
            <a:r>
              <a:rPr lang="zh-CN" altLang="en-US" sz="2800" smtClean="0"/>
              <a:t>，求多边形核</a:t>
            </a:r>
          </a:p>
          <a:p>
            <a:r>
              <a:rPr lang="en-US" altLang="zh-CN" sz="2800" smtClean="0"/>
              <a:t>POJ3130</a:t>
            </a:r>
            <a:r>
              <a:rPr lang="zh-CN" altLang="en-US" sz="2800" smtClean="0"/>
              <a:t>，求多边形核</a:t>
            </a:r>
          </a:p>
          <a:p>
            <a:r>
              <a:rPr lang="en-US" altLang="zh-CN" sz="2800" smtClean="0"/>
              <a:t>POJ1474</a:t>
            </a:r>
            <a:r>
              <a:rPr lang="zh-CN" altLang="en-US" sz="2800" smtClean="0"/>
              <a:t>，求多边形核，以上</a:t>
            </a:r>
            <a:r>
              <a:rPr lang="en-US" altLang="zh-CN" sz="2800" smtClean="0"/>
              <a:t>3</a:t>
            </a:r>
            <a:r>
              <a:rPr lang="zh-CN" altLang="en-US" sz="2800" smtClean="0"/>
              <a:t>题任选一个</a:t>
            </a:r>
          </a:p>
          <a:p>
            <a:r>
              <a:rPr lang="en-US" altLang="zh-CN" sz="2800" smtClean="0"/>
              <a:t>POJ3525</a:t>
            </a:r>
            <a:r>
              <a:rPr lang="zh-CN" altLang="en-US" sz="2800" smtClean="0"/>
              <a:t>，求多边形中的最大半径圆，推荐</a:t>
            </a:r>
          </a:p>
          <a:p>
            <a:r>
              <a:rPr lang="en-US" altLang="zh-CN" sz="2800" smtClean="0"/>
              <a:t>POJ3384</a:t>
            </a:r>
            <a:r>
              <a:rPr lang="zh-CN" altLang="en-US" sz="2800" smtClean="0"/>
              <a:t>，用</a:t>
            </a:r>
            <a:r>
              <a:rPr lang="en-US" altLang="zh-CN" sz="2800" smtClean="0"/>
              <a:t>2</a:t>
            </a:r>
            <a:r>
              <a:rPr lang="zh-CN" altLang="en-US" sz="2800" smtClean="0"/>
              <a:t>个圆覆盖一个多边形，最多能覆盖到的面积，推荐</a:t>
            </a:r>
          </a:p>
          <a:p>
            <a:r>
              <a:rPr lang="en-US" altLang="zh-CN" sz="2800" smtClean="0"/>
              <a:t>POJ1755</a:t>
            </a:r>
            <a:r>
              <a:rPr lang="zh-CN" altLang="en-US" sz="2800" smtClean="0"/>
              <a:t>，判断不等式是否有解，推荐</a:t>
            </a:r>
          </a:p>
          <a:p>
            <a:r>
              <a:rPr lang="en-US" altLang="zh-CN" sz="2800" smtClean="0"/>
              <a:t>POJ2451</a:t>
            </a:r>
            <a:r>
              <a:rPr lang="zh-CN" altLang="en-US" sz="2800" smtClean="0"/>
              <a:t>，</a:t>
            </a:r>
            <a:r>
              <a:rPr lang="en-US" altLang="zh-CN" sz="2800" smtClean="0"/>
              <a:t>zzy</a:t>
            </a:r>
            <a:r>
              <a:rPr lang="zh-CN" altLang="en-US" sz="2800" smtClean="0"/>
              <a:t>专门为其论文所出的题目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旋转卡壳法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凸多边形的对踵点</a:t>
            </a:r>
          </a:p>
          <a:p>
            <a:endParaRPr lang="zh-CN" altLang="en-US" smtClean="0"/>
          </a:p>
          <a:p>
            <a:r>
              <a:rPr lang="zh-CN" altLang="en-US" smtClean="0"/>
              <a:t>凸多边形的直径</a:t>
            </a:r>
          </a:p>
          <a:p>
            <a:endParaRPr lang="zh-CN" altLang="en-US" smtClean="0"/>
          </a:p>
          <a:p>
            <a:r>
              <a:rPr lang="zh-CN" altLang="en-US" smtClean="0"/>
              <a:t>凸多边形之间的最短距离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对踵点</a:t>
            </a:r>
          </a:p>
        </p:txBody>
      </p:sp>
      <p:pic>
        <p:nvPicPr>
          <p:cNvPr id="33795" name="Picture 5" descr="201104031817458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752600"/>
            <a:ext cx="5486400" cy="456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6" name="Text Box 6"/>
          <p:cNvSpPr txBox="1">
            <a:spLocks noChangeArrowheads="1"/>
          </p:cNvSpPr>
          <p:nvPr/>
        </p:nvSpPr>
        <p:spPr bwMode="auto">
          <a:xfrm>
            <a:off x="5943600" y="1524000"/>
            <a:ext cx="2819400" cy="641350"/>
          </a:xfrm>
          <a:prstGeom prst="rect">
            <a:avLst/>
          </a:prstGeom>
          <a:solidFill>
            <a:srgbClr val="00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6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1800">
                <a:latin typeface="Arial" panose="020B0604020202020204" pitchFamily="34" charset="0"/>
              </a:rPr>
              <a:t>一对平行直线恰好将凸多边形全部卡住</a:t>
            </a:r>
          </a:p>
        </p:txBody>
      </p:sp>
      <p:sp>
        <p:nvSpPr>
          <p:cNvPr id="33797" name="Line 7"/>
          <p:cNvSpPr>
            <a:spLocks noChangeShapeType="1"/>
          </p:cNvSpPr>
          <p:nvPr/>
        </p:nvSpPr>
        <p:spPr bwMode="auto">
          <a:xfrm flipH="1" flipV="1">
            <a:off x="2971800" y="1752600"/>
            <a:ext cx="2895600" cy="76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798" name="Line 8"/>
          <p:cNvSpPr>
            <a:spLocks noChangeShapeType="1"/>
          </p:cNvSpPr>
          <p:nvPr/>
        </p:nvSpPr>
        <p:spPr bwMode="auto">
          <a:xfrm>
            <a:off x="6096000" y="2286000"/>
            <a:ext cx="0" cy="14478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799" name="Text Box 9"/>
          <p:cNvSpPr txBox="1">
            <a:spLocks noChangeArrowheads="1"/>
          </p:cNvSpPr>
          <p:nvPr/>
        </p:nvSpPr>
        <p:spPr bwMode="auto">
          <a:xfrm>
            <a:off x="1295400" y="5867400"/>
            <a:ext cx="1219200" cy="457200"/>
          </a:xfrm>
          <a:prstGeom prst="rect">
            <a:avLst/>
          </a:prstGeom>
          <a:solidFill>
            <a:srgbClr val="00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6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>
                <a:latin typeface="Arial" panose="020B0604020202020204" pitchFamily="34" charset="0"/>
              </a:rPr>
              <a:t>对踵点</a:t>
            </a:r>
          </a:p>
        </p:txBody>
      </p:sp>
      <p:sp>
        <p:nvSpPr>
          <p:cNvPr id="33800" name="Line 10"/>
          <p:cNvSpPr>
            <a:spLocks noChangeShapeType="1"/>
          </p:cNvSpPr>
          <p:nvPr/>
        </p:nvSpPr>
        <p:spPr bwMode="auto">
          <a:xfrm flipV="1">
            <a:off x="1066800" y="3048000"/>
            <a:ext cx="609600" cy="2743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801" name="Line 11"/>
          <p:cNvSpPr>
            <a:spLocks noChangeShapeType="1"/>
          </p:cNvSpPr>
          <p:nvPr/>
        </p:nvSpPr>
        <p:spPr bwMode="auto">
          <a:xfrm flipV="1">
            <a:off x="2819400" y="5486400"/>
            <a:ext cx="1676400" cy="838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凸多边形的直径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smtClean="0"/>
              <a:t>凸多边形内，任意两点间的距离的最大值为直径</a:t>
            </a:r>
          </a:p>
          <a:p>
            <a:pPr fontAlgn="auto">
              <a:spcAft>
                <a:spcPts val="0"/>
              </a:spcAft>
              <a:defRPr/>
            </a:pPr>
            <a:endParaRPr lang="zh-CN" altLang="en-US" smtClean="0"/>
          </a:p>
          <a:p>
            <a:pPr fontAlgn="auto">
              <a:spcAft>
                <a:spcPts val="0"/>
              </a:spcAft>
              <a:defRPr/>
            </a:pPr>
            <a:r>
              <a:rPr lang="zh-CN" altLang="en-US" smtClean="0"/>
              <a:t>这两点一定是对踵点</a:t>
            </a:r>
          </a:p>
          <a:p>
            <a:pPr fontAlgn="auto">
              <a:spcAft>
                <a:spcPts val="0"/>
              </a:spcAft>
              <a:defRPr/>
            </a:pPr>
            <a:endParaRPr lang="zh-CN" altLang="en-US" smtClean="0"/>
          </a:p>
          <a:p>
            <a:pPr fontAlgn="auto">
              <a:spcAft>
                <a:spcPts val="0"/>
              </a:spcAft>
              <a:defRPr/>
            </a:pPr>
            <a:r>
              <a:rPr lang="zh-CN" altLang="en-US" smtClean="0"/>
              <a:t>指定一条边，构造三角形，当三角形面积最大时，第三个端点一定是边的对踵点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向量的运算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加、减、乘</a:t>
            </a:r>
          </a:p>
          <a:p>
            <a:r>
              <a:rPr lang="zh-CN" altLang="en-US" smtClean="0"/>
              <a:t>点积：</a:t>
            </a:r>
            <a:r>
              <a:rPr lang="en-US" altLang="zh-CN" smtClean="0"/>
              <a:t>(x1,y1)·(x2,y2) = x1x2+y1y2</a:t>
            </a:r>
          </a:p>
          <a:p>
            <a:r>
              <a:rPr lang="zh-CN" altLang="en-US" smtClean="0"/>
              <a:t>叉积：向量，但在二维空间也是一个实数</a:t>
            </a:r>
          </a:p>
          <a:p>
            <a:endParaRPr lang="en-US" altLang="zh-CN" smtClean="0"/>
          </a:p>
        </p:txBody>
      </p:sp>
      <p:graphicFrame>
        <p:nvGraphicFramePr>
          <p:cNvPr id="7172" name="Object 4"/>
          <p:cNvGraphicFramePr>
            <a:graphicFrameLocks noChangeAspect="1"/>
          </p:cNvGraphicFramePr>
          <p:nvPr/>
        </p:nvGraphicFramePr>
        <p:xfrm>
          <a:off x="1317625" y="4295775"/>
          <a:ext cx="3048000" cy="201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2" name="Visio" r:id="rId3" imgW="1486849" imgH="982788" progId="Visio.Drawing.11">
                  <p:embed/>
                </p:oleObj>
              </mc:Choice>
              <mc:Fallback>
                <p:oleObj name="Visio" r:id="rId3" imgW="1486849" imgH="982788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7625" y="4295775"/>
                        <a:ext cx="3048000" cy="2012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3" name="Text Box 5"/>
          <p:cNvSpPr txBox="1">
            <a:spLocks noChangeArrowheads="1"/>
          </p:cNvSpPr>
          <p:nvPr/>
        </p:nvSpPr>
        <p:spPr bwMode="auto">
          <a:xfrm>
            <a:off x="5181600" y="4343400"/>
            <a:ext cx="2057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6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>
                <a:latin typeface="Arial" panose="020B0604020202020204" pitchFamily="34" charset="0"/>
              </a:rPr>
              <a:t>x1y2 – x2y1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4" descr="TO5LX~I$Y09OX72]`]`~4S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066800"/>
            <a:ext cx="7848600" cy="434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GJK</a:t>
            </a:r>
            <a:r>
              <a:rPr lang="zh-CN" altLang="en-US" smtClean="0"/>
              <a:t>算法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求二维空间中凸多边形之间的距离</a:t>
            </a:r>
          </a:p>
          <a:p>
            <a:endParaRPr lang="zh-CN" altLang="en-US" smtClean="0"/>
          </a:p>
          <a:p>
            <a:r>
              <a:rPr lang="zh-CN" altLang="en-US" smtClean="0"/>
              <a:t>最初用于处理三维空间中图多面体</a:t>
            </a:r>
          </a:p>
          <a:p>
            <a:endParaRPr lang="zh-CN" altLang="en-US" smtClean="0"/>
          </a:p>
          <a:p>
            <a:r>
              <a:rPr lang="zh-CN" altLang="en-US" smtClean="0"/>
              <a:t>现在适用于任意维空间中的广义凸形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集合运算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Minkowski</a:t>
            </a:r>
            <a:r>
              <a:rPr lang="zh-CN" altLang="en-US" dirty="0" smtClean="0"/>
              <a:t>和：</a:t>
            </a:r>
            <a:r>
              <a:rPr lang="en-US" altLang="zh-CN" dirty="0" smtClean="0"/>
              <a:t>A+B = {a+b</a:t>
            </a:r>
            <a:r>
              <a:rPr lang="zh-CN" altLang="en-US" dirty="0" smtClean="0"/>
              <a:t>，</a:t>
            </a:r>
            <a:r>
              <a:rPr lang="en-US" altLang="zh-CN" dirty="0" smtClean="0"/>
              <a:t>a</a:t>
            </a:r>
            <a:r>
              <a:rPr lang="zh-CN" altLang="en-US" dirty="0" smtClean="0"/>
              <a:t>属于</a:t>
            </a:r>
            <a:r>
              <a:rPr lang="en-US" altLang="zh-CN" dirty="0" smtClean="0"/>
              <a:t>A</a:t>
            </a:r>
            <a:r>
              <a:rPr lang="zh-CN" altLang="en-US" dirty="0" smtClean="0"/>
              <a:t>，</a:t>
            </a:r>
            <a:r>
              <a:rPr lang="en-US" altLang="zh-CN" dirty="0" smtClean="0"/>
              <a:t>b</a:t>
            </a:r>
            <a:r>
              <a:rPr lang="zh-CN" altLang="en-US" dirty="0" smtClean="0"/>
              <a:t>属于</a:t>
            </a:r>
            <a:r>
              <a:rPr lang="en-US" altLang="zh-CN" dirty="0" smtClean="0"/>
              <a:t>B}</a:t>
            </a:r>
          </a:p>
          <a:p>
            <a:r>
              <a:rPr lang="zh-CN" altLang="en-US" dirty="0" smtClean="0"/>
              <a:t>负集：</a:t>
            </a:r>
            <a:r>
              <a:rPr lang="en-US" altLang="zh-CN" dirty="0" smtClean="0"/>
              <a:t>﹣B</a:t>
            </a:r>
          </a:p>
          <a:p>
            <a:r>
              <a:rPr lang="en-US" altLang="zh-CN" dirty="0" smtClean="0"/>
              <a:t>Minkowski</a:t>
            </a:r>
            <a:r>
              <a:rPr lang="zh-CN" altLang="en-US" dirty="0" smtClean="0"/>
              <a:t>差：</a:t>
            </a:r>
            <a:r>
              <a:rPr lang="en-US" altLang="zh-CN" dirty="0" smtClean="0"/>
              <a:t>A</a:t>
            </a:r>
            <a:r>
              <a:rPr lang="zh-CN" altLang="en-US" dirty="0" smtClean="0"/>
              <a:t>－</a:t>
            </a:r>
            <a:r>
              <a:rPr lang="en-US" altLang="zh-CN" dirty="0" smtClean="0"/>
              <a:t>B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若</a:t>
            </a:r>
            <a:r>
              <a:rPr lang="en-US" altLang="zh-CN" dirty="0" smtClean="0"/>
              <a:t>A</a:t>
            </a:r>
            <a:r>
              <a:rPr lang="zh-CN" altLang="en-US" dirty="0" smtClean="0"/>
              <a:t>、</a:t>
            </a:r>
            <a:r>
              <a:rPr lang="en-US" altLang="zh-CN" dirty="0" smtClean="0"/>
              <a:t>B</a:t>
            </a:r>
            <a:r>
              <a:rPr lang="zh-CN" altLang="en-US" dirty="0" smtClean="0"/>
              <a:t>是凸集，上述结果必然也是凸的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914" name="Object 4"/>
          <p:cNvGraphicFramePr>
            <a:graphicFrameLocks noChangeAspect="1"/>
          </p:cNvGraphicFramePr>
          <p:nvPr/>
        </p:nvGraphicFramePr>
        <p:xfrm>
          <a:off x="1143000" y="609600"/>
          <a:ext cx="2743200" cy="2741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50" name="Visio" r:id="rId3" imgW="2224925" imgH="2224823" progId="Visio.Drawing.11">
                  <p:embed/>
                </p:oleObj>
              </mc:Choice>
              <mc:Fallback>
                <p:oleObj name="Visio" r:id="rId3" imgW="2224925" imgH="2224823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609600"/>
                        <a:ext cx="2743200" cy="2741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5" name="Object 5"/>
          <p:cNvGraphicFramePr>
            <a:graphicFrameLocks noChangeAspect="1"/>
          </p:cNvGraphicFramePr>
          <p:nvPr/>
        </p:nvGraphicFramePr>
        <p:xfrm>
          <a:off x="4953000" y="381000"/>
          <a:ext cx="3043238" cy="304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51" name="Visio" r:id="rId5" imgW="2214573" imgH="2217919" progId="Visio.Drawing.11">
                  <p:embed/>
                </p:oleObj>
              </mc:Choice>
              <mc:Fallback>
                <p:oleObj name="Visio" r:id="rId5" imgW="2214573" imgH="2217919" progId="Visio.Drawing.11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381000"/>
                        <a:ext cx="3043238" cy="304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6" name="Object 6"/>
          <p:cNvGraphicFramePr>
            <a:graphicFrameLocks noChangeAspect="1"/>
          </p:cNvGraphicFramePr>
          <p:nvPr/>
        </p:nvGraphicFramePr>
        <p:xfrm>
          <a:off x="1219200" y="3521075"/>
          <a:ext cx="2743200" cy="274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52" name="Visio" r:id="rId7" imgW="2224925" imgH="2226203" progId="Visio.Drawing.11">
                  <p:embed/>
                </p:oleObj>
              </mc:Choice>
              <mc:Fallback>
                <p:oleObj name="Visio" r:id="rId7" imgW="2224925" imgH="2226203" progId="Visio.Drawing.11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3521075"/>
                        <a:ext cx="2743200" cy="274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7" name="Object 8"/>
          <p:cNvGraphicFramePr>
            <a:graphicFrameLocks noChangeAspect="1"/>
          </p:cNvGraphicFramePr>
          <p:nvPr/>
        </p:nvGraphicFramePr>
        <p:xfrm>
          <a:off x="4953000" y="3505200"/>
          <a:ext cx="2971800" cy="295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53" name="Visio" r:id="rId9" imgW="2217679" imgH="2206872" progId="Visio.Drawing.11">
                  <p:embed/>
                </p:oleObj>
              </mc:Choice>
              <mc:Fallback>
                <p:oleObj name="Visio" r:id="rId9" imgW="2217679" imgH="2206872" progId="Visio.Drawing.11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3505200"/>
                        <a:ext cx="2971800" cy="2957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集合之间的距离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Distance(A,B) = min{x-y, x</a:t>
            </a:r>
            <a:r>
              <a:rPr lang="zh-CN" altLang="en-US" smtClean="0"/>
              <a:t>属于</a:t>
            </a:r>
            <a:r>
              <a:rPr lang="en-US" altLang="zh-CN" smtClean="0"/>
              <a:t>A</a:t>
            </a:r>
            <a:r>
              <a:rPr lang="zh-CN" altLang="en-US" smtClean="0"/>
              <a:t>，</a:t>
            </a:r>
            <a:r>
              <a:rPr lang="en-US" altLang="zh-CN" smtClean="0"/>
              <a:t>y</a:t>
            </a:r>
            <a:r>
              <a:rPr lang="zh-CN" altLang="en-US" smtClean="0"/>
              <a:t>属于</a:t>
            </a:r>
            <a:r>
              <a:rPr lang="en-US" altLang="zh-CN" smtClean="0"/>
              <a:t>B}</a:t>
            </a:r>
          </a:p>
          <a:p>
            <a:endParaRPr lang="en-US" altLang="zh-CN" smtClean="0"/>
          </a:p>
          <a:p>
            <a:r>
              <a:rPr lang="zh-CN" altLang="en-US" smtClean="0"/>
              <a:t>也就是 </a:t>
            </a:r>
            <a:r>
              <a:rPr lang="en-US" altLang="zh-CN" smtClean="0"/>
              <a:t>A</a:t>
            </a:r>
            <a:r>
              <a:rPr lang="zh-CN" altLang="en-US" smtClean="0"/>
              <a:t>－</a:t>
            </a:r>
            <a:r>
              <a:rPr lang="en-US" altLang="zh-CN" smtClean="0"/>
              <a:t>B </a:t>
            </a:r>
            <a:r>
              <a:rPr lang="zh-CN" altLang="en-US" smtClean="0"/>
              <a:t>中最小的那个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Minkowski</a:t>
            </a:r>
            <a:r>
              <a:rPr lang="zh-CN" altLang="en-US" smtClean="0"/>
              <a:t>和的算法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凸多边形的求和算法比较简单</a:t>
            </a:r>
          </a:p>
          <a:p>
            <a:r>
              <a:rPr lang="zh-CN" altLang="en-US" smtClean="0"/>
              <a:t>对于给定</a:t>
            </a:r>
            <a:r>
              <a:rPr lang="en-US" altLang="zh-CN" smtClean="0"/>
              <a:t>A</a:t>
            </a:r>
            <a:r>
              <a:rPr lang="zh-CN" altLang="en-US" smtClean="0"/>
              <a:t>、</a:t>
            </a:r>
            <a:r>
              <a:rPr lang="en-US" altLang="zh-CN" smtClean="0"/>
              <a:t>B</a:t>
            </a:r>
            <a:r>
              <a:rPr lang="zh-CN" altLang="en-US" smtClean="0"/>
              <a:t>凸多边形，假定端点是逆时针方向</a:t>
            </a:r>
          </a:p>
          <a:p>
            <a:r>
              <a:rPr lang="zh-CN" altLang="en-US" smtClean="0"/>
              <a:t>将边看做是向量，全部放在一起进行极角排序</a:t>
            </a:r>
          </a:p>
          <a:p>
            <a:r>
              <a:rPr lang="zh-CN" altLang="en-US" smtClean="0"/>
              <a:t>将排序完的边首尾相连即可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题目列表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POJ2079</a:t>
            </a:r>
            <a:r>
              <a:rPr lang="zh-CN" altLang="en-US" smtClean="0"/>
              <a:t>，先凸包，后卡壳</a:t>
            </a:r>
          </a:p>
          <a:p>
            <a:r>
              <a:rPr lang="en-US" altLang="zh-CN" smtClean="0"/>
              <a:t>HUNNU10701</a:t>
            </a:r>
            <a:r>
              <a:rPr lang="zh-CN" altLang="en-US" smtClean="0"/>
              <a:t>，测试数据更丰富，推荐</a:t>
            </a:r>
          </a:p>
          <a:p>
            <a:r>
              <a:rPr lang="en-US" altLang="zh-CN" smtClean="0"/>
              <a:t>POJ2187</a:t>
            </a:r>
            <a:r>
              <a:rPr lang="zh-CN" altLang="en-US" smtClean="0"/>
              <a:t>，求最长点对，推荐</a:t>
            </a:r>
          </a:p>
          <a:p>
            <a:r>
              <a:rPr lang="en-US" altLang="zh-CN" smtClean="0"/>
              <a:t>POJ3608</a:t>
            </a:r>
            <a:r>
              <a:rPr lang="zh-CN" altLang="en-US" smtClean="0"/>
              <a:t>，标准卡壳，求</a:t>
            </a:r>
            <a:r>
              <a:rPr lang="en-US" altLang="zh-CN" smtClean="0"/>
              <a:t>2</a:t>
            </a:r>
            <a:r>
              <a:rPr lang="zh-CN" altLang="en-US" smtClean="0"/>
              <a:t>个不相交凸包的最小距离，推荐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扫描线算法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求交，扫描线与多边形边得交点</a:t>
            </a:r>
          </a:p>
          <a:p>
            <a:r>
              <a:rPr lang="zh-CN" altLang="en-US" smtClean="0"/>
              <a:t>排序，所有交点按</a:t>
            </a:r>
            <a:r>
              <a:rPr lang="en-US" altLang="zh-CN" smtClean="0"/>
              <a:t>x</a:t>
            </a:r>
            <a:r>
              <a:rPr lang="zh-CN" altLang="en-US" smtClean="0"/>
              <a:t>升序排列</a:t>
            </a:r>
          </a:p>
          <a:p>
            <a:r>
              <a:rPr lang="zh-CN" altLang="en-US" smtClean="0"/>
              <a:t>配对，</a:t>
            </a:r>
            <a:r>
              <a:rPr lang="en-US" altLang="zh-CN" smtClean="0"/>
              <a:t>1</a:t>
            </a:r>
            <a:r>
              <a:rPr lang="zh-CN" altLang="en-US" smtClean="0"/>
              <a:t>、</a:t>
            </a:r>
            <a:r>
              <a:rPr lang="en-US" altLang="zh-CN" smtClean="0"/>
              <a:t>2</a:t>
            </a:r>
            <a:r>
              <a:rPr lang="zh-CN" altLang="en-US" smtClean="0"/>
              <a:t>配，</a:t>
            </a:r>
            <a:r>
              <a:rPr lang="en-US" altLang="zh-CN" smtClean="0"/>
              <a:t>3</a:t>
            </a:r>
            <a:r>
              <a:rPr lang="zh-CN" altLang="en-US" smtClean="0"/>
              <a:t>、</a:t>
            </a:r>
            <a:r>
              <a:rPr lang="en-US" altLang="zh-CN" smtClean="0"/>
              <a:t>4</a:t>
            </a:r>
            <a:r>
              <a:rPr lang="zh-CN" altLang="en-US" smtClean="0"/>
              <a:t>配</a:t>
            </a:r>
          </a:p>
          <a:p>
            <a:r>
              <a:rPr lang="zh-CN" altLang="en-US" smtClean="0"/>
              <a:t>处理，例如着色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扫描线算法</a:t>
            </a:r>
          </a:p>
        </p:txBody>
      </p:sp>
      <p:pic>
        <p:nvPicPr>
          <p:cNvPr id="44035" name="Picture 4" descr="P_[`@@%EO114Y3I7)`C7J%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600200"/>
            <a:ext cx="8077200" cy="484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扫描线算法的数据结构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 fontScale="925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smtClean="0"/>
              <a:t>活性边，与扫描线相交的边称为活性边</a:t>
            </a:r>
          </a:p>
          <a:p>
            <a:pPr fontAlgn="auto">
              <a:spcAft>
                <a:spcPts val="0"/>
              </a:spcAft>
              <a:defRPr/>
            </a:pPr>
            <a:r>
              <a:rPr lang="zh-CN" altLang="en-US" smtClean="0"/>
              <a:t>按</a:t>
            </a:r>
            <a:r>
              <a:rPr lang="en-US" altLang="zh-CN" smtClean="0"/>
              <a:t>x</a:t>
            </a:r>
            <a:r>
              <a:rPr lang="zh-CN" altLang="en-US" smtClean="0"/>
              <a:t>升序将活性边组织成链表，称为活性边表</a:t>
            </a:r>
          </a:p>
          <a:p>
            <a:pPr fontAlgn="auto">
              <a:spcAft>
                <a:spcPts val="0"/>
              </a:spcAft>
              <a:defRPr/>
            </a:pPr>
            <a:r>
              <a:rPr lang="zh-CN" altLang="en-US" smtClean="0"/>
              <a:t>假设当前扫描线与边的交点为</a:t>
            </a:r>
            <a:r>
              <a:rPr lang="en-US" altLang="zh-CN" smtClean="0"/>
              <a:t>x</a:t>
            </a:r>
            <a:r>
              <a:rPr lang="zh-CN" altLang="en-US" smtClean="0"/>
              <a:t>，则下一条扫描线与改边的交点只需计算△</a:t>
            </a:r>
            <a:r>
              <a:rPr lang="en-US" altLang="zh-CN" smtClean="0"/>
              <a:t>x</a:t>
            </a:r>
            <a:r>
              <a:rPr lang="zh-CN" altLang="en-US" smtClean="0"/>
              <a:t>即可，该变化就是边所在直线的斜率的倒数</a:t>
            </a:r>
          </a:p>
          <a:p>
            <a:pPr fontAlgn="auto">
              <a:spcAft>
                <a:spcPts val="0"/>
              </a:spcAft>
              <a:defRPr/>
            </a:pPr>
            <a:r>
              <a:rPr lang="zh-CN" altLang="en-US" smtClean="0"/>
              <a:t>还需知道该边何时不再与下一条扫描线相交，需要保存</a:t>
            </a:r>
            <a:r>
              <a:rPr lang="en-US" altLang="zh-CN" smtClean="0"/>
              <a:t>y</a:t>
            </a:r>
            <a:r>
              <a:rPr lang="en-US" altLang="zh-CN" baseline="-25000" smtClean="0"/>
              <a:t>max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点叉积的几何意义</a:t>
            </a:r>
          </a:p>
        </p:txBody>
      </p:sp>
      <p:graphicFrame>
        <p:nvGraphicFramePr>
          <p:cNvPr id="819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848736"/>
              </p:ext>
            </p:extLst>
          </p:nvPr>
        </p:nvGraphicFramePr>
        <p:xfrm>
          <a:off x="4495800" y="1219200"/>
          <a:ext cx="3124200" cy="2773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5" name="Visio" r:id="rId3" imgW="1390735" imgH="1171512" progId="Visio.Drawing.11">
                  <p:embed/>
                </p:oleObj>
              </mc:Choice>
              <mc:Fallback>
                <p:oleObj name="Visio" r:id="rId3" imgW="1390735" imgH="1171512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1219200"/>
                        <a:ext cx="3124200" cy="2773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6" name="Rectangle 6"/>
          <p:cNvSpPr>
            <a:spLocks noChangeArrowheads="1"/>
          </p:cNvSpPr>
          <p:nvPr/>
        </p:nvSpPr>
        <p:spPr bwMode="auto">
          <a:xfrm>
            <a:off x="0" y="32051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6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graphicFrame>
        <p:nvGraphicFramePr>
          <p:cNvPr id="8197" name="Object 5"/>
          <p:cNvGraphicFramePr>
            <a:graphicFrameLocks noChangeAspect="1"/>
          </p:cNvGraphicFramePr>
          <p:nvPr/>
        </p:nvGraphicFramePr>
        <p:xfrm>
          <a:off x="1066800" y="1752600"/>
          <a:ext cx="1981200" cy="1058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6" name="Equation" r:id="rId5" imgW="837836" imgH="444307" progId="Equation.3">
                  <p:embed/>
                </p:oleObj>
              </mc:Choice>
              <mc:Fallback>
                <p:oleObj name="Equation" r:id="rId5" imgW="837836" imgH="444307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1752600"/>
                        <a:ext cx="1981200" cy="1058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8" name="Rectangle 8"/>
          <p:cNvSpPr>
            <a:spLocks noChangeArrowheads="1"/>
          </p:cNvSpPr>
          <p:nvPr/>
        </p:nvSpPr>
        <p:spPr bwMode="auto">
          <a:xfrm>
            <a:off x="0" y="32051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6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graphicFrame>
        <p:nvGraphicFramePr>
          <p:cNvPr id="8199" name="Object 7"/>
          <p:cNvGraphicFramePr>
            <a:graphicFrameLocks noChangeAspect="1"/>
          </p:cNvGraphicFramePr>
          <p:nvPr/>
        </p:nvGraphicFramePr>
        <p:xfrm>
          <a:off x="1143000" y="3048000"/>
          <a:ext cx="1981200" cy="1149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7" name="Equation" r:id="rId7" imgW="774364" imgH="444307" progId="Equation.3">
                  <p:embed/>
                </p:oleObj>
              </mc:Choice>
              <mc:Fallback>
                <p:oleObj name="Equation" r:id="rId7" imgW="774364" imgH="444307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3048000"/>
                        <a:ext cx="1981200" cy="1149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0" name="Text Box 9"/>
          <p:cNvSpPr txBox="1">
            <a:spLocks noChangeArrowheads="1"/>
          </p:cNvSpPr>
          <p:nvPr/>
        </p:nvSpPr>
        <p:spPr bwMode="auto">
          <a:xfrm>
            <a:off x="1066800" y="4343400"/>
            <a:ext cx="7391400" cy="2123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6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 dirty="0">
                <a:latin typeface="Arial" panose="020B0604020202020204" pitchFamily="34" charset="0"/>
              </a:rPr>
              <a:t>注意</a:t>
            </a:r>
            <a:r>
              <a:rPr lang="zh-CN" altLang="en-US" sz="2400" dirty="0" smtClean="0">
                <a:latin typeface="Arial" panose="020B0604020202020204" pitchFamily="34" charset="0"/>
              </a:rPr>
              <a:t>：点叉积的区别很明显</a:t>
            </a:r>
            <a:endParaRPr lang="zh-CN" altLang="en-US" sz="2400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latin typeface="Arial" panose="020B0604020202020204" pitchFamily="34" charset="0"/>
              </a:rPr>
              <a:t>点积</a:t>
            </a:r>
            <a:r>
              <a:rPr lang="zh-CN" altLang="en-US" sz="2400" dirty="0">
                <a:latin typeface="Arial" panose="020B0604020202020204" pitchFamily="34" charset="0"/>
              </a:rPr>
              <a:t>是负的，说明两向量夹角为钝角</a:t>
            </a:r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latin typeface="Arial" panose="020B0604020202020204" pitchFamily="34" charset="0"/>
              </a:rPr>
              <a:t>叉积是</a:t>
            </a:r>
            <a:r>
              <a:rPr lang="zh-CN" altLang="en-US" sz="2400" dirty="0">
                <a:latin typeface="Arial" panose="020B0604020202020204" pitchFamily="34" charset="0"/>
              </a:rPr>
              <a:t>负的，说明夹角的方向是顺时针</a:t>
            </a:r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latin typeface="Arial" panose="020B0604020202020204" pitchFamily="34" charset="0"/>
              </a:rPr>
              <a:t>叉积实际上</a:t>
            </a:r>
            <a:r>
              <a:rPr lang="zh-CN" altLang="en-US" sz="2400" dirty="0">
                <a:latin typeface="Arial" panose="020B0604020202020204" pitchFamily="34" charset="0"/>
              </a:rPr>
              <a:t>代表向量之间的平行四边形面积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活性边表</a:t>
            </a:r>
          </a:p>
        </p:txBody>
      </p:sp>
      <p:pic>
        <p:nvPicPr>
          <p:cNvPr id="46083" name="Picture 4" descr="7G2UEJ56~S$TLBWFFDN73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828800"/>
            <a:ext cx="8610600" cy="3976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交点的取舍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扫描线与边相交，边位于扫描线两侧，计</a:t>
            </a:r>
            <a:r>
              <a:rPr lang="en-US" altLang="zh-CN" smtClean="0"/>
              <a:t>1</a:t>
            </a:r>
            <a:r>
              <a:rPr lang="zh-CN" altLang="en-US" smtClean="0"/>
              <a:t>个交点，这种情况是最通常的相交</a:t>
            </a:r>
          </a:p>
          <a:p>
            <a:r>
              <a:rPr lang="zh-CN" altLang="en-US" smtClean="0"/>
              <a:t>扫描线与边相交于端点，下闭上开；即相交端点在下方计</a:t>
            </a:r>
            <a:r>
              <a:rPr lang="en-US" altLang="zh-CN" smtClean="0"/>
              <a:t>1</a:t>
            </a:r>
            <a:r>
              <a:rPr lang="zh-CN" altLang="en-US" smtClean="0"/>
              <a:t>个，在上方计</a:t>
            </a:r>
            <a:r>
              <a:rPr lang="en-US" altLang="zh-CN" smtClean="0"/>
              <a:t>0</a:t>
            </a:r>
            <a:r>
              <a:rPr lang="zh-CN" altLang="en-US" smtClean="0"/>
              <a:t>个</a:t>
            </a:r>
          </a:p>
          <a:p>
            <a:r>
              <a:rPr lang="zh-CN" altLang="en-US" smtClean="0"/>
              <a:t>扫描线与边重合，必然是水平边，预处理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题目列表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 fontScale="92500" lnSpcReduction="10000"/>
          </a:bodyPr>
          <a:lstStyle/>
          <a:p>
            <a:pPr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en-US" altLang="zh-CN" smtClean="0"/>
              <a:t>HUNNU10810</a:t>
            </a:r>
            <a:r>
              <a:rPr lang="zh-CN" altLang="en-US" smtClean="0"/>
              <a:t>，在扫描中解决问题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en-US" altLang="zh-CN" smtClean="0"/>
              <a:t>POJ1177</a:t>
            </a:r>
            <a:r>
              <a:rPr lang="zh-CN" altLang="en-US" smtClean="0"/>
              <a:t>，线段树</a:t>
            </a:r>
            <a:r>
              <a:rPr lang="en-US" altLang="zh-CN" smtClean="0"/>
              <a:t>+</a:t>
            </a:r>
            <a:r>
              <a:rPr lang="zh-CN" altLang="en-US" smtClean="0"/>
              <a:t>扫描线，其实重点是线段树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en-US" altLang="zh-CN" smtClean="0"/>
              <a:t>POJ1151</a:t>
            </a:r>
            <a:r>
              <a:rPr lang="zh-CN" altLang="en-US" smtClean="0"/>
              <a:t>，线段树</a:t>
            </a:r>
            <a:r>
              <a:rPr lang="en-US" altLang="zh-CN" smtClean="0"/>
              <a:t>+</a:t>
            </a:r>
            <a:r>
              <a:rPr lang="zh-CN" altLang="en-US" smtClean="0"/>
              <a:t>扫描线</a:t>
            </a:r>
            <a:r>
              <a:rPr lang="en-US" altLang="zh-CN" smtClean="0"/>
              <a:t>+</a:t>
            </a:r>
            <a:r>
              <a:rPr lang="zh-CN" altLang="en-US" smtClean="0"/>
              <a:t>优化，以上</a:t>
            </a:r>
            <a:r>
              <a:rPr lang="en-US" altLang="zh-CN" smtClean="0"/>
              <a:t>2</a:t>
            </a:r>
            <a:r>
              <a:rPr lang="zh-CN" altLang="en-US" smtClean="0"/>
              <a:t>个任选一个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en-US" altLang="zh-CN" smtClean="0"/>
              <a:t>POJ3277</a:t>
            </a:r>
            <a:r>
              <a:rPr lang="zh-CN" altLang="en-US" smtClean="0"/>
              <a:t>，重点仍然是线段树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en-US" altLang="zh-CN" smtClean="0"/>
              <a:t>hdu3124</a:t>
            </a:r>
            <a:r>
              <a:rPr lang="zh-CN" altLang="en-US" smtClean="0"/>
              <a:t>，二分</a:t>
            </a:r>
            <a:r>
              <a:rPr lang="en-US" altLang="zh-CN" smtClean="0"/>
              <a:t>+</a:t>
            </a:r>
            <a:r>
              <a:rPr lang="zh-CN" altLang="en-US" smtClean="0"/>
              <a:t>扫描线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en-US" altLang="zh-CN" smtClean="0"/>
              <a:t>POJ2927</a:t>
            </a:r>
            <a:r>
              <a:rPr lang="zh-CN" altLang="en-US" smtClean="0"/>
              <a:t>，平衡树</a:t>
            </a:r>
            <a:r>
              <a:rPr lang="en-US" altLang="zh-CN" smtClean="0"/>
              <a:t>+</a:t>
            </a:r>
            <a:r>
              <a:rPr lang="zh-CN" altLang="en-US" smtClean="0"/>
              <a:t>扫描线，以上</a:t>
            </a:r>
            <a:r>
              <a:rPr lang="en-US" altLang="zh-CN" smtClean="0"/>
              <a:t>2</a:t>
            </a:r>
            <a:r>
              <a:rPr lang="zh-CN" altLang="en-US" smtClean="0"/>
              <a:t>题任选一个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Bentley Ottmann </a:t>
            </a:r>
            <a:r>
              <a:rPr lang="zh-CN" altLang="en-US" smtClean="0"/>
              <a:t>算法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求解</a:t>
            </a:r>
            <a:r>
              <a:rPr lang="en-US" altLang="zh-CN" smtClean="0"/>
              <a:t>n</a:t>
            </a:r>
            <a:r>
              <a:rPr lang="zh-CN" altLang="en-US" smtClean="0"/>
              <a:t>个线段的交点</a:t>
            </a:r>
          </a:p>
          <a:p>
            <a:r>
              <a:rPr lang="zh-CN" altLang="en-US" smtClean="0"/>
              <a:t>暴力法，</a:t>
            </a:r>
            <a:r>
              <a:rPr lang="en-US" altLang="zh-CN" smtClean="0"/>
              <a:t>O(n×n)</a:t>
            </a:r>
          </a:p>
          <a:p>
            <a:r>
              <a:rPr lang="zh-CN" altLang="en-US" smtClean="0"/>
              <a:t>当交点数远少于</a:t>
            </a:r>
            <a:r>
              <a:rPr lang="en-US" altLang="zh-CN" smtClean="0"/>
              <a:t>n</a:t>
            </a:r>
            <a:r>
              <a:rPr lang="zh-CN" altLang="en-US" smtClean="0"/>
              <a:t>方级别，可以使用基于扫描线的</a:t>
            </a:r>
            <a:r>
              <a:rPr lang="en-US" altLang="zh-CN" smtClean="0"/>
              <a:t>Bentley-Ottmann</a:t>
            </a:r>
            <a:r>
              <a:rPr lang="zh-CN" altLang="en-US" smtClean="0"/>
              <a:t>算法</a:t>
            </a:r>
          </a:p>
          <a:p>
            <a:r>
              <a:rPr lang="zh-CN" altLang="en-US" smtClean="0"/>
              <a:t>可以用来判断是否为简单多边形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相关概念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处理对象：线段的集合</a:t>
            </a:r>
          </a:p>
          <a:p>
            <a:r>
              <a:rPr lang="zh-CN" altLang="en-US" smtClean="0"/>
              <a:t>输出：交点的集合</a:t>
            </a:r>
          </a:p>
          <a:p>
            <a:r>
              <a:rPr lang="zh-CN" altLang="en-US" smtClean="0"/>
              <a:t>扫描线</a:t>
            </a:r>
            <a:r>
              <a:rPr lang="en-US" altLang="zh-CN" smtClean="0"/>
              <a:t>SL</a:t>
            </a:r>
          </a:p>
          <a:p>
            <a:r>
              <a:rPr lang="zh-CN" altLang="en-US" smtClean="0"/>
              <a:t>事件队列，以点作为排队的基准</a:t>
            </a:r>
          </a:p>
          <a:p>
            <a:pPr lvl="1"/>
            <a:r>
              <a:rPr lang="en-US" altLang="zh-CN" smtClean="0"/>
              <a:t>SL</a:t>
            </a:r>
            <a:r>
              <a:rPr lang="zh-CN" altLang="en-US" smtClean="0"/>
              <a:t>扫到左端点</a:t>
            </a:r>
          </a:p>
          <a:p>
            <a:pPr lvl="1"/>
            <a:r>
              <a:rPr lang="en-US" altLang="zh-CN" smtClean="0"/>
              <a:t>SL</a:t>
            </a:r>
            <a:r>
              <a:rPr lang="zh-CN" altLang="en-US" smtClean="0"/>
              <a:t>扫到右端点</a:t>
            </a:r>
          </a:p>
          <a:p>
            <a:pPr lvl="1"/>
            <a:r>
              <a:rPr lang="en-US" altLang="zh-CN" smtClean="0"/>
              <a:t>SL</a:t>
            </a:r>
            <a:r>
              <a:rPr lang="zh-CN" altLang="en-US" smtClean="0"/>
              <a:t>扫到交点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事件处理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zh-CN" altLang="en-US" smtClean="0"/>
              <a:t>在</a:t>
            </a:r>
            <a:r>
              <a:rPr lang="en-US" altLang="zh-CN" smtClean="0"/>
              <a:t>SL</a:t>
            </a:r>
            <a:r>
              <a:rPr lang="zh-CN" altLang="en-US" smtClean="0"/>
              <a:t>上相邻的线段要求交点，如果有交点，交点要加入队列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defRPr/>
            </a:pPr>
            <a:endParaRPr lang="zh-CN" altLang="en-US" smtClean="0"/>
          </a:p>
          <a:p>
            <a:pPr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en-US" altLang="zh-CN" smtClean="0"/>
              <a:t>SL</a:t>
            </a:r>
            <a:r>
              <a:rPr lang="zh-CN" altLang="en-US" smtClean="0"/>
              <a:t>扫到左端点：线段加入，并与上下邻分别求交点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en-US" altLang="zh-CN" smtClean="0"/>
              <a:t>SL</a:t>
            </a:r>
            <a:r>
              <a:rPr lang="zh-CN" altLang="en-US" smtClean="0"/>
              <a:t>扫到右端点：线段退出，原上下邻求交点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en-US" altLang="zh-CN" smtClean="0"/>
              <a:t>SL</a:t>
            </a:r>
            <a:r>
              <a:rPr lang="zh-CN" altLang="en-US" smtClean="0"/>
              <a:t>扫到交点：相关</a:t>
            </a:r>
            <a:r>
              <a:rPr lang="en-US" altLang="zh-CN" smtClean="0"/>
              <a:t>2</a:t>
            </a:r>
            <a:r>
              <a:rPr lang="zh-CN" altLang="en-US" smtClean="0"/>
              <a:t>条线段交换上下关系，并根据新的邻近关系求交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2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0"/>
            <a:ext cx="8077200" cy="6840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altLang="zh-CN" smtClean="0"/>
              <a:t>Shamos Hoey </a:t>
            </a:r>
            <a:r>
              <a:rPr lang="zh-CN" altLang="en-US" smtClean="0"/>
              <a:t>算法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 fontScale="92500" lnSpcReduction="10000"/>
          </a:bodyPr>
          <a:lstStyle/>
          <a:p>
            <a:pPr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zh-CN" altLang="en-US" smtClean="0"/>
              <a:t>如果只判断是否存在相交，则不必求出所有交点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zh-CN" altLang="en-US" smtClean="0"/>
              <a:t>事件队列不必加入交点，只需加入最开始的</a:t>
            </a:r>
            <a:r>
              <a:rPr lang="en-US" altLang="zh-CN" smtClean="0"/>
              <a:t>2n</a:t>
            </a:r>
            <a:r>
              <a:rPr lang="zh-CN" altLang="en-US" smtClean="0"/>
              <a:t>个端点即可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zh-CN" altLang="en-US" smtClean="0"/>
              <a:t>如果是判断简单多边形，需要注意交点必须不为端点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defRPr/>
            </a:pPr>
            <a:endParaRPr lang="zh-CN" altLang="en-US" smtClean="0"/>
          </a:p>
          <a:p>
            <a:pPr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zh-CN" altLang="en-US" smtClean="0"/>
              <a:t>原始算法：</a:t>
            </a:r>
            <a:r>
              <a:rPr lang="en-US" altLang="zh-CN" smtClean="0"/>
              <a:t>O((n+k)logn)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en-US" altLang="zh-CN" smtClean="0"/>
              <a:t>SH</a:t>
            </a:r>
            <a:r>
              <a:rPr lang="zh-CN" altLang="en-US" smtClean="0"/>
              <a:t>算法：</a:t>
            </a:r>
            <a:r>
              <a:rPr lang="en-US" altLang="zh-CN" smtClean="0"/>
              <a:t>O(nlogn)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题目列表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HUNNU 11154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三角剖分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将简单多边形剖分成三角形，且所有三角形的端点就是多边形的端点，各三角形的边不会交叉</a:t>
            </a:r>
          </a:p>
        </p:txBody>
      </p:sp>
      <p:graphicFrame>
        <p:nvGraphicFramePr>
          <p:cNvPr id="55300" name="Object 4"/>
          <p:cNvGraphicFramePr>
            <a:graphicFrameLocks noChangeAspect="1"/>
          </p:cNvGraphicFramePr>
          <p:nvPr/>
        </p:nvGraphicFramePr>
        <p:xfrm>
          <a:off x="838200" y="3200400"/>
          <a:ext cx="3692525" cy="300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18" name="Visio" r:id="rId3" imgW="3691761" imgH="3007739" progId="Visio.Drawing.11">
                  <p:embed/>
                </p:oleObj>
              </mc:Choice>
              <mc:Fallback>
                <p:oleObj name="Visio" r:id="rId3" imgW="3691761" imgH="3007739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3200400"/>
                        <a:ext cx="3692525" cy="3008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1" name="Object 6"/>
          <p:cNvGraphicFramePr>
            <a:graphicFrameLocks noChangeAspect="1"/>
          </p:cNvGraphicFramePr>
          <p:nvPr/>
        </p:nvGraphicFramePr>
        <p:xfrm>
          <a:off x="4800600" y="2971800"/>
          <a:ext cx="4178300" cy="3367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19" name="Visio" r:id="rId5" imgW="4177600" imgH="3367784" progId="Visio.Drawing.11">
                  <p:embed/>
                </p:oleObj>
              </mc:Choice>
              <mc:Fallback>
                <p:oleObj name="Visio" r:id="rId5" imgW="4177600" imgH="3367784" progId="Visio.Drawing.11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2971800"/>
                        <a:ext cx="4178300" cy="3367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向量幅角的计算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305800" cy="4525963"/>
          </a:xfrm>
        </p:spPr>
        <p:txBody>
          <a:bodyPr/>
          <a:lstStyle/>
          <a:p>
            <a:r>
              <a:rPr lang="zh-CN" altLang="en-US" sz="2800" dirty="0" smtClean="0"/>
              <a:t>如上所述，尽量避免计算角度</a:t>
            </a:r>
          </a:p>
          <a:p>
            <a:endParaRPr lang="zh-CN" altLang="en-US" sz="2800" dirty="0" smtClean="0"/>
          </a:p>
          <a:p>
            <a:r>
              <a:rPr lang="zh-CN" altLang="en-US" sz="2800" dirty="0" smtClean="0"/>
              <a:t>若要比较向量</a:t>
            </a:r>
            <a:r>
              <a:rPr lang="en-US" altLang="zh-CN" sz="2800" dirty="0" smtClean="0"/>
              <a:t>a</a:t>
            </a:r>
            <a:r>
              <a:rPr lang="zh-CN" altLang="en-US" sz="2800" dirty="0" smtClean="0"/>
              <a:t>、</a:t>
            </a:r>
            <a:r>
              <a:rPr lang="en-US" altLang="zh-CN" sz="2800" dirty="0" smtClean="0"/>
              <a:t>b</a:t>
            </a:r>
            <a:r>
              <a:rPr lang="zh-CN" altLang="en-US" sz="2800" dirty="0" smtClean="0"/>
              <a:t>的幅角大小</a:t>
            </a:r>
          </a:p>
          <a:p>
            <a:pPr lvl="1"/>
            <a:r>
              <a:rPr lang="zh-CN" altLang="en-US" sz="2400" dirty="0" smtClean="0"/>
              <a:t>首先计算</a:t>
            </a:r>
            <a:r>
              <a:rPr lang="en-US" altLang="zh-CN" sz="2400" dirty="0" smtClean="0"/>
              <a:t>a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b</a:t>
            </a:r>
            <a:r>
              <a:rPr lang="zh-CN" altLang="en-US" sz="2400" dirty="0" smtClean="0"/>
              <a:t>的象限</a:t>
            </a:r>
          </a:p>
          <a:p>
            <a:pPr lvl="1"/>
            <a:r>
              <a:rPr lang="zh-CN" altLang="en-US" sz="2400" dirty="0" smtClean="0"/>
              <a:t>其次计算</a:t>
            </a:r>
            <a:r>
              <a:rPr lang="en-US" altLang="zh-CN" sz="2400" dirty="0" smtClean="0"/>
              <a:t>a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b</a:t>
            </a:r>
            <a:r>
              <a:rPr lang="zh-CN" altLang="en-US" sz="2400" dirty="0" smtClean="0"/>
              <a:t>的叉积</a:t>
            </a:r>
          </a:p>
          <a:p>
            <a:endParaRPr lang="zh-CN" altLang="en-US" sz="2800" dirty="0" smtClean="0"/>
          </a:p>
          <a:p>
            <a:r>
              <a:rPr lang="zh-CN" altLang="en-US" sz="2800" dirty="0" smtClean="0"/>
              <a:t>一定要计算角度值，使用</a:t>
            </a:r>
            <a:r>
              <a:rPr lang="en-US" altLang="zh-CN" sz="2800" dirty="0" smtClean="0"/>
              <a:t>atan2(</a:t>
            </a:r>
            <a:r>
              <a:rPr lang="en-US" altLang="zh-CN" sz="2800" dirty="0" err="1" smtClean="0"/>
              <a:t>y,x</a:t>
            </a:r>
            <a:r>
              <a:rPr lang="en-US" altLang="zh-CN" sz="2800" dirty="0" smtClean="0"/>
              <a:t>)</a:t>
            </a:r>
          </a:p>
          <a:p>
            <a:pPr lvl="1"/>
            <a:r>
              <a:rPr lang="zh-CN" altLang="en-US" sz="2400" dirty="0" smtClean="0"/>
              <a:t>值域为</a:t>
            </a:r>
            <a:r>
              <a:rPr lang="en-US" altLang="zh-CN" sz="2400" dirty="0" smtClean="0"/>
              <a:t>(-pi, pi]</a:t>
            </a:r>
          </a:p>
        </p:txBody>
      </p:sp>
      <p:graphicFrame>
        <p:nvGraphicFramePr>
          <p:cNvPr id="9220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5867400" y="1143000"/>
          <a:ext cx="3048000" cy="298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9" name="Visio" r:id="rId3" imgW="932688" imgH="912770" progId="Visio.Drawing.11">
                  <p:embed/>
                </p:oleObj>
              </mc:Choice>
              <mc:Fallback>
                <p:oleObj name="Visio" r:id="rId3" imgW="932688" imgH="912770" progId="Visio.Drawing.11">
                  <p:embed/>
                  <p:pic>
                    <p:nvPicPr>
                      <p:cNvPr id="0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1143000"/>
                        <a:ext cx="3048000" cy="298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三角剖分的要求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只剖成三角形，凸多边形的剖法是非常好简单的</a:t>
            </a:r>
          </a:p>
          <a:p>
            <a:r>
              <a:rPr lang="zh-CN" altLang="en-US" smtClean="0"/>
              <a:t>如果对剖分有一个权值要求，就需要进一步考虑</a:t>
            </a:r>
          </a:p>
          <a:p>
            <a:pPr lvl="1"/>
            <a:r>
              <a:rPr lang="zh-CN" altLang="en-US" smtClean="0"/>
              <a:t>例如要求剖出来的三角形总周长最短</a:t>
            </a:r>
          </a:p>
          <a:p>
            <a:pPr lvl="1"/>
            <a:r>
              <a:rPr lang="zh-CN" altLang="en-US" smtClean="0"/>
              <a:t>要求剖出来的三角形面积最接近</a:t>
            </a:r>
          </a:p>
          <a:p>
            <a:pPr lvl="1"/>
            <a:r>
              <a:rPr lang="zh-CN" altLang="en-US" smtClean="0"/>
              <a:t>要求剖出来的三角形最接近正三角形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Delaunay</a:t>
            </a:r>
            <a:r>
              <a:rPr lang="zh-CN" altLang="en-US" smtClean="0"/>
              <a:t>三角剖分 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 smtClean="0"/>
              <a:t>Delaunay</a:t>
            </a:r>
            <a:r>
              <a:rPr lang="zh-CN" altLang="en-US" sz="2400" smtClean="0"/>
              <a:t>三角剖分用于处理点集</a:t>
            </a:r>
          </a:p>
          <a:p>
            <a:pPr>
              <a:lnSpc>
                <a:spcPct val="90000"/>
              </a:lnSpc>
            </a:pPr>
            <a:r>
              <a:rPr lang="zh-CN" altLang="en-US" sz="2400" smtClean="0"/>
              <a:t>一个点集，用其中的点构成三角形，每个点都必须用到</a:t>
            </a:r>
          </a:p>
          <a:p>
            <a:pPr>
              <a:lnSpc>
                <a:spcPct val="90000"/>
              </a:lnSpc>
            </a:pPr>
            <a:r>
              <a:rPr lang="zh-CN" altLang="en-US" sz="2400" smtClean="0"/>
              <a:t>要求：</a:t>
            </a:r>
          </a:p>
          <a:p>
            <a:pPr lvl="1">
              <a:lnSpc>
                <a:spcPct val="90000"/>
              </a:lnSpc>
            </a:pPr>
            <a:r>
              <a:rPr lang="zh-CN" altLang="en-US" sz="2000" smtClean="0"/>
              <a:t>边不交叉</a:t>
            </a:r>
          </a:p>
          <a:p>
            <a:pPr lvl="1">
              <a:lnSpc>
                <a:spcPct val="90000"/>
              </a:lnSpc>
            </a:pPr>
            <a:r>
              <a:rPr lang="zh-CN" altLang="en-US" sz="2000" smtClean="0"/>
              <a:t>最外围的边可以构成一个凸包</a:t>
            </a:r>
          </a:p>
          <a:p>
            <a:pPr lvl="1">
              <a:lnSpc>
                <a:spcPct val="90000"/>
              </a:lnSpc>
            </a:pPr>
            <a:r>
              <a:rPr lang="zh-CN" altLang="en-US" sz="2000" smtClean="0"/>
              <a:t>每一个三角形的外接圆都不会覆盖到第</a:t>
            </a:r>
            <a:r>
              <a:rPr lang="en-US" altLang="zh-CN" sz="2000" smtClean="0"/>
              <a:t>4</a:t>
            </a:r>
            <a:r>
              <a:rPr lang="zh-CN" altLang="en-US" sz="2000" smtClean="0"/>
              <a:t>个点</a:t>
            </a:r>
          </a:p>
          <a:p>
            <a:pPr lvl="1">
              <a:lnSpc>
                <a:spcPct val="90000"/>
              </a:lnSpc>
            </a:pPr>
            <a:r>
              <a:rPr lang="zh-CN" altLang="en-US" sz="2000" smtClean="0"/>
              <a:t>三角形整体上最接近正三角形</a:t>
            </a:r>
          </a:p>
          <a:p>
            <a:pPr lvl="1">
              <a:lnSpc>
                <a:spcPct val="90000"/>
              </a:lnSpc>
            </a:pPr>
            <a:r>
              <a:rPr lang="zh-CN" altLang="en-US" sz="2000" smtClean="0"/>
              <a:t>如果有一个新的点加入点集，新的剖分只需改变其邻近的三角形</a:t>
            </a:r>
          </a:p>
          <a:p>
            <a:pPr lvl="1">
              <a:lnSpc>
                <a:spcPct val="90000"/>
              </a:lnSpc>
            </a:pPr>
            <a:r>
              <a:rPr lang="en-US" altLang="zh-CN" sz="2000" smtClean="0"/>
              <a:t>Delaunay</a:t>
            </a:r>
            <a:r>
              <a:rPr lang="zh-CN" altLang="en-US" sz="2000" smtClean="0"/>
              <a:t>剖分具有唯一性</a:t>
            </a:r>
          </a:p>
          <a:p>
            <a:pPr>
              <a:lnSpc>
                <a:spcPct val="90000"/>
              </a:lnSpc>
            </a:pPr>
            <a:r>
              <a:rPr lang="en-US" altLang="zh-CN" sz="2400" smtClean="0"/>
              <a:t>Voronoi</a:t>
            </a:r>
            <a:r>
              <a:rPr lang="zh-CN" altLang="en-US" sz="2400" smtClean="0"/>
              <a:t>图与</a:t>
            </a:r>
            <a:r>
              <a:rPr lang="en-US" altLang="zh-CN" sz="2400" smtClean="0"/>
              <a:t>Delaunay</a:t>
            </a:r>
            <a:r>
              <a:rPr lang="zh-CN" altLang="en-US" sz="2400" smtClean="0"/>
              <a:t>剖分是对偶图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三角剖分</a:t>
            </a:r>
            <a:r>
              <a:rPr lang="en-US" altLang="zh-CN" smtClean="0"/>
              <a:t>——</a:t>
            </a:r>
            <a:r>
              <a:rPr lang="zh-CN" altLang="en-US" smtClean="0"/>
              <a:t>水平分解法</a:t>
            </a:r>
          </a:p>
        </p:txBody>
      </p:sp>
      <p:graphicFrame>
        <p:nvGraphicFramePr>
          <p:cNvPr id="58371" name="Object 5"/>
          <p:cNvGraphicFramePr>
            <a:graphicFrameLocks noChangeAspect="1"/>
          </p:cNvGraphicFramePr>
          <p:nvPr/>
        </p:nvGraphicFramePr>
        <p:xfrm>
          <a:off x="609600" y="1752600"/>
          <a:ext cx="6934200" cy="3822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80" name="Visio" r:id="rId3" imgW="4393606" imgH="2422968" progId="Visio.Drawing.11">
                  <p:embed/>
                </p:oleObj>
              </mc:Choice>
              <mc:Fallback>
                <p:oleObj name="Visio" r:id="rId3" imgW="4393606" imgH="2422968" progId="Visio.Drawing.11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752600"/>
                        <a:ext cx="6934200" cy="3822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Freeform 5"/>
          <p:cNvSpPr>
            <a:spLocks/>
          </p:cNvSpPr>
          <p:nvPr/>
        </p:nvSpPr>
        <p:spPr bwMode="auto">
          <a:xfrm rot="-2720222">
            <a:off x="2235200" y="4775200"/>
            <a:ext cx="711200" cy="762000"/>
          </a:xfrm>
          <a:custGeom>
            <a:avLst/>
            <a:gdLst>
              <a:gd name="T0" fmla="*/ 0 w 448"/>
              <a:gd name="T1" fmla="*/ 2147483646 h 480"/>
              <a:gd name="T2" fmla="*/ 2147483646 w 448"/>
              <a:gd name="T3" fmla="*/ 2147483646 h 480"/>
              <a:gd name="T4" fmla="*/ 2147483646 w 448"/>
              <a:gd name="T5" fmla="*/ 0 h 48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48" h="480">
                <a:moveTo>
                  <a:pt x="0" y="480"/>
                </a:moveTo>
                <a:cubicBezTo>
                  <a:pt x="160" y="472"/>
                  <a:pt x="320" y="464"/>
                  <a:pt x="384" y="384"/>
                </a:cubicBezTo>
                <a:cubicBezTo>
                  <a:pt x="448" y="304"/>
                  <a:pt x="376" y="40"/>
                  <a:pt x="384" y="0"/>
                </a:cubicBezTo>
              </a:path>
            </a:pathLst>
          </a:custGeom>
          <a:noFill/>
          <a:ln w="9525">
            <a:solidFill>
              <a:srgbClr val="FF0000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395" name="Text Box 6"/>
          <p:cNvSpPr txBox="1">
            <a:spLocks noChangeArrowheads="1"/>
          </p:cNvSpPr>
          <p:nvPr/>
        </p:nvSpPr>
        <p:spPr bwMode="auto">
          <a:xfrm>
            <a:off x="228600" y="5715000"/>
            <a:ext cx="2895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6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1600">
                <a:latin typeface="Arial" panose="020B0604020202020204" pitchFamily="34" charset="0"/>
              </a:rPr>
              <a:t>第</a:t>
            </a:r>
            <a:r>
              <a:rPr lang="en-US" altLang="zh-CN" sz="1600">
                <a:latin typeface="Arial" panose="020B0604020202020204" pitchFamily="34" charset="0"/>
              </a:rPr>
              <a:t>1</a:t>
            </a:r>
            <a:r>
              <a:rPr lang="zh-CN" altLang="en-US" sz="1600">
                <a:latin typeface="Arial" panose="020B0604020202020204" pitchFamily="34" charset="0"/>
              </a:rPr>
              <a:t>步，用此处的</a:t>
            </a:r>
            <a:r>
              <a:rPr lang="en-US" altLang="zh-CN" sz="1600">
                <a:latin typeface="Arial" panose="020B0604020202020204" pitchFamily="34" charset="0"/>
              </a:rPr>
              <a:t>y</a:t>
            </a:r>
            <a:r>
              <a:rPr lang="zh-CN" altLang="en-US" sz="1600">
                <a:latin typeface="Arial" panose="020B0604020202020204" pitchFamily="34" charset="0"/>
              </a:rPr>
              <a:t>划一条线</a:t>
            </a:r>
          </a:p>
        </p:txBody>
      </p:sp>
      <p:sp>
        <p:nvSpPr>
          <p:cNvPr id="59396" name="Freeform 7"/>
          <p:cNvSpPr>
            <a:spLocks/>
          </p:cNvSpPr>
          <p:nvPr/>
        </p:nvSpPr>
        <p:spPr bwMode="auto">
          <a:xfrm rot="-2720222">
            <a:off x="2414588" y="4824412"/>
            <a:ext cx="1917700" cy="803275"/>
          </a:xfrm>
          <a:custGeom>
            <a:avLst/>
            <a:gdLst>
              <a:gd name="T0" fmla="*/ 0 w 448"/>
              <a:gd name="T1" fmla="*/ 2147483646 h 480"/>
              <a:gd name="T2" fmla="*/ 2147483646 w 448"/>
              <a:gd name="T3" fmla="*/ 2147483646 h 480"/>
              <a:gd name="T4" fmla="*/ 2147483646 w 448"/>
              <a:gd name="T5" fmla="*/ 0 h 48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48" h="480">
                <a:moveTo>
                  <a:pt x="0" y="480"/>
                </a:moveTo>
                <a:cubicBezTo>
                  <a:pt x="160" y="472"/>
                  <a:pt x="320" y="464"/>
                  <a:pt x="384" y="384"/>
                </a:cubicBezTo>
                <a:cubicBezTo>
                  <a:pt x="448" y="304"/>
                  <a:pt x="376" y="40"/>
                  <a:pt x="384" y="0"/>
                </a:cubicBezTo>
              </a:path>
            </a:pathLst>
          </a:custGeom>
          <a:noFill/>
          <a:ln w="9525">
            <a:solidFill>
              <a:srgbClr val="FF0000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397" name="Text Box 8"/>
          <p:cNvSpPr txBox="1">
            <a:spLocks noChangeArrowheads="1"/>
          </p:cNvSpPr>
          <p:nvPr/>
        </p:nvSpPr>
        <p:spPr bwMode="auto">
          <a:xfrm>
            <a:off x="457200" y="6172200"/>
            <a:ext cx="2895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6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1600">
                <a:latin typeface="Arial" panose="020B0604020202020204" pitchFamily="34" charset="0"/>
              </a:rPr>
              <a:t>第</a:t>
            </a:r>
            <a:r>
              <a:rPr lang="en-US" altLang="zh-CN" sz="1600">
                <a:latin typeface="Arial" panose="020B0604020202020204" pitchFamily="34" charset="0"/>
              </a:rPr>
              <a:t>2</a:t>
            </a:r>
            <a:r>
              <a:rPr lang="zh-CN" altLang="en-US" sz="1600">
                <a:latin typeface="Arial" panose="020B0604020202020204" pitchFamily="34" charset="0"/>
              </a:rPr>
              <a:t>步，用此处的</a:t>
            </a:r>
            <a:r>
              <a:rPr lang="en-US" altLang="zh-CN" sz="1600">
                <a:latin typeface="Arial" panose="020B0604020202020204" pitchFamily="34" charset="0"/>
              </a:rPr>
              <a:t>y</a:t>
            </a:r>
            <a:r>
              <a:rPr lang="zh-CN" altLang="en-US" sz="1600">
                <a:latin typeface="Arial" panose="020B0604020202020204" pitchFamily="34" charset="0"/>
              </a:rPr>
              <a:t>划一条线</a:t>
            </a:r>
          </a:p>
        </p:txBody>
      </p:sp>
      <p:graphicFrame>
        <p:nvGraphicFramePr>
          <p:cNvPr id="59398" name="Object 10"/>
          <p:cNvGraphicFramePr>
            <a:graphicFrameLocks noChangeAspect="1"/>
          </p:cNvGraphicFramePr>
          <p:nvPr/>
        </p:nvGraphicFramePr>
        <p:xfrm>
          <a:off x="838200" y="914400"/>
          <a:ext cx="8001000" cy="4706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07" name="Visio" r:id="rId3" imgW="4366691" imgH="2572786" progId="Visio.Drawing.11">
                  <p:embed/>
                </p:oleObj>
              </mc:Choice>
              <mc:Fallback>
                <p:oleObj name="Visio" r:id="rId3" imgW="4366691" imgH="2572786" progId="Visio.Drawing.11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914400"/>
                        <a:ext cx="8001000" cy="4706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ext Box 5"/>
          <p:cNvSpPr txBox="1">
            <a:spLocks noChangeArrowheads="1"/>
          </p:cNvSpPr>
          <p:nvPr/>
        </p:nvSpPr>
        <p:spPr bwMode="auto">
          <a:xfrm>
            <a:off x="1600200" y="4876800"/>
            <a:ext cx="4800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6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1600">
                <a:latin typeface="Arial" panose="020B0604020202020204" pitchFamily="34" charset="0"/>
              </a:rPr>
              <a:t>第</a:t>
            </a:r>
            <a:r>
              <a:rPr lang="en-US" altLang="zh-CN" sz="1600">
                <a:latin typeface="Arial" panose="020B0604020202020204" pitchFamily="34" charset="0"/>
              </a:rPr>
              <a:t>3</a:t>
            </a:r>
            <a:r>
              <a:rPr lang="zh-CN" altLang="en-US" sz="1600">
                <a:latin typeface="Arial" panose="020B0604020202020204" pitchFamily="34" charset="0"/>
              </a:rPr>
              <a:t>步，考虑</a:t>
            </a:r>
            <a:r>
              <a:rPr lang="en-US" altLang="zh-CN" sz="1600">
                <a:latin typeface="Arial" panose="020B0604020202020204" pitchFamily="34" charset="0"/>
              </a:rPr>
              <a:t>x</a:t>
            </a:r>
            <a:r>
              <a:rPr lang="zh-CN" altLang="en-US" sz="1600">
                <a:latin typeface="Arial" panose="020B0604020202020204" pitchFamily="34" charset="0"/>
              </a:rPr>
              <a:t>坐标，则原来的</a:t>
            </a:r>
            <a:r>
              <a:rPr lang="en-US" altLang="zh-CN" sz="1600">
                <a:latin typeface="Arial" panose="020B0604020202020204" pitchFamily="34" charset="0"/>
              </a:rPr>
              <a:t>2</a:t>
            </a:r>
            <a:r>
              <a:rPr lang="zh-CN" altLang="en-US" sz="1600">
                <a:latin typeface="Arial" panose="020B0604020202020204" pitchFamily="34" charset="0"/>
              </a:rPr>
              <a:t>被划分为</a:t>
            </a:r>
            <a:r>
              <a:rPr lang="en-US" altLang="zh-CN" sz="1600">
                <a:latin typeface="Arial" panose="020B0604020202020204" pitchFamily="34" charset="0"/>
              </a:rPr>
              <a:t>2</a:t>
            </a:r>
            <a:r>
              <a:rPr lang="zh-CN" altLang="en-US" sz="1600">
                <a:latin typeface="Arial" panose="020B0604020202020204" pitchFamily="34" charset="0"/>
              </a:rPr>
              <a:t>、</a:t>
            </a:r>
            <a:r>
              <a:rPr lang="en-US" altLang="zh-CN" sz="1600">
                <a:latin typeface="Arial" panose="020B0604020202020204" pitchFamily="34" charset="0"/>
              </a:rPr>
              <a:t>3</a:t>
            </a:r>
          </a:p>
        </p:txBody>
      </p:sp>
      <p:graphicFrame>
        <p:nvGraphicFramePr>
          <p:cNvPr id="60419" name="Object 6"/>
          <p:cNvGraphicFramePr>
            <a:graphicFrameLocks noChangeAspect="1"/>
          </p:cNvGraphicFramePr>
          <p:nvPr/>
        </p:nvGraphicFramePr>
        <p:xfrm>
          <a:off x="533400" y="533400"/>
          <a:ext cx="6858000" cy="4035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37" name="Visio" r:id="rId3" imgW="4357720" imgH="2563810" progId="Visio.Drawing.11">
                  <p:embed/>
                </p:oleObj>
              </mc:Choice>
              <mc:Fallback>
                <p:oleObj name="Visio" r:id="rId3" imgW="4357720" imgH="2563810" progId="Visio.Drawing.11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533400"/>
                        <a:ext cx="6858000" cy="4035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20" name="Object 7"/>
          <p:cNvGraphicFramePr>
            <a:graphicFrameLocks noChangeAspect="1"/>
          </p:cNvGraphicFramePr>
          <p:nvPr/>
        </p:nvGraphicFramePr>
        <p:xfrm>
          <a:off x="7620000" y="1524000"/>
          <a:ext cx="1158875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38" name="Visio" r:id="rId5" imgW="556921" imgH="988311" progId="Visio.Drawing.11">
                  <p:embed/>
                </p:oleObj>
              </mc:Choice>
              <mc:Fallback>
                <p:oleObj name="Visio" r:id="rId5" imgW="556921" imgH="988311" progId="Visio.Drawing.11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0" y="1524000"/>
                        <a:ext cx="1158875" cy="205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442" name="Object 4"/>
          <p:cNvGraphicFramePr>
            <a:graphicFrameLocks noChangeAspect="1"/>
          </p:cNvGraphicFramePr>
          <p:nvPr/>
        </p:nvGraphicFramePr>
        <p:xfrm>
          <a:off x="1295400" y="838200"/>
          <a:ext cx="6629400" cy="3900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3" name="Visio" r:id="rId3" imgW="4357720" imgH="2563810" progId="Visio.Drawing.11">
                  <p:embed/>
                </p:oleObj>
              </mc:Choice>
              <mc:Fallback>
                <p:oleObj name="Visio" r:id="rId3" imgW="4357720" imgH="2563810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838200"/>
                        <a:ext cx="6629400" cy="3900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43" name="Freeform 7"/>
          <p:cNvSpPr>
            <a:spLocks/>
          </p:cNvSpPr>
          <p:nvPr/>
        </p:nvSpPr>
        <p:spPr bwMode="auto">
          <a:xfrm>
            <a:off x="431800" y="1447800"/>
            <a:ext cx="1625600" cy="4114800"/>
          </a:xfrm>
          <a:custGeom>
            <a:avLst/>
            <a:gdLst>
              <a:gd name="T0" fmla="*/ 2147483646 w 1024"/>
              <a:gd name="T1" fmla="*/ 2147483646 h 2592"/>
              <a:gd name="T2" fmla="*/ 2147483646 w 1024"/>
              <a:gd name="T3" fmla="*/ 2147483646 h 2592"/>
              <a:gd name="T4" fmla="*/ 2147483646 w 1024"/>
              <a:gd name="T5" fmla="*/ 2147483646 h 2592"/>
              <a:gd name="T6" fmla="*/ 2147483646 w 1024"/>
              <a:gd name="T7" fmla="*/ 0 h 259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024" h="2592">
                <a:moveTo>
                  <a:pt x="160" y="2592"/>
                </a:moveTo>
                <a:cubicBezTo>
                  <a:pt x="80" y="2292"/>
                  <a:pt x="0" y="1992"/>
                  <a:pt x="16" y="1680"/>
                </a:cubicBezTo>
                <a:cubicBezTo>
                  <a:pt x="32" y="1368"/>
                  <a:pt x="88" y="1000"/>
                  <a:pt x="256" y="720"/>
                </a:cubicBezTo>
                <a:cubicBezTo>
                  <a:pt x="424" y="440"/>
                  <a:pt x="920" y="80"/>
                  <a:pt x="1024" y="0"/>
                </a:cubicBezTo>
              </a:path>
            </a:pathLst>
          </a:custGeom>
          <a:noFill/>
          <a:ln w="9525">
            <a:solidFill>
              <a:srgbClr val="FF0000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444" name="Freeform 8"/>
          <p:cNvSpPr>
            <a:spLocks/>
          </p:cNvSpPr>
          <p:nvPr/>
        </p:nvSpPr>
        <p:spPr bwMode="auto">
          <a:xfrm rot="-1475746">
            <a:off x="927100" y="4356100"/>
            <a:ext cx="685800" cy="1066800"/>
          </a:xfrm>
          <a:custGeom>
            <a:avLst/>
            <a:gdLst>
              <a:gd name="T0" fmla="*/ 2147483646 w 1024"/>
              <a:gd name="T1" fmla="*/ 2147483646 h 2592"/>
              <a:gd name="T2" fmla="*/ 2147483646 w 1024"/>
              <a:gd name="T3" fmla="*/ 2147483646 h 2592"/>
              <a:gd name="T4" fmla="*/ 2147483646 w 1024"/>
              <a:gd name="T5" fmla="*/ 2147483646 h 2592"/>
              <a:gd name="T6" fmla="*/ 2147483646 w 1024"/>
              <a:gd name="T7" fmla="*/ 0 h 259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024" h="2592">
                <a:moveTo>
                  <a:pt x="160" y="2592"/>
                </a:moveTo>
                <a:cubicBezTo>
                  <a:pt x="80" y="2292"/>
                  <a:pt x="0" y="1992"/>
                  <a:pt x="16" y="1680"/>
                </a:cubicBezTo>
                <a:cubicBezTo>
                  <a:pt x="32" y="1368"/>
                  <a:pt x="88" y="1000"/>
                  <a:pt x="256" y="720"/>
                </a:cubicBezTo>
                <a:cubicBezTo>
                  <a:pt x="424" y="440"/>
                  <a:pt x="920" y="80"/>
                  <a:pt x="1024" y="0"/>
                </a:cubicBezTo>
              </a:path>
            </a:pathLst>
          </a:custGeom>
          <a:noFill/>
          <a:ln w="9525">
            <a:solidFill>
              <a:srgbClr val="FF0000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445" name="Text Box 9"/>
          <p:cNvSpPr txBox="1">
            <a:spLocks noChangeArrowheads="1"/>
          </p:cNvSpPr>
          <p:nvPr/>
        </p:nvSpPr>
        <p:spPr bwMode="auto">
          <a:xfrm>
            <a:off x="228600" y="5715000"/>
            <a:ext cx="2895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6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1600">
                <a:latin typeface="Arial" panose="020B0604020202020204" pitchFamily="34" charset="0"/>
              </a:rPr>
              <a:t>用这条边的</a:t>
            </a:r>
            <a:r>
              <a:rPr lang="en-US" altLang="zh-CN" sz="1600">
                <a:latin typeface="Arial" panose="020B0604020202020204" pitchFamily="34" charset="0"/>
              </a:rPr>
              <a:t>y</a:t>
            </a:r>
            <a:r>
              <a:rPr lang="zh-CN" altLang="en-US" sz="1600">
                <a:latin typeface="Arial" panose="020B0604020202020204" pitchFamily="34" charset="0"/>
              </a:rPr>
              <a:t>又可以划两刀</a:t>
            </a:r>
          </a:p>
        </p:txBody>
      </p:sp>
      <p:graphicFrame>
        <p:nvGraphicFramePr>
          <p:cNvPr id="61446" name="Object 10"/>
          <p:cNvGraphicFramePr>
            <a:graphicFrameLocks noChangeAspect="1"/>
          </p:cNvGraphicFramePr>
          <p:nvPr/>
        </p:nvGraphicFramePr>
        <p:xfrm>
          <a:off x="8307388" y="1219200"/>
          <a:ext cx="708025" cy="228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4" name="Visio" r:id="rId5" imgW="556921" imgH="1799189" progId="Visio.Drawing.11">
                  <p:embed/>
                </p:oleObj>
              </mc:Choice>
              <mc:Fallback>
                <p:oleObj name="Visio" r:id="rId5" imgW="556921" imgH="1799189" progId="Visio.Drawing.11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07388" y="1219200"/>
                        <a:ext cx="708025" cy="228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2466" name="Object 4"/>
          <p:cNvGraphicFramePr>
            <a:graphicFrameLocks noChangeAspect="1"/>
          </p:cNvGraphicFramePr>
          <p:nvPr/>
        </p:nvGraphicFramePr>
        <p:xfrm>
          <a:off x="685800" y="990600"/>
          <a:ext cx="6553200" cy="3856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85" name="Visio" r:id="rId3" imgW="4357720" imgH="2563810" progId="Visio.Drawing.11">
                  <p:embed/>
                </p:oleObj>
              </mc:Choice>
              <mc:Fallback>
                <p:oleObj name="Visio" r:id="rId3" imgW="4357720" imgH="2563810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990600"/>
                        <a:ext cx="6553200" cy="3856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67" name="Text Box 5"/>
          <p:cNvSpPr txBox="1">
            <a:spLocks noChangeArrowheads="1"/>
          </p:cNvSpPr>
          <p:nvPr/>
        </p:nvSpPr>
        <p:spPr bwMode="auto">
          <a:xfrm>
            <a:off x="2971800" y="5181600"/>
            <a:ext cx="4038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6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1600">
                <a:latin typeface="Arial" panose="020B0604020202020204" pitchFamily="34" charset="0"/>
              </a:rPr>
              <a:t>考虑</a:t>
            </a:r>
            <a:r>
              <a:rPr lang="en-US" altLang="zh-CN" sz="1600">
                <a:latin typeface="Arial" panose="020B0604020202020204" pitchFamily="34" charset="0"/>
              </a:rPr>
              <a:t>x</a:t>
            </a:r>
            <a:r>
              <a:rPr lang="zh-CN" altLang="en-US" sz="1600">
                <a:latin typeface="Arial" panose="020B0604020202020204" pitchFamily="34" charset="0"/>
              </a:rPr>
              <a:t>坐标以后，分解成如上</a:t>
            </a:r>
          </a:p>
        </p:txBody>
      </p:sp>
      <p:graphicFrame>
        <p:nvGraphicFramePr>
          <p:cNvPr id="62468" name="Object 6"/>
          <p:cNvGraphicFramePr>
            <a:graphicFrameLocks noChangeAspect="1"/>
          </p:cNvGraphicFramePr>
          <p:nvPr/>
        </p:nvGraphicFramePr>
        <p:xfrm>
          <a:off x="7315200" y="1143000"/>
          <a:ext cx="1620838" cy="320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86" name="Visio" r:id="rId5" imgW="911640" imgH="1799189" progId="Visio.Drawing.11">
                  <p:embed/>
                </p:oleObj>
              </mc:Choice>
              <mc:Fallback>
                <p:oleObj name="Visio" r:id="rId5" imgW="911640" imgH="1799189" progId="Visio.Drawing.11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5200" y="1143000"/>
                        <a:ext cx="1620838" cy="320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3490" name="Object 5"/>
          <p:cNvGraphicFramePr>
            <a:graphicFrameLocks noChangeAspect="1"/>
          </p:cNvGraphicFramePr>
          <p:nvPr/>
        </p:nvGraphicFramePr>
        <p:xfrm>
          <a:off x="457200" y="609600"/>
          <a:ext cx="8153400" cy="428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02" name="Visio" r:id="rId3" imgW="5380813" imgH="2828580" progId="Visio.Drawing.11">
                  <p:embed/>
                </p:oleObj>
              </mc:Choice>
              <mc:Fallback>
                <p:oleObj name="Visio" r:id="rId3" imgW="5380813" imgH="2828580" progId="Visio.Drawing.11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609600"/>
                        <a:ext cx="8153400" cy="4287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491" name="Text Box 6"/>
          <p:cNvSpPr txBox="1">
            <a:spLocks noChangeArrowheads="1"/>
          </p:cNvSpPr>
          <p:nvPr/>
        </p:nvSpPr>
        <p:spPr bwMode="auto">
          <a:xfrm>
            <a:off x="2590800" y="5334000"/>
            <a:ext cx="4038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6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1600">
                <a:latin typeface="Arial" panose="020B0604020202020204" pitchFamily="34" charset="0"/>
              </a:rPr>
              <a:t>第</a:t>
            </a:r>
            <a:r>
              <a:rPr lang="en-US" altLang="zh-CN" sz="1600">
                <a:latin typeface="Arial" panose="020B0604020202020204" pitchFamily="34" charset="0"/>
              </a:rPr>
              <a:t>3</a:t>
            </a:r>
            <a:r>
              <a:rPr lang="zh-CN" altLang="en-US" sz="1600">
                <a:latin typeface="Arial" panose="020B0604020202020204" pitchFamily="34" charset="0"/>
              </a:rPr>
              <a:t>条边，只会有一个</a:t>
            </a:r>
            <a:r>
              <a:rPr lang="en-US" altLang="zh-CN" sz="1600">
                <a:latin typeface="Arial" panose="020B0604020202020204" pitchFamily="34" charset="0"/>
              </a:rPr>
              <a:t>y</a:t>
            </a:r>
            <a:r>
              <a:rPr lang="zh-CN" altLang="en-US" sz="1600">
                <a:latin typeface="Arial" panose="020B0604020202020204" pitchFamily="34" charset="0"/>
              </a:rPr>
              <a:t>值起作用</a:t>
            </a:r>
          </a:p>
        </p:txBody>
      </p:sp>
      <p:sp>
        <p:nvSpPr>
          <p:cNvPr id="63492" name="Freeform 8"/>
          <p:cNvSpPr>
            <a:spLocks/>
          </p:cNvSpPr>
          <p:nvPr/>
        </p:nvSpPr>
        <p:spPr bwMode="auto">
          <a:xfrm>
            <a:off x="1295400" y="3352800"/>
            <a:ext cx="1219200" cy="2184400"/>
          </a:xfrm>
          <a:custGeom>
            <a:avLst/>
            <a:gdLst>
              <a:gd name="T0" fmla="*/ 2147483646 w 768"/>
              <a:gd name="T1" fmla="*/ 2147483646 h 1376"/>
              <a:gd name="T2" fmla="*/ 2147483646 w 768"/>
              <a:gd name="T3" fmla="*/ 2147483646 h 1376"/>
              <a:gd name="T4" fmla="*/ 0 w 768"/>
              <a:gd name="T5" fmla="*/ 0 h 137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68" h="1376">
                <a:moveTo>
                  <a:pt x="768" y="1344"/>
                </a:moveTo>
                <a:cubicBezTo>
                  <a:pt x="520" y="1360"/>
                  <a:pt x="272" y="1376"/>
                  <a:pt x="144" y="1152"/>
                </a:cubicBezTo>
                <a:cubicBezTo>
                  <a:pt x="16" y="928"/>
                  <a:pt x="8" y="152"/>
                  <a:pt x="0" y="0"/>
                </a:cubicBezTo>
              </a:path>
            </a:pathLst>
          </a:custGeom>
          <a:noFill/>
          <a:ln w="9525">
            <a:solidFill>
              <a:srgbClr val="FF0000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3493" name="Line 9"/>
          <p:cNvSpPr>
            <a:spLocks noChangeShapeType="1"/>
          </p:cNvSpPr>
          <p:nvPr/>
        </p:nvSpPr>
        <p:spPr bwMode="auto">
          <a:xfrm>
            <a:off x="7772400" y="18288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4514" name="Object 4"/>
          <p:cNvGraphicFramePr>
            <a:graphicFrameLocks noChangeAspect="1"/>
          </p:cNvGraphicFramePr>
          <p:nvPr/>
        </p:nvGraphicFramePr>
        <p:xfrm>
          <a:off x="914400" y="914400"/>
          <a:ext cx="7620000" cy="4176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24" name="Visio" r:id="rId3" imgW="5649267" imgH="3097146" progId="Visio.Drawing.11">
                  <p:embed/>
                </p:oleObj>
              </mc:Choice>
              <mc:Fallback>
                <p:oleObj name="Visio" r:id="rId3" imgW="5649267" imgH="3097146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914400"/>
                        <a:ext cx="7620000" cy="4176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15" name="Text Box 5"/>
          <p:cNvSpPr txBox="1">
            <a:spLocks noChangeArrowheads="1"/>
          </p:cNvSpPr>
          <p:nvPr/>
        </p:nvSpPr>
        <p:spPr bwMode="auto">
          <a:xfrm>
            <a:off x="2590800" y="5334000"/>
            <a:ext cx="4038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6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1600">
                <a:latin typeface="Arial" panose="020B0604020202020204" pitchFamily="34" charset="0"/>
              </a:rPr>
              <a:t>第</a:t>
            </a:r>
            <a:r>
              <a:rPr lang="en-US" altLang="zh-CN" sz="1600">
                <a:latin typeface="Arial" panose="020B0604020202020204" pitchFamily="34" charset="0"/>
              </a:rPr>
              <a:t>3</a:t>
            </a:r>
            <a:r>
              <a:rPr lang="zh-CN" altLang="en-US" sz="1600">
                <a:latin typeface="Arial" panose="020B0604020202020204" pitchFamily="34" charset="0"/>
              </a:rPr>
              <a:t>条边，加入以后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5538" name="Object 5"/>
          <p:cNvGraphicFramePr>
            <a:graphicFrameLocks noChangeAspect="1"/>
          </p:cNvGraphicFramePr>
          <p:nvPr/>
        </p:nvGraphicFramePr>
        <p:xfrm>
          <a:off x="838200" y="381000"/>
          <a:ext cx="7543800" cy="4921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48" name="Visio" r:id="rId3" imgW="4357720" imgH="2843423" progId="Visio.Drawing.11">
                  <p:embed/>
                </p:oleObj>
              </mc:Choice>
              <mc:Fallback>
                <p:oleObj name="Visio" r:id="rId3" imgW="4357720" imgH="2843423" progId="Visio.Drawing.11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381000"/>
                        <a:ext cx="7543800" cy="4921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539" name="Text Box 6"/>
          <p:cNvSpPr txBox="1">
            <a:spLocks noChangeArrowheads="1"/>
          </p:cNvSpPr>
          <p:nvPr/>
        </p:nvSpPr>
        <p:spPr bwMode="auto">
          <a:xfrm>
            <a:off x="2743200" y="5562600"/>
            <a:ext cx="4038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6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1600">
                <a:latin typeface="Arial" panose="020B0604020202020204" pitchFamily="34" charset="0"/>
              </a:rPr>
              <a:t>最后一条边加入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叉积的应用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sz="2400" smtClean="0"/>
              <a:t>判断三点的拐向</a:t>
            </a:r>
          </a:p>
          <a:p>
            <a:pPr>
              <a:lnSpc>
                <a:spcPct val="80000"/>
              </a:lnSpc>
            </a:pPr>
            <a:endParaRPr lang="zh-CN" altLang="en-US" sz="2400" smtClean="0"/>
          </a:p>
          <a:p>
            <a:pPr>
              <a:lnSpc>
                <a:spcPct val="80000"/>
              </a:lnSpc>
            </a:pPr>
            <a:r>
              <a:rPr lang="zh-CN" altLang="en-US" sz="2400" smtClean="0"/>
              <a:t>求三角形面积</a:t>
            </a:r>
          </a:p>
          <a:p>
            <a:pPr>
              <a:lnSpc>
                <a:spcPct val="80000"/>
              </a:lnSpc>
            </a:pPr>
            <a:r>
              <a:rPr lang="zh-CN" altLang="en-US" sz="2400" smtClean="0"/>
              <a:t>求凸多边形面积</a:t>
            </a:r>
          </a:p>
          <a:p>
            <a:pPr>
              <a:lnSpc>
                <a:spcPct val="80000"/>
              </a:lnSpc>
            </a:pPr>
            <a:endParaRPr lang="zh-CN" altLang="en-US" sz="2400" smtClean="0"/>
          </a:p>
          <a:p>
            <a:pPr>
              <a:lnSpc>
                <a:spcPct val="80000"/>
              </a:lnSpc>
            </a:pPr>
            <a:r>
              <a:rPr lang="zh-CN" altLang="en-US" sz="2400" smtClean="0"/>
              <a:t>判断点是否在直线上</a:t>
            </a:r>
          </a:p>
          <a:p>
            <a:pPr>
              <a:lnSpc>
                <a:spcPct val="80000"/>
              </a:lnSpc>
            </a:pPr>
            <a:r>
              <a:rPr lang="zh-CN" altLang="en-US" sz="2400" smtClean="0"/>
              <a:t>判断点是否在线段上</a:t>
            </a:r>
          </a:p>
          <a:p>
            <a:pPr>
              <a:lnSpc>
                <a:spcPct val="80000"/>
              </a:lnSpc>
            </a:pPr>
            <a:endParaRPr lang="zh-CN" altLang="en-US" sz="2400" smtClean="0"/>
          </a:p>
          <a:p>
            <a:pPr>
              <a:lnSpc>
                <a:spcPct val="80000"/>
              </a:lnSpc>
            </a:pPr>
            <a:r>
              <a:rPr lang="zh-CN" altLang="en-US" sz="2400" smtClean="0"/>
              <a:t>判断点是否在三角形内</a:t>
            </a:r>
          </a:p>
          <a:p>
            <a:pPr>
              <a:lnSpc>
                <a:spcPct val="80000"/>
              </a:lnSpc>
            </a:pPr>
            <a:r>
              <a:rPr lang="zh-CN" altLang="en-US" sz="2400" smtClean="0"/>
              <a:t>判断点是否在凸多边形内</a:t>
            </a:r>
          </a:p>
          <a:p>
            <a:pPr>
              <a:lnSpc>
                <a:spcPct val="80000"/>
              </a:lnSpc>
            </a:pPr>
            <a:endParaRPr lang="zh-CN" altLang="en-US" sz="2400" smtClean="0"/>
          </a:p>
          <a:p>
            <a:pPr>
              <a:lnSpc>
                <a:spcPct val="80000"/>
              </a:lnSpc>
            </a:pPr>
            <a:r>
              <a:rPr lang="zh-CN" altLang="en-US" sz="2400" smtClean="0"/>
              <a:t>判断两线段是否相交</a:t>
            </a:r>
          </a:p>
        </p:txBody>
      </p:sp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5257800" y="2667000"/>
            <a:ext cx="3200400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6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latin typeface="Arial" panose="020B0604020202020204" pitchFamily="34" charset="0"/>
              </a:rPr>
              <a:t>绝大部分凸多边形题目都可以使用外积解决。但非凸多边形则不行！！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6562" name="Object 4"/>
          <p:cNvGraphicFramePr>
            <a:graphicFrameLocks noChangeAspect="1"/>
          </p:cNvGraphicFramePr>
          <p:nvPr/>
        </p:nvGraphicFramePr>
        <p:xfrm>
          <a:off x="2209800" y="381000"/>
          <a:ext cx="4360863" cy="472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71" name="Visio" r:id="rId3" imgW="2377785" imgH="2576583" progId="Visio.Drawing.11">
                  <p:embed/>
                </p:oleObj>
              </mc:Choice>
              <mc:Fallback>
                <p:oleObj name="Visio" r:id="rId3" imgW="2377785" imgH="2576583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381000"/>
                        <a:ext cx="4360863" cy="472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题目列表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hdu3060</a:t>
            </a:r>
            <a:r>
              <a:rPr lang="zh-CN" altLang="en-US" smtClean="0"/>
              <a:t>，面积求并，三角剖分，推荐入门</a:t>
            </a:r>
          </a:p>
          <a:p>
            <a:endParaRPr lang="zh-CN" altLang="en-US" smtClean="0"/>
          </a:p>
          <a:p>
            <a:r>
              <a:rPr lang="en-US" altLang="zh-CN" smtClean="0"/>
              <a:t>POJ2986</a:t>
            </a:r>
            <a:r>
              <a:rPr lang="zh-CN" altLang="en-US" smtClean="0"/>
              <a:t>，圆与三角形相交</a:t>
            </a:r>
          </a:p>
          <a:p>
            <a:r>
              <a:rPr lang="en-US" altLang="zh-CN" smtClean="0"/>
              <a:t>POJ3675</a:t>
            </a:r>
            <a:r>
              <a:rPr lang="zh-CN" altLang="en-US" smtClean="0"/>
              <a:t>，圆与简单多边形相交，可能先做上一题会好一些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圆的其他题目列表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HUNNU10780</a:t>
            </a:r>
            <a:r>
              <a:rPr lang="zh-CN" altLang="en-US" smtClean="0"/>
              <a:t>，圆相关，但重点是区间处理，推荐</a:t>
            </a:r>
          </a:p>
          <a:p>
            <a:r>
              <a:rPr lang="en-US" altLang="zh-CN" smtClean="0"/>
              <a:t>hdu3264</a:t>
            </a:r>
            <a:r>
              <a:rPr lang="zh-CN" altLang="en-US" smtClean="0"/>
              <a:t>，圆面积相交</a:t>
            </a:r>
          </a:p>
          <a:p>
            <a:r>
              <a:rPr lang="en-US" altLang="zh-CN" smtClean="0"/>
              <a:t>hdu3007</a:t>
            </a:r>
            <a:r>
              <a:rPr lang="zh-CN" altLang="en-US" smtClean="0"/>
              <a:t>，最小包围圆</a:t>
            </a:r>
          </a:p>
          <a:p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暂不分类 题目列表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 fontScale="925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smtClean="0"/>
              <a:t>POJ1151</a:t>
            </a:r>
            <a:r>
              <a:rPr lang="zh-CN" altLang="en-US" smtClean="0"/>
              <a:t>，推荐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altLang="zh-CN" smtClean="0"/>
              <a:t>POJ1981</a:t>
            </a:r>
            <a:r>
              <a:rPr lang="zh-CN" altLang="en-US" smtClean="0"/>
              <a:t>，非常好的题目，需要尽量优化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altLang="zh-CN" smtClean="0"/>
              <a:t>POJ2012</a:t>
            </a:r>
            <a:r>
              <a:rPr lang="zh-CN" altLang="en-US" smtClean="0"/>
              <a:t>，有点难缠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altLang="zh-CN" smtClean="0"/>
              <a:t>hdu2297</a:t>
            </a:r>
            <a:r>
              <a:rPr lang="zh-CN" altLang="en-US" smtClean="0"/>
              <a:t>，考虑极角排序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altLang="zh-CN" smtClean="0"/>
              <a:t>POJ3347</a:t>
            </a:r>
            <a:r>
              <a:rPr lang="zh-CN" altLang="en-US" smtClean="0"/>
              <a:t>，几何题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altLang="zh-CN" smtClean="0"/>
              <a:t>POJ3336</a:t>
            </a:r>
            <a:r>
              <a:rPr lang="zh-CN" altLang="en-US" smtClean="0"/>
              <a:t>，几何</a:t>
            </a:r>
            <a:r>
              <a:rPr lang="en-US" altLang="zh-CN" smtClean="0"/>
              <a:t>+</a:t>
            </a:r>
            <a:r>
              <a:rPr lang="zh-CN" altLang="en-US" smtClean="0"/>
              <a:t>并查集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altLang="zh-CN" smtClean="0"/>
              <a:t>POJ3521</a:t>
            </a:r>
            <a:r>
              <a:rPr lang="zh-CN" altLang="en-US" smtClean="0"/>
              <a:t>，极复杂，推荐自虐</a:t>
            </a:r>
          </a:p>
          <a:p>
            <a:pPr fontAlgn="auto">
              <a:spcAft>
                <a:spcPts val="0"/>
              </a:spcAft>
              <a:defRPr/>
            </a:pPr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1760" y="1484784"/>
            <a:ext cx="4032448" cy="3957216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267744" y="1124744"/>
            <a:ext cx="3016980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altLang="zh-CN" sz="9600" b="1" cap="none" spc="0" dirty="0" smtClean="0">
                <a:ln/>
                <a:solidFill>
                  <a:schemeClr val="accent3"/>
                </a:solidFill>
                <a:effectLst/>
              </a:rPr>
              <a:t>OVER</a:t>
            </a:r>
            <a:endParaRPr lang="zh-CN" altLang="en-US" sz="9600" b="1" cap="none" spc="0" dirty="0">
              <a:ln/>
              <a:solidFill>
                <a:schemeClr val="accent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34975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判断两线段是否相交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排斥实验</a:t>
            </a:r>
          </a:p>
          <a:p>
            <a:endParaRPr lang="zh-CN" altLang="en-US" smtClean="0"/>
          </a:p>
          <a:p>
            <a:r>
              <a:rPr lang="zh-CN" altLang="en-US" smtClean="0"/>
              <a:t>跨立实验</a:t>
            </a:r>
          </a:p>
        </p:txBody>
      </p:sp>
      <p:pic>
        <p:nvPicPr>
          <p:cNvPr id="11268" name="Picture 4" descr="0GPG[ZT%F0{C42MLEYN$9E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1371600"/>
            <a:ext cx="2332038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1269" name="Object 7"/>
          <p:cNvGraphicFramePr>
            <a:graphicFrameLocks noChangeAspect="1"/>
          </p:cNvGraphicFramePr>
          <p:nvPr/>
        </p:nvGraphicFramePr>
        <p:xfrm>
          <a:off x="685800" y="3962400"/>
          <a:ext cx="5486400" cy="2465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8" name="Visio" r:id="rId4" imgW="2603797" imgH="1170233" progId="Visio.Drawing.11">
                  <p:embed/>
                </p:oleObj>
              </mc:Choice>
              <mc:Fallback>
                <p:oleObj name="Visio" r:id="rId4" imgW="2603797" imgH="1170233" progId="Visio.Drawing.11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3962400"/>
                        <a:ext cx="5486400" cy="2465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题目列表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POJ1066</a:t>
            </a:r>
            <a:r>
              <a:rPr lang="zh-CN" altLang="en-US" dirty="0" smtClean="0"/>
              <a:t>，线段相交</a:t>
            </a:r>
          </a:p>
          <a:p>
            <a:r>
              <a:rPr lang="en-US" altLang="zh-CN" dirty="0" smtClean="0"/>
              <a:t>POJ1654</a:t>
            </a:r>
            <a:r>
              <a:rPr lang="zh-CN" altLang="en-US" dirty="0" smtClean="0"/>
              <a:t>，多边形求面积，推荐入门</a:t>
            </a:r>
          </a:p>
          <a:p>
            <a:r>
              <a:rPr lang="en-US" altLang="zh-CN" dirty="0" smtClean="0"/>
              <a:t>POJ1127</a:t>
            </a:r>
            <a:r>
              <a:rPr lang="zh-CN" altLang="en-US" dirty="0" smtClean="0"/>
              <a:t>，线段相交</a:t>
            </a:r>
            <a:r>
              <a:rPr lang="en-US" altLang="zh-CN" dirty="0" smtClean="0"/>
              <a:t>+</a:t>
            </a:r>
            <a:r>
              <a:rPr lang="zh-CN" altLang="en-US" dirty="0" smtClean="0"/>
              <a:t>并查集</a:t>
            </a:r>
          </a:p>
          <a:p>
            <a:r>
              <a:rPr lang="en-US" altLang="zh-CN" dirty="0" smtClean="0"/>
              <a:t>POJ2318</a:t>
            </a:r>
            <a:r>
              <a:rPr lang="zh-CN" altLang="en-US" dirty="0" smtClean="0"/>
              <a:t>，点在凸多边形内，推荐入门</a:t>
            </a:r>
          </a:p>
          <a:p>
            <a:r>
              <a:rPr lang="en-US" altLang="zh-CN" dirty="0" smtClean="0"/>
              <a:t>POJ2653</a:t>
            </a:r>
            <a:r>
              <a:rPr lang="zh-CN" altLang="en-US" dirty="0" smtClean="0"/>
              <a:t>，线段相交，推荐入门</a:t>
            </a:r>
          </a:p>
          <a:p>
            <a:r>
              <a:rPr lang="en-US" altLang="zh-CN" dirty="0" smtClean="0"/>
              <a:t>POJ1410</a:t>
            </a:r>
            <a:r>
              <a:rPr lang="zh-CN" altLang="en-US" dirty="0" smtClean="0"/>
              <a:t>，线段与矩形相交</a:t>
            </a:r>
          </a:p>
          <a:p>
            <a:endParaRPr lang="zh-CN" altLang="en-US" dirty="0" smtClean="0"/>
          </a:p>
          <a:p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x课件模板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演示文稿5" id="{E072D16E-04A4-4BBB-BF8C-C5A5F5C820DF}" vid="{6E1234FC-276E-483C-94B5-9CACA83EC9F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Lx课件模板3</Template>
  <TotalTime>1802</TotalTime>
  <Words>3538</Words>
  <Application>Microsoft Office PowerPoint</Application>
  <PresentationFormat>全屏显示(4:3)</PresentationFormat>
  <Paragraphs>324</Paragraphs>
  <Slides>74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74</vt:i4>
      </vt:variant>
    </vt:vector>
  </HeadingPairs>
  <TitlesOfParts>
    <vt:vector size="77" baseType="lpstr">
      <vt:lpstr>Lx课件模板3</vt:lpstr>
      <vt:lpstr>Visio</vt:lpstr>
      <vt:lpstr>Equation</vt:lpstr>
      <vt:lpstr>计算几何</vt:lpstr>
      <vt:lpstr>基本数据结构</vt:lpstr>
      <vt:lpstr>重要细节！！！</vt:lpstr>
      <vt:lpstr>向量的运算</vt:lpstr>
      <vt:lpstr>点叉积的几何意义</vt:lpstr>
      <vt:lpstr>向量幅角的计算</vt:lpstr>
      <vt:lpstr>叉积的应用</vt:lpstr>
      <vt:lpstr>判断两线段是否相交</vt:lpstr>
      <vt:lpstr>题目列表</vt:lpstr>
      <vt:lpstr>直线的数据结构</vt:lpstr>
      <vt:lpstr>两点确定一条直线</vt:lpstr>
      <vt:lpstr>两条直线确定一个点</vt:lpstr>
      <vt:lpstr>点与直线的距离</vt:lpstr>
      <vt:lpstr>点到线段的距离</vt:lpstr>
      <vt:lpstr>点、点与直线的关系</vt:lpstr>
      <vt:lpstr>题目列表</vt:lpstr>
      <vt:lpstr>多边形</vt:lpstr>
      <vt:lpstr>简单多边形</vt:lpstr>
      <vt:lpstr>判断是否为简单多边形</vt:lpstr>
      <vt:lpstr>凸多边形与凹多边形</vt:lpstr>
      <vt:lpstr>点是否在简单多边形上</vt:lpstr>
      <vt:lpstr>PowerPoint 演示文稿</vt:lpstr>
      <vt:lpstr>PowerPoint 演示文稿</vt:lpstr>
      <vt:lpstr>点是否在简单多边形上</vt:lpstr>
      <vt:lpstr>Pick公式</vt:lpstr>
      <vt:lpstr>Graham凸包算法</vt:lpstr>
      <vt:lpstr>Graham凸包算法</vt:lpstr>
      <vt:lpstr>题目列表</vt:lpstr>
      <vt:lpstr>解析几何</vt:lpstr>
      <vt:lpstr>半平面及其相交</vt:lpstr>
      <vt:lpstr>半平面相交</vt:lpstr>
      <vt:lpstr>算法</vt:lpstr>
      <vt:lpstr>zzy S&amp;I算法</vt:lpstr>
      <vt:lpstr>PowerPoint 演示文稿</vt:lpstr>
      <vt:lpstr>PowerPoint 演示文稿</vt:lpstr>
      <vt:lpstr>题目列表</vt:lpstr>
      <vt:lpstr>旋转卡壳法</vt:lpstr>
      <vt:lpstr>对踵点</vt:lpstr>
      <vt:lpstr>凸多边形的直径</vt:lpstr>
      <vt:lpstr>PowerPoint 演示文稿</vt:lpstr>
      <vt:lpstr>GJK算法</vt:lpstr>
      <vt:lpstr>集合运算</vt:lpstr>
      <vt:lpstr>PowerPoint 演示文稿</vt:lpstr>
      <vt:lpstr>集合之间的距离</vt:lpstr>
      <vt:lpstr>Minkowski和的算法</vt:lpstr>
      <vt:lpstr>题目列表</vt:lpstr>
      <vt:lpstr>扫描线算法</vt:lpstr>
      <vt:lpstr>扫描线算法</vt:lpstr>
      <vt:lpstr>扫描线算法的数据结构</vt:lpstr>
      <vt:lpstr>活性边表</vt:lpstr>
      <vt:lpstr>交点的取舍</vt:lpstr>
      <vt:lpstr>题目列表</vt:lpstr>
      <vt:lpstr>Bentley Ottmann 算法</vt:lpstr>
      <vt:lpstr>相关概念</vt:lpstr>
      <vt:lpstr>事件处理</vt:lpstr>
      <vt:lpstr>PowerPoint 演示文稿</vt:lpstr>
      <vt:lpstr>Shamos Hoey 算法</vt:lpstr>
      <vt:lpstr>题目列表</vt:lpstr>
      <vt:lpstr>三角剖分</vt:lpstr>
      <vt:lpstr>三角剖分的要求</vt:lpstr>
      <vt:lpstr>Delaunay三角剖分 </vt:lpstr>
      <vt:lpstr>三角剖分——水平分解法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题目列表</vt:lpstr>
      <vt:lpstr>圆的其他题目列表</vt:lpstr>
      <vt:lpstr>暂不分类 题目列表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bitwater</cp:lastModifiedBy>
  <cp:revision>238</cp:revision>
  <cp:lastPrinted>1601-01-01T00:00:00Z</cp:lastPrinted>
  <dcterms:created xsi:type="dcterms:W3CDTF">1601-01-01T00:00:00Z</dcterms:created>
  <dcterms:modified xsi:type="dcterms:W3CDTF">2017-07-16T13:09:23Z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