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81" r:id="rId4"/>
    <p:sldId id="282" r:id="rId5"/>
    <p:sldId id="257" r:id="rId6"/>
    <p:sldId id="283" r:id="rId7"/>
    <p:sldId id="284" r:id="rId8"/>
    <p:sldId id="258" r:id="rId9"/>
    <p:sldId id="286" r:id="rId10"/>
    <p:sldId id="285" r:id="rId11"/>
    <p:sldId id="260" r:id="rId12"/>
    <p:sldId id="261" r:id="rId13"/>
    <p:sldId id="287" r:id="rId14"/>
    <p:sldId id="288" r:id="rId15"/>
    <p:sldId id="289" r:id="rId16"/>
    <p:sldId id="290" r:id="rId17"/>
    <p:sldId id="262" r:id="rId18"/>
    <p:sldId id="263" r:id="rId19"/>
    <p:sldId id="264" r:id="rId20"/>
    <p:sldId id="292" r:id="rId21"/>
    <p:sldId id="265" r:id="rId22"/>
    <p:sldId id="293" r:id="rId23"/>
    <p:sldId id="305" r:id="rId24"/>
    <p:sldId id="291" r:id="rId25"/>
    <p:sldId id="294" r:id="rId26"/>
    <p:sldId id="295" r:id="rId27"/>
    <p:sldId id="296" r:id="rId28"/>
    <p:sldId id="297" r:id="rId29"/>
    <p:sldId id="298" r:id="rId30"/>
    <p:sldId id="299" r:id="rId31"/>
    <p:sldId id="270" r:id="rId32"/>
    <p:sldId id="301" r:id="rId33"/>
    <p:sldId id="300" r:id="rId34"/>
    <p:sldId id="302" r:id="rId35"/>
    <p:sldId id="303" r:id="rId36"/>
    <p:sldId id="304" r:id="rId37"/>
    <p:sldId id="271" r:id="rId38"/>
    <p:sldId id="306" r:id="rId3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824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6D24E-4E77-475E-8787-18B1EE8825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190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06D17-E34A-4A99-94CF-04D0EA076E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839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74D7F-9B8E-47DD-B4EA-5E18EEDB99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94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D6BC9-7347-4599-9C46-CB1DAA7F5E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650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0BA94-1B83-49A0-B0AD-78F2EE9F49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59FE8-765A-4BA5-9FCC-96C2ED1590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755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264F2-17FB-4BD9-8215-9DE881FCD1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384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A72A1-2A25-4816-B24F-8A70A37410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07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4BB1C-6167-4B4B-9564-8F6463BA49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480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DC581-389D-4CDB-8BD2-BD44DC020F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96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69BBF-A726-45C5-A2B9-ED0777B8B8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95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18" Type="http://schemas.openxmlformats.org/officeDocument/2006/relationships/image" Target="../media/image6.wmf"/><Relationship Id="rId26" Type="http://schemas.openxmlformats.org/officeDocument/2006/relationships/image" Target="../media/image14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9.wmf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wmf"/><Relationship Id="rId25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wmf"/><Relationship Id="rId20" Type="http://schemas.openxmlformats.org/officeDocument/2006/relationships/image" Target="../media/image8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2.wmf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23" Type="http://schemas.openxmlformats.org/officeDocument/2006/relationships/image" Target="../media/image11.wmf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Relationship Id="rId22" Type="http://schemas.openxmlformats.org/officeDocument/2006/relationships/image" Target="../media/image10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/>
          <p:cNvGrpSpPr>
            <a:grpSpLocks/>
          </p:cNvGrpSpPr>
          <p:nvPr/>
        </p:nvGrpSpPr>
        <p:grpSpPr bwMode="auto">
          <a:xfrm>
            <a:off x="1058863" y="68263"/>
            <a:ext cx="7018337" cy="6713537"/>
            <a:chOff x="1100154" y="152400"/>
            <a:chExt cx="6824646" cy="6629400"/>
          </a:xfrm>
        </p:grpSpPr>
        <p:pic>
          <p:nvPicPr>
            <p:cNvPr id="1036" name="Picture 9" descr="j0324442.wmf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7475" y="525887"/>
              <a:ext cx="1867437" cy="903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6" descr="j0324436.wmf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5604" y="2113208"/>
              <a:ext cx="1689196" cy="1120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7" descr="j0324438.wmf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2002" y="1272862"/>
              <a:ext cx="1960808" cy="1138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8" descr="j0324440.wmf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4913" y="152400"/>
              <a:ext cx="1265397" cy="121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0" name="Picture 10" descr="j0324444.wmf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129" y="899375"/>
              <a:ext cx="1360201" cy="1027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1" name="Picture 12" descr="j0324446.wmf"/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6898" y="1926465"/>
              <a:ext cx="858328" cy="140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2" name="Picture 13" descr="j0324448.wmf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154" y="3233670"/>
              <a:ext cx="1307206" cy="1237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3" name="Picture 14" descr="j0324450.wmf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3641" y="4447504"/>
              <a:ext cx="1327518" cy="1307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4" name="Picture 15" descr="j0324452.wmf"/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731" y="4820992"/>
              <a:ext cx="1930319" cy="1680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5" name="Picture 16" descr="j0324454.wmf"/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4796" y="5381223"/>
              <a:ext cx="1388703" cy="140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6" name="Picture 17" descr="j0324456.wmf"/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0248" y="4727620"/>
              <a:ext cx="1288959" cy="1587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7" name="Picture 18" descr="j0324458.wmf"/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8976" y="3233670"/>
              <a:ext cx="1472515" cy="1493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5331D8A-680C-44FD-9B6C-2CA9226620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3" name="图片 20"/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59238" r="9721" b="11543"/>
          <a:stretch>
            <a:fillRect/>
          </a:stretch>
        </p:blipFill>
        <p:spPr bwMode="auto">
          <a:xfrm>
            <a:off x="0" y="0"/>
            <a:ext cx="2120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图片 23"/>
          <p:cNvPicPr>
            <a:picLocks noChangeAspect="1"/>
          </p:cNvPicPr>
          <p:nvPr/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3600450" y="4758"/>
            <a:ext cx="1670050" cy="46166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Standard Template Library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/>
              <a:t>湖南师范大学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/>
              <a:t>罗迅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string</a:t>
            </a:r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string</a:t>
            </a:r>
            <a:r>
              <a:rPr lang="zh-CN" altLang="en-US" smtClean="0"/>
              <a:t>类并不属于容器，但也是</a:t>
            </a:r>
            <a:r>
              <a:rPr lang="en-US" altLang="zh-CN" smtClean="0"/>
              <a:t>C++</a:t>
            </a:r>
            <a:r>
              <a:rPr lang="zh-CN" altLang="en-US" smtClean="0"/>
              <a:t>标准支持的主用于处理字符串类的类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使用</a:t>
            </a:r>
            <a:r>
              <a:rPr lang="en-US" altLang="zh-CN" smtClean="0"/>
              <a:t>char []</a:t>
            </a:r>
            <a:r>
              <a:rPr lang="zh-CN" altLang="en-US" smtClean="0"/>
              <a:t>表示和处理原生字符串绝对比</a:t>
            </a:r>
            <a:r>
              <a:rPr lang="en-US" altLang="zh-CN" smtClean="0"/>
              <a:t>string</a:t>
            </a:r>
            <a:r>
              <a:rPr lang="zh-CN" altLang="en-US" smtClean="0"/>
              <a:t>要快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但是考虑到与其他容器组合，</a:t>
            </a:r>
            <a:r>
              <a:rPr lang="en-US" altLang="zh-CN" smtClean="0"/>
              <a:t>string</a:t>
            </a:r>
            <a:r>
              <a:rPr lang="zh-CN" altLang="en-US" smtClean="0"/>
              <a:t>是有价值的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/>
            <a:r>
              <a:rPr lang="en-US" altLang="zh-CN" smtClean="0"/>
              <a:t>string a,b,c;</a:t>
            </a:r>
          </a:p>
          <a:p>
            <a:pPr eaLnBrk="1" hangingPunct="1"/>
            <a:r>
              <a:rPr lang="en-US" altLang="zh-CN" smtClean="0"/>
              <a:t>c = a + b;//</a:t>
            </a:r>
            <a:r>
              <a:rPr lang="zh-CN" altLang="en-US" smtClean="0"/>
              <a:t>字符串的连接</a:t>
            </a:r>
          </a:p>
          <a:p>
            <a:pPr eaLnBrk="1" hangingPunct="1"/>
            <a:r>
              <a:rPr lang="en-US" altLang="zh-CN" smtClean="0"/>
              <a:t>a == b, a &lt; b, …… </a:t>
            </a:r>
            <a:r>
              <a:rPr lang="zh-CN" altLang="en-US" smtClean="0"/>
              <a:t>按字典序比大小</a:t>
            </a:r>
          </a:p>
          <a:p>
            <a:pPr eaLnBrk="1" hangingPunct="1"/>
            <a:r>
              <a:rPr lang="en-US" altLang="zh-CN" smtClean="0"/>
              <a:t>for(unsigned int i=0;i&lt;a.length();++i)</a:t>
            </a:r>
          </a:p>
          <a:p>
            <a:pPr lvl="1" eaLnBrk="1" hangingPunct="1"/>
            <a:r>
              <a:rPr lang="zh-CN" altLang="en-US" sz="3600" smtClean="0"/>
              <a:t>处理 </a:t>
            </a:r>
            <a:r>
              <a:rPr lang="en-US" altLang="zh-CN" sz="3600" smtClean="0"/>
              <a:t>a[i]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string str(“abcdefg”);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str.substr(3,4);  //</a:t>
            </a:r>
            <a:r>
              <a:rPr lang="zh-CN" altLang="en-US" smtClean="0"/>
              <a:t>指 </a:t>
            </a:r>
            <a:r>
              <a:rPr lang="en-US" altLang="zh-CN" smtClean="0"/>
              <a:t>defg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str.c_str();  //</a:t>
            </a:r>
            <a:r>
              <a:rPr lang="zh-CN" altLang="en-US" smtClean="0"/>
              <a:t>返回</a:t>
            </a:r>
            <a:r>
              <a:rPr lang="en-US" altLang="zh-CN" smtClean="0"/>
              <a:t>C</a:t>
            </a:r>
            <a:r>
              <a:rPr lang="zh-CN" altLang="en-US" smtClean="0"/>
              <a:t>语言风格的字符串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无论是</a:t>
            </a:r>
            <a:r>
              <a:rPr lang="en-US" altLang="zh-CN" smtClean="0"/>
              <a:t>C</a:t>
            </a:r>
            <a:r>
              <a:rPr lang="zh-CN" altLang="en-US" smtClean="0"/>
              <a:t>还是</a:t>
            </a:r>
            <a:r>
              <a:rPr lang="en-US" altLang="zh-CN" smtClean="0"/>
              <a:t>C++</a:t>
            </a:r>
            <a:r>
              <a:rPr lang="zh-CN" altLang="en-US" smtClean="0"/>
              <a:t>，文件名全部都是用</a:t>
            </a:r>
            <a:r>
              <a:rPr lang="en-US" altLang="zh-CN" smtClean="0"/>
              <a:t>C</a:t>
            </a:r>
            <a:r>
              <a:rPr lang="zh-CN" altLang="en-US" smtClean="0"/>
              <a:t>语言风格的字符串来记录，因此上面这个函数很常用（但不在</a:t>
            </a:r>
            <a:r>
              <a:rPr lang="en-US" altLang="zh-CN" smtClean="0"/>
              <a:t>ACM</a:t>
            </a:r>
            <a:r>
              <a:rPr lang="zh-CN" altLang="en-US" smtClean="0"/>
              <a:t>中）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list</a:t>
            </a:r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双向</a:t>
            </a:r>
            <a:r>
              <a:rPr lang="en-US" altLang="zh-CN" smtClean="0"/>
              <a:t>(</a:t>
            </a:r>
            <a:r>
              <a:rPr lang="zh-CN" altLang="en-US" smtClean="0"/>
              <a:t>循环</a:t>
            </a:r>
            <a:r>
              <a:rPr lang="en-US" altLang="zh-CN" smtClean="0"/>
              <a:t>)</a:t>
            </a:r>
            <a:r>
              <a:rPr lang="zh-CN" altLang="en-US" smtClean="0"/>
              <a:t>链表：</a:t>
            </a:r>
            <a:r>
              <a:rPr lang="en-US" altLang="zh-CN" smtClean="0"/>
              <a:t>vector</a:t>
            </a:r>
            <a:r>
              <a:rPr lang="zh-CN" altLang="en-US" smtClean="0"/>
              <a:t>在</a:t>
            </a:r>
            <a:r>
              <a:rPr lang="en-US" altLang="zh-CN" smtClean="0"/>
              <a:t>ACM</a:t>
            </a:r>
            <a:r>
              <a:rPr lang="zh-CN" altLang="en-US" smtClean="0"/>
              <a:t>中还是有可能使用的，但动态链表几乎完全不能使用，因为分配内存太耗时了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在</a:t>
            </a:r>
            <a:r>
              <a:rPr lang="en-US" altLang="zh-CN" smtClean="0"/>
              <a:t>ACM</a:t>
            </a:r>
            <a:r>
              <a:rPr lang="zh-CN" altLang="en-US" smtClean="0"/>
              <a:t>中，无论是二叉树、图还是其他，链式结构全部使用静态链表实现，其实就是数组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deque</a:t>
            </a:r>
            <a:endParaRPr lang="zh-CN" altLang="en-US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zh-CN" altLang="en-US" smtClean="0"/>
              <a:t>块状链表：在两端插入和删除都非常快，所以称之为双端队列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deque</a:t>
            </a:r>
            <a:r>
              <a:rPr lang="zh-CN" altLang="en-US" smtClean="0"/>
              <a:t>本身在</a:t>
            </a:r>
            <a:r>
              <a:rPr lang="en-US" altLang="zh-CN" smtClean="0"/>
              <a:t>ACM</a:t>
            </a:r>
            <a:r>
              <a:rPr lang="zh-CN" altLang="en-US" smtClean="0"/>
              <a:t>里用的也比较少，但其适配器</a:t>
            </a:r>
            <a:r>
              <a:rPr lang="en-US" altLang="zh-CN" smtClean="0"/>
              <a:t>——</a:t>
            </a:r>
            <a:r>
              <a:rPr lang="zh-CN" altLang="en-US" smtClean="0"/>
              <a:t>队列也就是</a:t>
            </a:r>
            <a:r>
              <a:rPr lang="en-US" altLang="zh-CN" smtClean="0"/>
              <a:t>queue</a:t>
            </a:r>
            <a:r>
              <a:rPr lang="zh-CN" altLang="en-US" smtClean="0"/>
              <a:t>使用非常多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还是那句话，自行用原生数组实现一个循环队列，理论上应该比</a:t>
            </a:r>
            <a:r>
              <a:rPr lang="en-US" altLang="zh-CN" smtClean="0"/>
              <a:t>STL queue</a:t>
            </a:r>
            <a:r>
              <a:rPr lang="zh-CN" altLang="en-US" smtClean="0"/>
              <a:t>要快</a:t>
            </a: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容器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顺序容器几乎可以不用，只使用原生数组即可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关联容器则不一样，除非</a:t>
            </a:r>
            <a:r>
              <a:rPr lang="zh-CN" altLang="en-US" dirty="0" smtClean="0"/>
              <a:t>你</a:t>
            </a:r>
            <a:r>
              <a:rPr lang="zh-CN" altLang="en-US" dirty="0"/>
              <a:t>的</a:t>
            </a:r>
            <a:r>
              <a:rPr lang="zh-CN" altLang="en-US" dirty="0" smtClean="0"/>
              <a:t>水平</a:t>
            </a:r>
            <a:r>
              <a:rPr lang="zh-CN" altLang="en-US" dirty="0" smtClean="0"/>
              <a:t>超过了编写标准库的那些大牛们，否则，使用</a:t>
            </a:r>
            <a:r>
              <a:rPr lang="en-US" altLang="zh-CN" dirty="0" smtClean="0"/>
              <a:t>STL</a:t>
            </a:r>
            <a:r>
              <a:rPr lang="zh-CN" altLang="en-US" dirty="0" smtClean="0"/>
              <a:t>是你最好的选择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set</a:t>
            </a:r>
            <a:r>
              <a:rPr lang="zh-CN" altLang="en-US" smtClean="0"/>
              <a:t>和</a:t>
            </a:r>
            <a:r>
              <a:rPr lang="en-US" altLang="zh-CN" smtClean="0"/>
              <a:t>multiset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400"/>
          </a:xfrm>
        </p:spPr>
        <p:txBody>
          <a:bodyPr/>
          <a:lstStyle/>
          <a:p>
            <a:pPr eaLnBrk="1" hangingPunct="1"/>
            <a:r>
              <a:rPr lang="en-US" altLang="zh-CN" smtClean="0"/>
              <a:t>set</a:t>
            </a:r>
            <a:r>
              <a:rPr lang="zh-CN" altLang="en-US" smtClean="0"/>
              <a:t>是底层用红黑树实现的一种排序结构，增、删、查操作可以达到对数时间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set</a:t>
            </a:r>
            <a:r>
              <a:rPr lang="zh-CN" altLang="en-US" smtClean="0"/>
              <a:t>只支持唯一键，而</a:t>
            </a:r>
            <a:r>
              <a:rPr lang="en-US" altLang="zh-CN" smtClean="0"/>
              <a:t>multiset</a:t>
            </a:r>
            <a:r>
              <a:rPr lang="zh-CN" altLang="en-US" smtClean="0"/>
              <a:t>则可以同时容纳多个相等的键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set</a:t>
            </a:r>
            <a:r>
              <a:rPr lang="zh-CN" altLang="en-US" smtClean="0"/>
              <a:t>默认按升序排列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set&lt;int&gt; s;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s.insert(4);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s.insert(7);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s.insert(5);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s.insert(5);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36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NOTE: set</a:t>
            </a:r>
            <a:r>
              <a:rPr lang="zh-CN" altLang="en-US" smtClean="0"/>
              <a:t>中没有 </a:t>
            </a:r>
            <a:r>
              <a:rPr lang="en-US" altLang="zh-CN" smtClean="0"/>
              <a:t>s[0]</a:t>
            </a:r>
            <a:r>
              <a:rPr lang="zh-CN" altLang="en-US" smtClean="0"/>
              <a:t>、</a:t>
            </a:r>
            <a:r>
              <a:rPr lang="en-US" altLang="zh-CN" smtClean="0"/>
              <a:t>s[1]</a:t>
            </a:r>
            <a:r>
              <a:rPr lang="zh-CN" altLang="en-US" smtClean="0"/>
              <a:t>之类的用法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使用</a:t>
            </a:r>
            <a:r>
              <a:rPr lang="en-US" altLang="zh-CN" sz="2800" smtClean="0"/>
              <a:t>set&lt;float&gt;</a:t>
            </a:r>
            <a:r>
              <a:rPr lang="zh-CN" altLang="en-US" sz="2800" smtClean="0"/>
              <a:t>、</a:t>
            </a:r>
            <a:r>
              <a:rPr lang="en-US" altLang="zh-CN" sz="2800" smtClean="0"/>
              <a:t>set&lt;char&gt;</a:t>
            </a:r>
            <a:r>
              <a:rPr lang="zh-CN" altLang="en-US" sz="2800" smtClean="0"/>
              <a:t>、</a:t>
            </a:r>
            <a:r>
              <a:rPr lang="en-US" altLang="zh-CN" sz="2800" smtClean="0"/>
              <a:t>set&lt;string&gt;</a:t>
            </a:r>
            <a:r>
              <a:rPr lang="zh-CN" altLang="en-US" sz="2800" smtClean="0"/>
              <a:t>等内定的类型都没有问题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struct point_t{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int x,y;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};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set&lt;point_t&gt; s;  //</a:t>
            </a:r>
            <a:r>
              <a:rPr lang="zh-CN" altLang="en-US" sz="2800" smtClean="0"/>
              <a:t>这个定义就有问题了，因为编译器分不出</a:t>
            </a:r>
            <a:r>
              <a:rPr lang="en-US" altLang="zh-CN" sz="2800" smtClean="0"/>
              <a:t>point</a:t>
            </a:r>
            <a:r>
              <a:rPr lang="zh-CN" altLang="en-US" sz="2800" smtClean="0"/>
              <a:t>的大小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自定义数据结构，要组成</a:t>
            </a:r>
            <a:r>
              <a:rPr lang="en-US" altLang="zh-CN" sz="2800" smtClean="0"/>
              <a:t>set</a:t>
            </a:r>
            <a:r>
              <a:rPr lang="zh-CN" altLang="en-US" sz="2800" smtClean="0"/>
              <a:t>，必须重载操作符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struct point_t{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int x,y;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bool operator &lt; (point_t l,point_t r){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return l.x * l.x + l.y * l.y &lt; r.x * r.x + r.y * r.y;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set&lt;point_t&gt; s;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s.insert(</a:t>
            </a:r>
            <a:r>
              <a:rPr lang="zh-CN" altLang="en-US" smtClean="0"/>
              <a:t>某点</a:t>
            </a:r>
            <a:r>
              <a:rPr lang="en-US" altLang="zh-CN" smtClean="0"/>
              <a:t>);s.insert()……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STL</a:t>
            </a:r>
            <a:r>
              <a:rPr lang="zh-CN" altLang="en-US" smtClean="0"/>
              <a:t>简介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容器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迭代器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算法</a:t>
            </a: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hdu2141</a:t>
            </a:r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给定</a:t>
            </a:r>
            <a:r>
              <a:rPr lang="en-US" altLang="zh-CN" smtClean="0"/>
              <a:t>3</a:t>
            </a:r>
            <a:r>
              <a:rPr lang="zh-CN" altLang="en-US" smtClean="0"/>
              <a:t>个</a:t>
            </a:r>
            <a:r>
              <a:rPr lang="en-US" altLang="zh-CN" smtClean="0"/>
              <a:t>int</a:t>
            </a:r>
            <a:r>
              <a:rPr lang="zh-CN" altLang="en-US" smtClean="0"/>
              <a:t>数组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、</a:t>
            </a:r>
            <a:r>
              <a:rPr lang="en-US" altLang="zh-CN" smtClean="0"/>
              <a:t>C</a:t>
            </a:r>
            <a:r>
              <a:rPr lang="zh-CN" altLang="en-US" smtClean="0"/>
              <a:t>，再给定若干个整数</a:t>
            </a:r>
            <a:r>
              <a:rPr lang="en-US" altLang="zh-CN" smtClean="0"/>
              <a:t>Xs</a:t>
            </a:r>
          </a:p>
          <a:p>
            <a:pPr eaLnBrk="1" hangingPunct="1"/>
            <a:r>
              <a:rPr lang="zh-CN" altLang="en-US" smtClean="0"/>
              <a:t>问对每个</a:t>
            </a:r>
            <a:r>
              <a:rPr lang="en-US" altLang="zh-CN" smtClean="0"/>
              <a:t>X</a:t>
            </a:r>
            <a:r>
              <a:rPr lang="zh-CN" altLang="en-US" smtClean="0"/>
              <a:t>，是否存在</a:t>
            </a:r>
            <a:r>
              <a:rPr lang="en-US" altLang="zh-CN" smtClean="0"/>
              <a:t>Ai+Bj+Ck==X</a:t>
            </a:r>
          </a:p>
          <a:p>
            <a:pPr eaLnBrk="1" hangingPunct="1"/>
            <a:r>
              <a:rPr lang="zh-CN" altLang="en-US" smtClean="0"/>
              <a:t>暴力法</a:t>
            </a:r>
            <a:r>
              <a:rPr lang="en-US" altLang="zh-CN" smtClean="0"/>
              <a:t>O(N</a:t>
            </a:r>
            <a:r>
              <a:rPr lang="en-US" altLang="zh-CN" baseline="30000" smtClean="0"/>
              <a:t>3</a:t>
            </a:r>
            <a:r>
              <a:rPr lang="en-US" altLang="zh-CN" smtClean="0"/>
              <a:t>)</a:t>
            </a:r>
          </a:p>
          <a:p>
            <a:pPr eaLnBrk="1" hangingPunct="1"/>
            <a:r>
              <a:rPr lang="zh-CN" altLang="en-US" smtClean="0"/>
              <a:t>二分法</a:t>
            </a:r>
            <a:r>
              <a:rPr lang="en-US" altLang="zh-CN" smtClean="0"/>
              <a:t>O(N</a:t>
            </a:r>
            <a:r>
              <a:rPr lang="en-US" altLang="zh-CN" baseline="30000" smtClean="0"/>
              <a:t>2</a:t>
            </a:r>
            <a:r>
              <a:rPr lang="en-US" altLang="zh-CN" smtClean="0"/>
              <a:t>logN)</a:t>
            </a:r>
          </a:p>
          <a:p>
            <a:pPr eaLnBrk="1" hangingPunct="1"/>
            <a:r>
              <a:rPr lang="zh-CN" altLang="en-US" smtClean="0"/>
              <a:t>使用</a:t>
            </a:r>
            <a:r>
              <a:rPr lang="en-US" altLang="zh-CN" smtClean="0"/>
              <a:t>STL set</a:t>
            </a:r>
            <a:r>
              <a:rPr lang="zh-CN" altLang="en-US" smtClean="0"/>
              <a:t>，</a:t>
            </a:r>
            <a:r>
              <a:rPr lang="en-US" altLang="zh-CN" smtClean="0"/>
              <a:t> O(N</a:t>
            </a:r>
            <a:r>
              <a:rPr lang="en-US" altLang="zh-CN" baseline="30000" smtClean="0"/>
              <a:t>2</a:t>
            </a:r>
            <a:r>
              <a:rPr lang="en-US" altLang="zh-CN" smtClean="0"/>
              <a:t>logN)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map</a:t>
            </a:r>
            <a:r>
              <a:rPr lang="zh-CN" altLang="en-US" smtClean="0"/>
              <a:t>和</a:t>
            </a:r>
            <a:r>
              <a:rPr lang="en-US" altLang="zh-CN" smtClean="0"/>
              <a:t>multimap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map&lt;key,value&gt;,</a:t>
            </a:r>
            <a:r>
              <a:rPr lang="zh-CN" altLang="en-US" smtClean="0"/>
              <a:t>底层也是一个红黑树</a:t>
            </a:r>
          </a:p>
          <a:p>
            <a:pPr eaLnBrk="1" hangingPunct="1"/>
            <a:r>
              <a:rPr lang="zh-CN" altLang="en-US" smtClean="0"/>
              <a:t>将</a:t>
            </a:r>
            <a:r>
              <a:rPr lang="en-US" altLang="zh-CN" smtClean="0"/>
              <a:t>key</a:t>
            </a:r>
            <a:r>
              <a:rPr lang="zh-CN" altLang="en-US" smtClean="0"/>
              <a:t>按升序排列，与</a:t>
            </a:r>
            <a:r>
              <a:rPr lang="en-US" altLang="zh-CN" smtClean="0"/>
              <a:t>set</a:t>
            </a:r>
            <a:r>
              <a:rPr lang="zh-CN" altLang="en-US" smtClean="0"/>
              <a:t>是一样的，但是每个</a:t>
            </a:r>
            <a:r>
              <a:rPr lang="en-US" altLang="zh-CN" smtClean="0"/>
              <a:t>key</a:t>
            </a:r>
            <a:r>
              <a:rPr lang="zh-CN" altLang="en-US" smtClean="0"/>
              <a:t>都对应一个</a:t>
            </a:r>
            <a:r>
              <a:rPr lang="en-US" altLang="zh-CN" smtClean="0"/>
              <a:t>value</a:t>
            </a:r>
          </a:p>
          <a:p>
            <a:pPr eaLnBrk="1" hangingPunct="1"/>
            <a:r>
              <a:rPr lang="en-US" altLang="zh-CN" smtClean="0"/>
              <a:t>map</a:t>
            </a:r>
            <a:r>
              <a:rPr lang="zh-CN" altLang="en-US" smtClean="0"/>
              <a:t>中的</a:t>
            </a:r>
            <a:r>
              <a:rPr lang="en-US" altLang="zh-CN" smtClean="0"/>
              <a:t>key</a:t>
            </a:r>
            <a:r>
              <a:rPr lang="zh-CN" altLang="en-US" smtClean="0"/>
              <a:t>是唯一的，而</a:t>
            </a:r>
            <a:r>
              <a:rPr lang="en-US" altLang="zh-CN" smtClean="0"/>
              <a:t>multimap</a:t>
            </a:r>
            <a:r>
              <a:rPr lang="zh-CN" altLang="en-US" smtClean="0"/>
              <a:t>允许键相等的情况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POJ2503</a:t>
            </a:r>
            <a:endParaRPr lang="zh-CN" altLang="en-US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给定若干对字符串，代表原词和解释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现在问：给定解释，输出原词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使用</a:t>
            </a:r>
            <a:r>
              <a:rPr lang="en-US" altLang="zh-CN" smtClean="0"/>
              <a:t>map&lt;string,string&gt;</a:t>
            </a:r>
            <a:r>
              <a:rPr lang="zh-CN" altLang="en-US" smtClean="0"/>
              <a:t>完成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POJ2418</a:t>
            </a:r>
            <a:endParaRPr lang="zh-CN" altLang="en-US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给定一组单词（有重复），问每个单词所占的比例，按字典序输出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标准的</a:t>
            </a:r>
            <a:r>
              <a:rPr lang="en-US" altLang="zh-CN" smtClean="0"/>
              <a:t>map&lt;string,int&gt;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适配器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适配器包括</a:t>
            </a:r>
            <a:r>
              <a:rPr lang="en-US" altLang="zh-CN" smtClean="0"/>
              <a:t>queue</a:t>
            </a:r>
            <a:r>
              <a:rPr lang="zh-CN" altLang="en-US" smtClean="0"/>
              <a:t>、</a:t>
            </a:r>
            <a:r>
              <a:rPr lang="en-US" altLang="zh-CN" smtClean="0"/>
              <a:t>priority_queue</a:t>
            </a:r>
            <a:r>
              <a:rPr lang="zh-CN" altLang="en-US" smtClean="0"/>
              <a:t>和</a:t>
            </a:r>
            <a:r>
              <a:rPr lang="en-US" altLang="zh-CN" smtClean="0"/>
              <a:t>stack</a:t>
            </a:r>
          </a:p>
          <a:p>
            <a:pPr eaLnBrk="1" hangingPunct="1"/>
            <a:r>
              <a:rPr lang="zh-CN" altLang="en-US" smtClean="0"/>
              <a:t>之所以称为适配器，是因为它们都是使用容器实现的，容器是更基础的结构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这三种类都是常用的，特别是优先队列</a:t>
            </a: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hdu3785</a:t>
            </a:r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给定</a:t>
            </a:r>
            <a:r>
              <a:rPr lang="en-US" altLang="zh-CN" smtClean="0"/>
              <a:t>n</a:t>
            </a:r>
            <a:r>
              <a:rPr lang="zh-CN" altLang="en-US" smtClean="0"/>
              <a:t>个数，输出前</a:t>
            </a:r>
            <a:r>
              <a:rPr lang="en-US" altLang="zh-CN" smtClean="0"/>
              <a:t>m</a:t>
            </a:r>
            <a:r>
              <a:rPr lang="zh-CN" altLang="en-US" smtClean="0"/>
              <a:t>大的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可以试着使用</a:t>
            </a:r>
            <a:r>
              <a:rPr lang="en-US" altLang="zh-CN" smtClean="0"/>
              <a:t>set</a:t>
            </a:r>
            <a:r>
              <a:rPr lang="zh-CN" altLang="en-US" smtClean="0"/>
              <a:t>，但</a:t>
            </a:r>
            <a:r>
              <a:rPr lang="en-US" altLang="zh-CN" smtClean="0"/>
              <a:t>n</a:t>
            </a:r>
            <a:r>
              <a:rPr lang="zh-CN" altLang="en-US" smtClean="0"/>
              <a:t>比较大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使用</a:t>
            </a:r>
            <a:r>
              <a:rPr lang="en-US" altLang="zh-CN" smtClean="0"/>
              <a:t>priority_queue</a:t>
            </a:r>
            <a:r>
              <a:rPr lang="zh-CN" altLang="en-US" smtClean="0"/>
              <a:t>比较好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当然还有其他方法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容器的选择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所有的顺序容器，在一定规模以下，</a:t>
            </a:r>
            <a:r>
              <a:rPr lang="en-US" altLang="zh-CN" smtClean="0"/>
              <a:t>vector</a:t>
            </a:r>
            <a:r>
              <a:rPr lang="zh-CN" altLang="en-US" smtClean="0"/>
              <a:t>最快，任何操作！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但在</a:t>
            </a:r>
            <a:r>
              <a:rPr lang="en-US" altLang="zh-CN" smtClean="0"/>
              <a:t>ACM</a:t>
            </a:r>
            <a:r>
              <a:rPr lang="zh-CN" altLang="en-US" smtClean="0"/>
              <a:t>中，经常使用原生数组实现顺序容器的功能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关联容器和适配器是比较好的工具，但对高水平题目，纯靠</a:t>
            </a:r>
            <a:r>
              <a:rPr lang="en-US" altLang="zh-CN" smtClean="0"/>
              <a:t>STL</a:t>
            </a:r>
            <a:r>
              <a:rPr lang="zh-CN" altLang="en-US" smtClean="0"/>
              <a:t>也是不行的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迭代器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STL</a:t>
            </a:r>
            <a:r>
              <a:rPr lang="zh-CN" altLang="en-US" smtClean="0"/>
              <a:t>提供迭代器来遍历访问容器里的元素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适配器没有迭代器，因为适配器是访问受限的容器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迭代器还是算法的主要参数类型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迭代器就是安全的指针，支持取内容运算符*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迭代器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迭代器总是定义在具体容器类型中的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vector&lt;int&gt;::iterator</a:t>
            </a:r>
          </a:p>
          <a:p>
            <a:pPr eaLnBrk="1" hangingPunct="1"/>
            <a:r>
              <a:rPr lang="en-US" altLang="zh-CN" smtClean="0"/>
              <a:t>vector&lt;string&gt;::iterator</a:t>
            </a:r>
          </a:p>
          <a:p>
            <a:pPr eaLnBrk="1" hangingPunct="1"/>
            <a:r>
              <a:rPr lang="en-US" altLang="zh-CN" smtClean="0"/>
              <a:t>set&lt;int&gt;::iterator</a:t>
            </a:r>
          </a:p>
          <a:p>
            <a:pPr eaLnBrk="1" hangingPunct="1"/>
            <a:r>
              <a:rPr lang="en-US" altLang="zh-CN" smtClean="0"/>
              <a:t>map&lt;string,string&gt;::iterator</a:t>
            </a:r>
          </a:p>
          <a:p>
            <a:pPr eaLnBrk="1" hangingPunct="1"/>
            <a:r>
              <a:rPr lang="zh-CN" altLang="en-US" smtClean="0"/>
              <a:t>原生指针是原生数组的迭代器！！！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迭代器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容器都提供</a:t>
            </a:r>
            <a:r>
              <a:rPr lang="en-US" altLang="zh-CN" smtClean="0"/>
              <a:t>begin(),end()</a:t>
            </a:r>
            <a:r>
              <a:rPr lang="zh-CN" altLang="en-US" smtClean="0"/>
              <a:t>函数，返回一对指示范围的迭代器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vector&lt;int&gt;::iterator it;</a:t>
            </a:r>
          </a:p>
          <a:p>
            <a:pPr eaLnBrk="1" hangingPunct="1"/>
            <a:r>
              <a:rPr lang="en-US" altLang="zh-CN" smtClean="0"/>
              <a:t>for( it = v.begin() ; it != v.end() ; ++it )</a:t>
            </a:r>
          </a:p>
          <a:p>
            <a:pPr lvl="1" eaLnBrk="1" hangingPunct="1"/>
            <a:r>
              <a:rPr lang="zh-CN" altLang="en-US" smtClean="0"/>
              <a:t>处理 *</a:t>
            </a:r>
            <a:r>
              <a:rPr lang="en-US" altLang="zh-CN" smtClean="0"/>
              <a:t>it</a:t>
            </a:r>
          </a:p>
          <a:p>
            <a:pPr eaLnBrk="1" hangingPunct="1"/>
            <a:r>
              <a:rPr lang="zh-CN" altLang="en-US" smtClean="0"/>
              <a:t>迭代器还作为其他成员函数的参数类型或者返回类型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STL</a:t>
            </a:r>
            <a:r>
              <a:rPr lang="zh-CN" altLang="en-US" smtClean="0"/>
              <a:t>简介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一门程序设计语言，除了语法简明、语义清晰之外，能否提供功能强大的库也是流行与否的关键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Java</a:t>
            </a:r>
            <a:r>
              <a:rPr lang="zh-CN" altLang="en-US" smtClean="0"/>
              <a:t>语言提供</a:t>
            </a:r>
            <a:r>
              <a:rPr lang="en-US" altLang="zh-CN" smtClean="0"/>
              <a:t>6</a:t>
            </a:r>
            <a:r>
              <a:rPr lang="zh-CN" altLang="en-US" smtClean="0"/>
              <a:t>千多个类，还有众多第三方支持包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STL</a:t>
            </a:r>
            <a:r>
              <a:rPr lang="zh-CN" altLang="en-US" smtClean="0"/>
              <a:t>就是</a:t>
            </a:r>
            <a:r>
              <a:rPr lang="en-US" altLang="zh-CN" smtClean="0"/>
              <a:t>C++</a:t>
            </a:r>
            <a:r>
              <a:rPr lang="zh-CN" altLang="en-US" smtClean="0"/>
              <a:t>标准规定的标准模板库，任何</a:t>
            </a:r>
            <a:r>
              <a:rPr lang="en-US" altLang="zh-CN" smtClean="0"/>
              <a:t>C++</a:t>
            </a:r>
            <a:r>
              <a:rPr lang="zh-CN" altLang="en-US" smtClean="0"/>
              <a:t>系统都应实现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算法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STL</a:t>
            </a:r>
            <a:r>
              <a:rPr lang="zh-CN" altLang="en-US" smtClean="0"/>
              <a:t>提供</a:t>
            </a:r>
            <a:r>
              <a:rPr lang="en-US" altLang="zh-CN" smtClean="0"/>
              <a:t>70</a:t>
            </a:r>
            <a:r>
              <a:rPr lang="zh-CN" altLang="en-US" smtClean="0"/>
              <a:t>多个函数模板，涵盖了最常见的算法操作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比较有用的是排序算法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算法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STL</a:t>
            </a:r>
            <a:r>
              <a:rPr lang="zh-CN" altLang="en-US" smtClean="0"/>
              <a:t>算法都是以迭代器为媒介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迭代器的指示范围都是</a:t>
            </a:r>
            <a:r>
              <a:rPr lang="zh-CN" altLang="en-US" b="1" smtClean="0">
                <a:ea typeface="华文新魏" panose="02010800040101010101" pitchFamily="2" charset="-122"/>
              </a:rPr>
              <a:t>前闭后开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对于自定义数据结构，要定义比较函数或者重载小于号运算符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void sort(first,last,cmp)</a:t>
            </a: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hdu3785</a:t>
            </a:r>
            <a:endParaRPr lang="zh-CN" altLang="en-US" smtClean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给定</a:t>
            </a:r>
            <a:r>
              <a:rPr lang="en-US" altLang="zh-CN" smtClean="0"/>
              <a:t>n</a:t>
            </a:r>
            <a:r>
              <a:rPr lang="zh-CN" altLang="en-US" smtClean="0"/>
              <a:t>个数，输出前</a:t>
            </a:r>
            <a:r>
              <a:rPr lang="en-US" altLang="zh-CN" smtClean="0"/>
              <a:t>m</a:t>
            </a:r>
            <a:r>
              <a:rPr lang="zh-CN" altLang="en-US" smtClean="0"/>
              <a:t>大的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之前使用</a:t>
            </a:r>
            <a:r>
              <a:rPr lang="en-US" altLang="zh-CN" smtClean="0"/>
              <a:t>priority_queue</a:t>
            </a:r>
            <a:r>
              <a:rPr lang="zh-CN" altLang="en-US" smtClean="0"/>
              <a:t>解决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还可以使用算法中的函数解决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POJ2388</a:t>
            </a:r>
            <a:endParaRPr lang="zh-CN" altLang="en-US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给定</a:t>
            </a:r>
            <a:r>
              <a:rPr lang="en-US" altLang="zh-CN" smtClean="0"/>
              <a:t>N</a:t>
            </a:r>
            <a:r>
              <a:rPr lang="zh-CN" altLang="en-US" smtClean="0"/>
              <a:t>个数，求中位数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很明显可以使用算法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partial_sort </a:t>
            </a:r>
            <a:r>
              <a:rPr lang="zh-CN" altLang="en-US" smtClean="0"/>
              <a:t>或者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nth_element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hdu1027</a:t>
            </a:r>
            <a:endParaRPr lang="zh-CN" altLang="en-US" smtClean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zh-CN" altLang="en-US" dirty="0" smtClean="0"/>
              <a:t>求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个数的第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个全排列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这是数据结构和算法的一个基本练习，有一定的复杂性，但是</a:t>
            </a:r>
            <a:r>
              <a:rPr lang="en-US" altLang="zh-CN" dirty="0" smtClean="0"/>
              <a:t>STL</a:t>
            </a:r>
            <a:r>
              <a:rPr lang="zh-CN" altLang="en-US" dirty="0" smtClean="0"/>
              <a:t>将其变得毫无难度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STL</a:t>
            </a:r>
            <a:r>
              <a:rPr lang="zh-CN" altLang="en-US" smtClean="0"/>
              <a:t>的意义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zh-CN" altLang="en-US" smtClean="0"/>
              <a:t>很多题目都会用到</a:t>
            </a:r>
            <a:r>
              <a:rPr lang="en-US" altLang="zh-CN" smtClean="0"/>
              <a:t>queue</a:t>
            </a:r>
            <a:r>
              <a:rPr lang="zh-CN" altLang="en-US" smtClean="0"/>
              <a:t>、</a:t>
            </a:r>
            <a:r>
              <a:rPr lang="en-US" altLang="zh-CN" smtClean="0"/>
              <a:t>set</a:t>
            </a:r>
            <a:r>
              <a:rPr lang="zh-CN" altLang="en-US" smtClean="0"/>
              <a:t>等结构，也会用到</a:t>
            </a:r>
            <a:r>
              <a:rPr lang="en-US" altLang="zh-CN" smtClean="0"/>
              <a:t>sort</a:t>
            </a:r>
            <a:r>
              <a:rPr lang="zh-CN" altLang="en-US" smtClean="0"/>
              <a:t>等算法 ，但不会起到决定性的作用；事实上，如例题般直白的题目在正式比赛中还是比较少出现的</a:t>
            </a:r>
            <a:endParaRPr lang="en-US" altLang="zh-CN" smtClean="0"/>
          </a:p>
          <a:p>
            <a:r>
              <a:rPr lang="zh-CN" altLang="en-US" smtClean="0"/>
              <a:t>另一方面，有志于在</a:t>
            </a:r>
            <a:r>
              <a:rPr lang="en-US" altLang="zh-CN" smtClean="0"/>
              <a:t>ACM</a:t>
            </a:r>
            <a:r>
              <a:rPr lang="zh-CN" altLang="en-US" smtClean="0"/>
              <a:t>锻炼一番的同学，</a:t>
            </a:r>
            <a:r>
              <a:rPr lang="en-US" altLang="zh-CN" smtClean="0"/>
              <a:t>STL</a:t>
            </a:r>
            <a:r>
              <a:rPr lang="zh-CN" altLang="en-US" smtClean="0"/>
              <a:t>中的数据结构和算法都应该是能自行实现的；而且，理论上针对具体题目写的代码，应该比模板要快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STL</a:t>
            </a:r>
            <a:r>
              <a:rPr lang="zh-CN" altLang="en-US" smtClean="0"/>
              <a:t>的意义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defRPr/>
            </a:pPr>
            <a:r>
              <a:rPr lang="zh-CN" altLang="en-US" sz="3200" dirty="0" smtClean="0"/>
              <a:t>但</a:t>
            </a:r>
            <a:r>
              <a:rPr lang="en-US" altLang="zh-CN" sz="3200" dirty="0" smtClean="0"/>
              <a:t>STL</a:t>
            </a:r>
            <a:r>
              <a:rPr lang="zh-CN" altLang="en-US" sz="3200" dirty="0" smtClean="0"/>
              <a:t>在</a:t>
            </a:r>
            <a:r>
              <a:rPr lang="en-US" altLang="zh-CN" sz="3200" dirty="0" smtClean="0"/>
              <a:t>ACM</a:t>
            </a:r>
            <a:r>
              <a:rPr lang="zh-CN" altLang="en-US" sz="3200" dirty="0" smtClean="0"/>
              <a:t>中仍然有着重要的意义，其意义在于速度</a:t>
            </a:r>
            <a:endParaRPr lang="en-US" altLang="zh-CN" sz="3200" dirty="0" smtClean="0"/>
          </a:p>
          <a:p>
            <a:pPr marL="742950" indent="-742950">
              <a:buFont typeface="+mj-lt"/>
              <a:buAutoNum type="arabicPeriod"/>
              <a:defRPr/>
            </a:pPr>
            <a:r>
              <a:rPr lang="zh-CN" altLang="en-US" sz="3200" dirty="0" smtClean="0"/>
              <a:t>无论如何，写</a:t>
            </a:r>
            <a:r>
              <a:rPr lang="en-US" altLang="zh-CN" sz="3200" dirty="0" smtClean="0"/>
              <a:t>sort</a:t>
            </a:r>
            <a:r>
              <a:rPr lang="zh-CN" altLang="en-US" sz="3200" dirty="0" smtClean="0"/>
              <a:t>总比写任何具体的排序算法要快，就能早提交</a:t>
            </a:r>
            <a:endParaRPr lang="en-US" altLang="zh-CN" sz="3200" dirty="0" smtClean="0"/>
          </a:p>
          <a:p>
            <a:pPr marL="742950" indent="-742950">
              <a:buFont typeface="+mj-lt"/>
              <a:buAutoNum type="arabicPeriod"/>
              <a:defRPr/>
            </a:pPr>
            <a:r>
              <a:rPr lang="zh-CN" altLang="en-US" sz="3200" dirty="0" smtClean="0"/>
              <a:t>万一出现</a:t>
            </a:r>
            <a:r>
              <a:rPr lang="en-US" altLang="zh-CN" sz="3200" dirty="0" smtClean="0"/>
              <a:t>WA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STL</a:t>
            </a:r>
            <a:r>
              <a:rPr lang="zh-CN" altLang="en-US" sz="3200" dirty="0" smtClean="0"/>
              <a:t>本身肯定不用查错，有可能早发现错误</a:t>
            </a:r>
            <a:endParaRPr lang="en-US" altLang="zh-CN" sz="3200" dirty="0"/>
          </a:p>
          <a:p>
            <a:pPr>
              <a:defRPr/>
            </a:pPr>
            <a:r>
              <a:rPr lang="zh-CN" altLang="en-US" sz="3200" dirty="0" smtClean="0"/>
              <a:t>当然，</a:t>
            </a:r>
            <a:r>
              <a:rPr lang="en-US" altLang="zh-CN" sz="3200" dirty="0" smtClean="0"/>
              <a:t>STL</a:t>
            </a:r>
            <a:r>
              <a:rPr lang="zh-CN" altLang="en-US" sz="3200" dirty="0" smtClean="0"/>
              <a:t>的各种实现，都是业界的高端代码，学习这样的代码的意义就更大了，对于程序员而言</a:t>
            </a:r>
            <a:endParaRPr lang="en-US" altLang="zh-CN" sz="3200" dirty="0" smtClean="0"/>
          </a:p>
          <a:p>
            <a:pPr>
              <a:defRPr/>
            </a:pPr>
            <a:endParaRPr lang="en-US" altLang="zh-CN" sz="3200" dirty="0" smtClean="0"/>
          </a:p>
          <a:p>
            <a:pPr>
              <a:defRPr/>
            </a:pP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题目列表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HUNNU10163</a:t>
            </a:r>
            <a:r>
              <a:rPr lang="zh-CN" altLang="en-US" sz="2400" smtClean="0"/>
              <a:t>，可以使用排序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HUNNU10535</a:t>
            </a:r>
            <a:r>
              <a:rPr lang="zh-CN" altLang="en-US" sz="2400" smtClean="0"/>
              <a:t>，自定义数据结构，排序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HUNNU10483</a:t>
            </a:r>
            <a:r>
              <a:rPr lang="zh-CN" altLang="en-US" sz="2400" smtClean="0"/>
              <a:t>，字符串排序，注意输入包含空格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HUNNU10490</a:t>
            </a:r>
            <a:r>
              <a:rPr lang="zh-CN" altLang="en-US" sz="2400" smtClean="0"/>
              <a:t>，结构体排序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HUNNU10492</a:t>
            </a:r>
            <a:r>
              <a:rPr lang="zh-CN" altLang="en-US" sz="2400" smtClean="0"/>
              <a:t>，归并有序序列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HUNNU10378</a:t>
            </a:r>
            <a:r>
              <a:rPr lang="zh-CN" altLang="en-US" sz="2400" smtClean="0"/>
              <a:t>，归并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HUNNU10597</a:t>
            </a:r>
            <a:r>
              <a:rPr lang="zh-CN" altLang="en-US" sz="2400" smtClean="0"/>
              <a:t>，排序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HUNNU10895</a:t>
            </a:r>
            <a:r>
              <a:rPr lang="zh-CN" altLang="en-US" sz="2400" smtClean="0"/>
              <a:t>，集合运算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HUNNU10898</a:t>
            </a:r>
            <a:r>
              <a:rPr lang="zh-CN" altLang="en-US" sz="2400" smtClean="0"/>
              <a:t>，有序序列合并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HUNNU10919</a:t>
            </a:r>
            <a:r>
              <a:rPr lang="zh-CN" altLang="en-US" sz="2400" smtClean="0"/>
              <a:t>，排序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HUNNU11521</a:t>
            </a:r>
            <a:r>
              <a:rPr lang="zh-CN" altLang="en-US" sz="2400" smtClean="0"/>
              <a:t>，第二大的数，注意用</a:t>
            </a:r>
            <a:r>
              <a:rPr lang="en-US" altLang="zh-CN" sz="2400" smtClean="0"/>
              <a:t>STL</a:t>
            </a:r>
            <a:r>
              <a:rPr lang="zh-CN" altLang="en-US" sz="2400" smtClean="0"/>
              <a:t>时的陷阱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484784"/>
            <a:ext cx="4032448" cy="395721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7744" y="1124744"/>
            <a:ext cx="301698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9600" b="1" cap="none" spc="0" dirty="0" smtClean="0">
                <a:ln/>
                <a:solidFill>
                  <a:schemeClr val="accent3"/>
                </a:solidFill>
                <a:effectLst/>
              </a:rPr>
              <a:t>OVER</a:t>
            </a:r>
            <a:endParaRPr lang="zh-CN" altLang="en-US" sz="9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18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STL</a:t>
            </a:r>
            <a:r>
              <a:rPr lang="zh-CN" altLang="en-US" smtClean="0"/>
              <a:t>简介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STL</a:t>
            </a:r>
            <a:r>
              <a:rPr lang="zh-CN" altLang="en-US" smtClean="0"/>
              <a:t>是模板库，其内容都是模板类和模板函数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STL</a:t>
            </a:r>
            <a:r>
              <a:rPr lang="zh-CN" altLang="en-US" smtClean="0"/>
              <a:t>实现了常见的数据结构和算法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初学</a:t>
            </a:r>
            <a:r>
              <a:rPr lang="en-US" altLang="zh-CN" smtClean="0"/>
              <a:t>STL</a:t>
            </a:r>
            <a:r>
              <a:rPr lang="zh-CN" altLang="en-US" smtClean="0"/>
              <a:t>，需要关心的是容器、迭代器和算法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头文件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#include &lt;vector&gt;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#include &lt;string&gt;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#include &lt;set&gt;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#include &lt;map&gt;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#include &lt;list&gt;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#include &lt;stack&gt;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#include &lt;queue&gt;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#include &lt;stack&gt;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#include &lt;algorithm&gt;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#include &lt;numeric&gt;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#include &lt;functional&gt;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using namespace std;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smtClean="0"/>
          </a:p>
        </p:txBody>
      </p:sp>
      <p:sp>
        <p:nvSpPr>
          <p:cNvPr id="6148" name="AutoShape 4"/>
          <p:cNvSpPr>
            <a:spLocks/>
          </p:cNvSpPr>
          <p:nvPr/>
        </p:nvSpPr>
        <p:spPr bwMode="auto">
          <a:xfrm>
            <a:off x="3581400" y="1676400"/>
            <a:ext cx="1600200" cy="2209800"/>
          </a:xfrm>
          <a:prstGeom prst="rightBrace">
            <a:avLst>
              <a:gd name="adj1" fmla="val 1150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562600" y="2362200"/>
            <a:ext cx="1905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CC0000"/>
                </a:solidFill>
                <a:latin typeface="Arial" panose="020B0604020202020204" pitchFamily="34" charset="0"/>
              </a:rPr>
              <a:t>容器</a:t>
            </a:r>
            <a:r>
              <a:rPr lang="en-US" altLang="zh-CN" sz="2400">
                <a:solidFill>
                  <a:srgbClr val="CC0000"/>
                </a:solidFill>
                <a:latin typeface="Arial" panose="020B0604020202020204" pitchFamily="34" charset="0"/>
              </a:rPr>
              <a:t>container</a:t>
            </a:r>
          </a:p>
        </p:txBody>
      </p:sp>
      <p:sp>
        <p:nvSpPr>
          <p:cNvPr id="6150" name="AutoShape 6"/>
          <p:cNvSpPr>
            <a:spLocks/>
          </p:cNvSpPr>
          <p:nvPr/>
        </p:nvSpPr>
        <p:spPr bwMode="auto">
          <a:xfrm>
            <a:off x="4038600" y="4419600"/>
            <a:ext cx="914400" cy="1066800"/>
          </a:xfrm>
          <a:prstGeom prst="rightBrace">
            <a:avLst>
              <a:gd name="adj1" fmla="val 97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562600" y="4724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CC0000"/>
                </a:solidFill>
                <a:latin typeface="Arial" panose="020B0604020202020204" pitchFamily="34" charset="0"/>
              </a:rPr>
              <a:t>算法</a:t>
            </a:r>
          </a:p>
        </p:txBody>
      </p:sp>
      <p:sp>
        <p:nvSpPr>
          <p:cNvPr id="6152" name="AutoShape 9"/>
          <p:cNvSpPr>
            <a:spLocks noChangeArrowheads="1"/>
          </p:cNvSpPr>
          <p:nvPr/>
        </p:nvSpPr>
        <p:spPr bwMode="auto">
          <a:xfrm>
            <a:off x="5943600" y="3429000"/>
            <a:ext cx="228600" cy="1143000"/>
          </a:xfrm>
          <a:prstGeom prst="upDown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153" name="Text Box 10"/>
          <p:cNvSpPr txBox="1">
            <a:spLocks noChangeArrowheads="1"/>
          </p:cNvSpPr>
          <p:nvPr/>
        </p:nvSpPr>
        <p:spPr bwMode="auto">
          <a:xfrm>
            <a:off x="6400800" y="3505200"/>
            <a:ext cx="1905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CC0000"/>
                </a:solidFill>
                <a:latin typeface="Arial" panose="020B0604020202020204" pitchFamily="34" charset="0"/>
              </a:rPr>
              <a:t>迭代器</a:t>
            </a:r>
            <a:r>
              <a:rPr lang="en-US" altLang="zh-CN" sz="2400">
                <a:solidFill>
                  <a:srgbClr val="CC0000"/>
                </a:solidFill>
                <a:latin typeface="Arial" panose="020B0604020202020204" pitchFamily="34" charset="0"/>
              </a:rPr>
              <a:t>iterator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容器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顺序容器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vector</a:t>
            </a:r>
            <a:r>
              <a:rPr lang="zh-CN" altLang="en-US" smtClean="0"/>
              <a:t>、</a:t>
            </a:r>
            <a:r>
              <a:rPr lang="en-US" altLang="zh-CN" smtClean="0"/>
              <a:t>list</a:t>
            </a:r>
            <a:r>
              <a:rPr lang="zh-CN" altLang="en-US" smtClean="0"/>
              <a:t>、</a:t>
            </a:r>
            <a:r>
              <a:rPr lang="en-US" altLang="zh-CN" smtClean="0"/>
              <a:t>deque</a:t>
            </a:r>
          </a:p>
          <a:p>
            <a:pPr eaLnBrk="1" hangingPunct="1"/>
            <a:r>
              <a:rPr lang="zh-CN" altLang="en-US" smtClean="0"/>
              <a:t>关联容器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set</a:t>
            </a:r>
            <a:r>
              <a:rPr lang="zh-CN" altLang="en-US" smtClean="0"/>
              <a:t>、</a:t>
            </a:r>
            <a:r>
              <a:rPr lang="en-US" altLang="zh-CN" smtClean="0"/>
              <a:t>map</a:t>
            </a:r>
          </a:p>
          <a:p>
            <a:pPr eaLnBrk="1" hangingPunct="1"/>
            <a:r>
              <a:rPr lang="zh-CN" altLang="en-US" smtClean="0"/>
              <a:t>适配器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queue</a:t>
            </a:r>
            <a:r>
              <a:rPr lang="zh-CN" altLang="en-US" smtClean="0"/>
              <a:t>、</a:t>
            </a:r>
            <a:r>
              <a:rPr lang="en-US" altLang="zh-CN" smtClean="0"/>
              <a:t>priority_queue</a:t>
            </a:r>
            <a:r>
              <a:rPr lang="zh-CN" altLang="en-US" smtClean="0"/>
              <a:t>、</a:t>
            </a:r>
            <a:r>
              <a:rPr lang="en-US" altLang="zh-CN" smtClean="0"/>
              <a:t>stack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vector</a:t>
            </a:r>
            <a:endParaRPr lang="zh-CN" altLang="en-US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动态数组，但是在末尾插入、删除效率最高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由于合格的</a:t>
            </a:r>
            <a:r>
              <a:rPr lang="en-US" altLang="zh-CN" smtClean="0"/>
              <a:t>ACM</a:t>
            </a:r>
            <a:r>
              <a:rPr lang="zh-CN" altLang="en-US" smtClean="0"/>
              <a:t>题目都会明示或暗示题目规模，所以</a:t>
            </a:r>
            <a:r>
              <a:rPr lang="en-US" altLang="zh-CN" smtClean="0"/>
              <a:t>vector</a:t>
            </a:r>
            <a:r>
              <a:rPr lang="zh-CN" altLang="en-US" smtClean="0"/>
              <a:t>完全可以不用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原生数组足以胜任，而且速度更快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vector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vector&lt;int&gt; v;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v.size()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v.push_back(int x)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for(unsigned i=0;i&lt;v.size();++i)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smtClean="0"/>
              <a:t>处理  </a:t>
            </a:r>
            <a:r>
              <a:rPr lang="en-US" altLang="zh-CN" sz="2000" smtClean="0"/>
              <a:t>v[i]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NOTE: </a:t>
            </a:r>
            <a:r>
              <a:rPr lang="zh-CN" altLang="en-US" sz="2400" smtClean="0"/>
              <a:t>在超出</a:t>
            </a:r>
            <a:r>
              <a:rPr lang="en-US" altLang="zh-CN" sz="2400" smtClean="0"/>
              <a:t>v.size()</a:t>
            </a:r>
            <a:r>
              <a:rPr lang="zh-CN" altLang="en-US" sz="2400" smtClean="0"/>
              <a:t>的地方，不要使用</a:t>
            </a:r>
            <a:r>
              <a:rPr lang="en-US" altLang="zh-CN" sz="2400" smtClean="0"/>
              <a:t>v[]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smtClean="0"/>
              <a:t>例如：定义一个</a:t>
            </a:r>
            <a:r>
              <a:rPr lang="en-US" altLang="zh-CN" sz="2000" smtClean="0"/>
              <a:t>vector&lt;int&gt; v;</a:t>
            </a:r>
            <a:r>
              <a:rPr lang="zh-CN" altLang="en-US" sz="2000" smtClean="0"/>
              <a:t>此时</a:t>
            </a:r>
            <a:r>
              <a:rPr lang="en-US" altLang="zh-CN" sz="2000" smtClean="0"/>
              <a:t>v</a:t>
            </a:r>
            <a:r>
              <a:rPr lang="zh-CN" altLang="en-US" sz="2000" smtClean="0"/>
              <a:t>是空的</a:t>
            </a:r>
            <a:r>
              <a:rPr lang="en-US" altLang="zh-CN" sz="2000" smtClean="0"/>
              <a:t>,size</a:t>
            </a:r>
            <a:r>
              <a:rPr lang="zh-CN" altLang="en-US" sz="2000" smtClean="0"/>
              <a:t>为</a:t>
            </a:r>
            <a:r>
              <a:rPr lang="en-US" altLang="zh-CN" sz="2000" smtClean="0"/>
              <a:t>0</a:t>
            </a:r>
            <a:r>
              <a:rPr lang="zh-CN" altLang="en-US" sz="2000" smtClean="0"/>
              <a:t>；因此</a:t>
            </a:r>
            <a:r>
              <a:rPr lang="en-US" altLang="zh-CN" sz="2000" smtClean="0"/>
              <a:t>v[0]</a:t>
            </a:r>
            <a:r>
              <a:rPr lang="zh-CN" altLang="en-US" sz="2000" smtClean="0"/>
              <a:t>、</a:t>
            </a:r>
            <a:r>
              <a:rPr lang="en-US" altLang="zh-CN" sz="2000" smtClean="0"/>
              <a:t>v[1]</a:t>
            </a:r>
            <a:r>
              <a:rPr lang="zh-CN" altLang="en-US" sz="2000" smtClean="0"/>
              <a:t>、</a:t>
            </a:r>
            <a:r>
              <a:rPr lang="en-US" altLang="zh-CN" sz="2000" smtClean="0"/>
              <a:t>v[2]</a:t>
            </a:r>
            <a:r>
              <a:rPr lang="zh-CN" altLang="en-US" sz="2000" smtClean="0"/>
              <a:t>都是错的，会引起编译器报错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smtClean="0"/>
              <a:t>如果定义</a:t>
            </a:r>
            <a:r>
              <a:rPr lang="en-US" altLang="zh-CN" sz="2000" smtClean="0"/>
              <a:t>vector&lt;int&gt; v(3); </a:t>
            </a:r>
            <a:r>
              <a:rPr lang="zh-CN" altLang="en-US" sz="2000" smtClean="0"/>
              <a:t>那么</a:t>
            </a:r>
            <a:r>
              <a:rPr lang="en-US" altLang="zh-CN" sz="2000" smtClean="0"/>
              <a:t>v</a:t>
            </a:r>
            <a:r>
              <a:rPr lang="zh-CN" altLang="en-US" sz="2000" smtClean="0"/>
              <a:t>就会有</a:t>
            </a:r>
            <a:r>
              <a:rPr lang="en-US" altLang="zh-CN" sz="2000" smtClean="0"/>
              <a:t>3</a:t>
            </a:r>
            <a:r>
              <a:rPr lang="zh-CN" altLang="en-US" sz="2000" smtClean="0"/>
              <a:t>个元素，初始为默认的</a:t>
            </a:r>
            <a:r>
              <a:rPr lang="en-US" altLang="zh-CN" sz="2000" smtClean="0"/>
              <a:t>0</a:t>
            </a:r>
            <a:r>
              <a:rPr lang="zh-CN" altLang="en-US" sz="2000" smtClean="0"/>
              <a:t>；此时</a:t>
            </a:r>
            <a:r>
              <a:rPr lang="en-US" altLang="zh-CN" sz="2000" smtClean="0"/>
              <a:t>v[0]</a:t>
            </a:r>
            <a:r>
              <a:rPr lang="zh-CN" altLang="en-US" sz="2000" smtClean="0"/>
              <a:t>、</a:t>
            </a:r>
            <a:r>
              <a:rPr lang="en-US" altLang="zh-CN" sz="2000" smtClean="0"/>
              <a:t>v[1]</a:t>
            </a:r>
            <a:r>
              <a:rPr lang="zh-CN" altLang="en-US" sz="2000" smtClean="0"/>
              <a:t>、</a:t>
            </a:r>
            <a:r>
              <a:rPr lang="en-US" altLang="zh-CN" sz="2000" smtClean="0"/>
              <a:t>v[2]</a:t>
            </a:r>
            <a:r>
              <a:rPr lang="zh-CN" altLang="en-US" sz="2000" smtClean="0"/>
              <a:t>都是对的，再往后就不对了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容器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vector</a:t>
            </a:r>
            <a:r>
              <a:rPr lang="zh-CN" altLang="en-US" dirty="0" smtClean="0"/>
              <a:t>是模板类，其元素类型是由模板参数决定的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vector&lt;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</a:t>
            </a:r>
          </a:p>
          <a:p>
            <a:pPr eaLnBrk="1" hangingPunct="1"/>
            <a:r>
              <a:rPr lang="en-US" altLang="zh-CN" dirty="0" smtClean="0"/>
              <a:t>vector&lt;string&gt;</a:t>
            </a:r>
          </a:p>
          <a:p>
            <a:pPr eaLnBrk="1" hangingPunct="1"/>
            <a:r>
              <a:rPr lang="en-US" altLang="zh-CN" dirty="0" smtClean="0"/>
              <a:t>vector&lt;vector&lt;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 &gt;</a:t>
            </a:r>
          </a:p>
          <a:p>
            <a:pPr eaLnBrk="1" hangingPunct="1"/>
            <a:r>
              <a:rPr lang="en-US" altLang="zh-CN" dirty="0" smtClean="0"/>
              <a:t>vector&lt;list&lt;string&gt; &gt;</a:t>
            </a:r>
          </a:p>
          <a:p>
            <a:pPr eaLnBrk="1" hangingPunct="1"/>
            <a:r>
              <a:rPr lang="zh-CN" altLang="en-US" dirty="0" smtClean="0"/>
              <a:t>容器内最好不要放原生指针，因为其默认的语义行为肯定不是</a:t>
            </a:r>
            <a:r>
              <a:rPr lang="zh-CN" altLang="en-US" dirty="0" smtClean="0"/>
              <a:t>你想要的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x课件模板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5" id="{E072D16E-04A4-4BBB-BF8C-C5A5F5C820DF}" vid="{6E1234FC-276E-483C-94B5-9CACA83EC9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Lx课件模板3</Template>
  <TotalTime>807</TotalTime>
  <Words>1597</Words>
  <Application>Microsoft Office PowerPoint</Application>
  <PresentationFormat>全屏显示(4:3)</PresentationFormat>
  <Paragraphs>213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华文新魏</vt:lpstr>
      <vt:lpstr>宋体</vt:lpstr>
      <vt:lpstr>微软雅黑</vt:lpstr>
      <vt:lpstr>Arial</vt:lpstr>
      <vt:lpstr>Calibri</vt:lpstr>
      <vt:lpstr>Lx课件模板3</vt:lpstr>
      <vt:lpstr>Standard Template Library</vt:lpstr>
      <vt:lpstr>Outline</vt:lpstr>
      <vt:lpstr>STL简介</vt:lpstr>
      <vt:lpstr>STL简介</vt:lpstr>
      <vt:lpstr>头文件</vt:lpstr>
      <vt:lpstr>容器</vt:lpstr>
      <vt:lpstr>vector</vt:lpstr>
      <vt:lpstr>vector</vt:lpstr>
      <vt:lpstr>容器</vt:lpstr>
      <vt:lpstr>string</vt:lpstr>
      <vt:lpstr>string</vt:lpstr>
      <vt:lpstr>string</vt:lpstr>
      <vt:lpstr>list</vt:lpstr>
      <vt:lpstr>deque</vt:lpstr>
      <vt:lpstr>容器</vt:lpstr>
      <vt:lpstr>set和multiset</vt:lpstr>
      <vt:lpstr>set</vt:lpstr>
      <vt:lpstr>set</vt:lpstr>
      <vt:lpstr>例</vt:lpstr>
      <vt:lpstr>hdu2141</vt:lpstr>
      <vt:lpstr>map和multimap</vt:lpstr>
      <vt:lpstr>POJ2503</vt:lpstr>
      <vt:lpstr>POJ2418</vt:lpstr>
      <vt:lpstr>适配器</vt:lpstr>
      <vt:lpstr>hdu3785</vt:lpstr>
      <vt:lpstr>容器的选择</vt:lpstr>
      <vt:lpstr>迭代器</vt:lpstr>
      <vt:lpstr>迭代器</vt:lpstr>
      <vt:lpstr>迭代器</vt:lpstr>
      <vt:lpstr>算法</vt:lpstr>
      <vt:lpstr>算法</vt:lpstr>
      <vt:lpstr>hdu3785</vt:lpstr>
      <vt:lpstr>POJ2388</vt:lpstr>
      <vt:lpstr>hdu1027</vt:lpstr>
      <vt:lpstr>STL的意义</vt:lpstr>
      <vt:lpstr>STL的意义</vt:lpstr>
      <vt:lpstr>题目列表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</cp:lastModifiedBy>
  <cp:revision>134</cp:revision>
  <cp:lastPrinted>1601-01-01T00:00:00Z</cp:lastPrinted>
  <dcterms:created xsi:type="dcterms:W3CDTF">1601-01-01T00:00:00Z</dcterms:created>
  <dcterms:modified xsi:type="dcterms:W3CDTF">2016-04-04T13:11:47Z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