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9" r:id="rId6"/>
    <p:sldId id="300" r:id="rId7"/>
    <p:sldId id="301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A9BBB4-FFC3-4EC5-901F-0D5A32F7E123}" v="1094" vWet="1095" dt="2024-05-01T21:48:07.497"/>
    <p1510:client id="{D9AE2448-CE73-4DC8-898B-00709C8374D7}" v="1509" dt="2024-05-01T21:49:47.566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6" autoAdjust="0"/>
    <p:restoredTop sz="95646" autoAdjust="0"/>
  </p:normalViewPr>
  <p:slideViewPr>
    <p:cSldViewPr snapToGrid="0">
      <p:cViewPr varScale="1">
        <p:scale>
          <a:sx n="143" d="100"/>
          <a:sy n="143" d="100"/>
        </p:scale>
        <p:origin x="150" y="45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79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5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75" r:id="rId8"/>
    <p:sldLayoutId id="2147483677" r:id="rId9"/>
    <p:sldLayoutId id="2147483676" r:id="rId10"/>
    <p:sldLayoutId id="2147483661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815" y="2650237"/>
            <a:ext cx="8842463" cy="1557526"/>
          </a:xfrm>
        </p:spPr>
        <p:txBody>
          <a:bodyPr/>
          <a:lstStyle/>
          <a:p>
            <a:r>
              <a:rPr lang="en-US" sz="3600" dirty="0" err="1"/>
              <a:t>Uso</a:t>
            </a:r>
            <a:r>
              <a:rPr lang="en-US" sz="3600" dirty="0"/>
              <a:t> </a:t>
            </a:r>
            <a:r>
              <a:rPr lang="en-US" sz="3600" dirty="0" err="1"/>
              <a:t>recursivo</a:t>
            </a:r>
            <a:r>
              <a:rPr lang="en-US" sz="3600" dirty="0"/>
              <a:t> de LLMs para a </a:t>
            </a:r>
            <a:r>
              <a:rPr lang="en-US" sz="3600" dirty="0" err="1"/>
              <a:t>execu</a:t>
            </a:r>
            <a:r>
              <a:rPr lang="pt-BR" sz="3600" dirty="0" err="1"/>
              <a:t>ção</a:t>
            </a:r>
            <a:r>
              <a:rPr lang="pt-BR" sz="3600" dirty="0"/>
              <a:t> de </a:t>
            </a:r>
            <a:br>
              <a:rPr lang="pt-BR" sz="3600" dirty="0"/>
            </a:br>
            <a:r>
              <a:rPr lang="pt-BR" sz="3600" dirty="0"/>
              <a:t>tarefas complexas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5690D-6F78-5DAD-F93D-589ED2CC9E18}"/>
              </a:ext>
            </a:extLst>
          </p:cNvPr>
          <p:cNvSpPr txBox="1"/>
          <p:nvPr/>
        </p:nvSpPr>
        <p:spPr>
          <a:xfrm>
            <a:off x="3118649" y="5498511"/>
            <a:ext cx="491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Gabriel Jota e Henrique Oliveira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554854-6D66-6B83-6349-DC458A9D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Contextualização</a:t>
            </a:r>
            <a:endParaRPr lang="en-US" b="1" kern="120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EEBF66-655A-C162-EBED-B25C8388AFA4}"/>
              </a:ext>
            </a:extLst>
          </p:cNvPr>
          <p:cNvSpPr txBox="1"/>
          <p:nvPr/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900" dirty="0"/>
              <a:t>A </a:t>
            </a:r>
            <a:r>
              <a:rPr lang="en-US" sz="1900" dirty="0" err="1"/>
              <a:t>demanda</a:t>
            </a:r>
            <a:r>
              <a:rPr lang="en-US" sz="1900" dirty="0"/>
              <a:t> </a:t>
            </a:r>
            <a:r>
              <a:rPr lang="en-US" sz="1900" dirty="0" err="1"/>
              <a:t>por</a:t>
            </a:r>
            <a:r>
              <a:rPr lang="en-US" sz="1900" dirty="0"/>
              <a:t> </a:t>
            </a:r>
            <a:r>
              <a:rPr lang="en-US" sz="1900" dirty="0" err="1"/>
              <a:t>respostas</a:t>
            </a:r>
            <a:r>
              <a:rPr lang="en-US" sz="1900" dirty="0"/>
              <a:t> </a:t>
            </a:r>
            <a:r>
              <a:rPr lang="en-US" sz="1900" dirty="0" err="1"/>
              <a:t>mais</a:t>
            </a:r>
            <a:r>
              <a:rPr lang="en-US" sz="1900" dirty="0"/>
              <a:t> </a:t>
            </a:r>
            <a:r>
              <a:rPr lang="en-US" sz="1900" dirty="0" err="1"/>
              <a:t>precisas</a:t>
            </a:r>
            <a:r>
              <a:rPr lang="en-US" sz="1900" dirty="0"/>
              <a:t> e </a:t>
            </a:r>
            <a:r>
              <a:rPr lang="en-US" sz="1900" dirty="0" err="1"/>
              <a:t>complexas</a:t>
            </a:r>
            <a:r>
              <a:rPr lang="en-US" sz="1900" dirty="0"/>
              <a:t> </a:t>
            </a:r>
            <a:r>
              <a:rPr lang="en-US" sz="1900" dirty="0" err="1"/>
              <a:t>em</a:t>
            </a:r>
            <a:r>
              <a:rPr lang="en-US" sz="1900" dirty="0"/>
              <a:t> </a:t>
            </a:r>
            <a:r>
              <a:rPr lang="en-US" sz="1900" dirty="0" err="1"/>
              <a:t>processamento</a:t>
            </a:r>
            <a:r>
              <a:rPr lang="en-US" sz="1900" dirty="0"/>
              <a:t> de </a:t>
            </a:r>
            <a:r>
              <a:rPr lang="en-US" sz="1900" dirty="0" err="1"/>
              <a:t>linguagem</a:t>
            </a:r>
            <a:r>
              <a:rPr lang="en-US" sz="1900" dirty="0"/>
              <a:t> natural (PLN) continua a </a:t>
            </a:r>
            <a:r>
              <a:rPr lang="en-US" sz="1900" dirty="0" err="1"/>
              <a:t>crescer</a:t>
            </a:r>
            <a:r>
              <a:rPr lang="en-US" sz="1900" dirty="0"/>
              <a:t>, </a:t>
            </a:r>
            <a:r>
              <a:rPr lang="en-US" sz="1900" dirty="0" err="1"/>
              <a:t>impulsionada</a:t>
            </a:r>
            <a:r>
              <a:rPr lang="en-US" sz="1900" dirty="0"/>
              <a:t> pela </a:t>
            </a:r>
            <a:r>
              <a:rPr lang="en-US" sz="1900" dirty="0" err="1"/>
              <a:t>necessidade</a:t>
            </a:r>
            <a:r>
              <a:rPr lang="en-US" sz="1900" dirty="0"/>
              <a:t> de </a:t>
            </a:r>
            <a:r>
              <a:rPr lang="en-US" sz="1900" dirty="0" err="1"/>
              <a:t>sistemas</a:t>
            </a:r>
            <a:r>
              <a:rPr lang="en-US" sz="1900" dirty="0"/>
              <a:t> </a:t>
            </a:r>
            <a:r>
              <a:rPr lang="en-US" sz="1900" dirty="0" err="1"/>
              <a:t>mais</a:t>
            </a:r>
            <a:r>
              <a:rPr lang="en-US" sz="1900" dirty="0"/>
              <a:t> </a:t>
            </a:r>
            <a:r>
              <a:rPr lang="en-US" sz="1900" dirty="0" err="1"/>
              <a:t>sofisticados</a:t>
            </a:r>
            <a:r>
              <a:rPr lang="en-US" sz="1900" dirty="0"/>
              <a:t> de </a:t>
            </a:r>
            <a:r>
              <a:rPr lang="en-US" sz="1900" dirty="0" err="1"/>
              <a:t>interação</a:t>
            </a:r>
            <a:r>
              <a:rPr lang="en-US" sz="1900" dirty="0"/>
              <a:t> entre </a:t>
            </a:r>
            <a:r>
              <a:rPr lang="en-US" sz="1900" dirty="0" err="1"/>
              <a:t>usuário</a:t>
            </a:r>
            <a:r>
              <a:rPr lang="en-US" sz="1900" dirty="0"/>
              <a:t> e </a:t>
            </a:r>
            <a:r>
              <a:rPr lang="en-US" sz="1900" dirty="0" err="1"/>
              <a:t>máquina</a:t>
            </a:r>
            <a:endParaRPr lang="en-US" sz="1900" dirty="0"/>
          </a:p>
        </p:txBody>
      </p:sp>
      <p:pic>
        <p:nvPicPr>
          <p:cNvPr id="2" name="Imagem 1" descr="https://www.fairobserver.com/wp-content/uploads/2023/11/Artificial-Intelligence-VS-Human-1.jpg">
            <a:extLst>
              <a:ext uri="{FF2B5EF4-FFF2-40B4-BE49-F238E27FC236}">
                <a16:creationId xmlns:a16="http://schemas.microsoft.com/office/drawing/2014/main" id="{971424D7-95A6-07BA-F74F-D488F74C28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28" b="-3"/>
          <a:stretch/>
        </p:blipFill>
        <p:spPr>
          <a:xfrm>
            <a:off x="5549490" y="2706369"/>
            <a:ext cx="5943600" cy="33832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358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554854-6D66-6B83-6349-DC458A9D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-370318"/>
            <a:ext cx="9779183" cy="1744415"/>
          </a:xfrm>
        </p:spPr>
        <p:txBody>
          <a:bodyPr/>
          <a:lstStyle/>
          <a:p>
            <a:r>
              <a:rPr lang="pt-BR" sz="4800"/>
              <a:t>Questão-Problema</a:t>
            </a:r>
            <a:endParaRPr lang="en-US" sz="48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1CE703-FFD0-88B6-E705-1BFEE46A7689}"/>
              </a:ext>
            </a:extLst>
          </p:cNvPr>
          <p:cNvSpPr txBox="1"/>
          <p:nvPr/>
        </p:nvSpPr>
        <p:spPr>
          <a:xfrm>
            <a:off x="588342" y="4385543"/>
            <a:ext cx="73203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As </a:t>
            </a:r>
            <a:r>
              <a:rPr lang="pt-BR" dirty="0" err="1"/>
              <a:t>IA's</a:t>
            </a:r>
            <a:r>
              <a:rPr lang="pt-BR" dirty="0"/>
              <a:t> generativas apresentam problemas, como alucinações, imprecisões nas informações passadas, incapacidade de gerar conteúdo dinamicamente, contexto reduzido e, com isso, incapacidade de resolver problemas grandes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087DA2-4E4C-0F48-7673-9199F9CCE9B5}"/>
              </a:ext>
            </a:extLst>
          </p:cNvPr>
          <p:cNvGrpSpPr/>
          <p:nvPr/>
        </p:nvGrpSpPr>
        <p:grpSpPr>
          <a:xfrm>
            <a:off x="-312495" y="1757128"/>
            <a:ext cx="3457575" cy="2339046"/>
            <a:chOff x="2983596" y="1766310"/>
            <a:chExt cx="3457575" cy="233904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47DBFDC-BB03-8AB7-C26F-A2FC4783A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596" y="1766310"/>
              <a:ext cx="3457575" cy="1946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Mushroom - Free food icons">
              <a:extLst>
                <a:ext uri="{FF2B5EF4-FFF2-40B4-BE49-F238E27FC236}">
                  <a16:creationId xmlns:a16="http://schemas.microsoft.com/office/drawing/2014/main" id="{88A323E5-1D1E-7197-5271-63F133B27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9724" y="2833674"/>
              <a:ext cx="1271682" cy="12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With a few skin cells, scientists can make mini, thinking version of your  brain | Ars Technica">
            <a:extLst>
              <a:ext uri="{FF2B5EF4-FFF2-40B4-BE49-F238E27FC236}">
                <a16:creationId xmlns:a16="http://schemas.microsoft.com/office/drawing/2014/main" id="{3A513707-6327-DD07-23C9-193881CC2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0" r="14758"/>
          <a:stretch/>
        </p:blipFill>
        <p:spPr bwMode="auto">
          <a:xfrm>
            <a:off x="5782072" y="2250124"/>
            <a:ext cx="2123949" cy="174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blema grande foto de stock. Imagem de pedra, nuvens - 25873090">
            <a:extLst>
              <a:ext uri="{FF2B5EF4-FFF2-40B4-BE49-F238E27FC236}">
                <a16:creationId xmlns:a16="http://schemas.microsoft.com/office/drawing/2014/main" id="{3A57ADF8-C447-28C8-E4F9-B1F1A7857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980" y="2191051"/>
            <a:ext cx="2399039" cy="179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21096E57-DD0A-27F3-3355-C28654372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15" y="1780553"/>
            <a:ext cx="2346348" cy="234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6FAD7EF8-83B9-2F72-A786-895D27BEC96B}"/>
              </a:ext>
            </a:extLst>
          </p:cNvPr>
          <p:cNvSpPr/>
          <p:nvPr/>
        </p:nvSpPr>
        <p:spPr>
          <a:xfrm>
            <a:off x="4049387" y="2953727"/>
            <a:ext cx="1244223" cy="12458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18F768-B9E9-210A-D192-7212E991ACDA}"/>
              </a:ext>
            </a:extLst>
          </p:cNvPr>
          <p:cNvGrpSpPr/>
          <p:nvPr/>
        </p:nvGrpSpPr>
        <p:grpSpPr>
          <a:xfrm>
            <a:off x="2735315" y="1757128"/>
            <a:ext cx="2558295" cy="2418974"/>
            <a:chOff x="2735315" y="1757128"/>
            <a:chExt cx="2558295" cy="2418974"/>
          </a:xfrm>
        </p:grpSpPr>
        <p:pic>
          <p:nvPicPr>
            <p:cNvPr id="16" name="Picture 20">
              <a:extLst>
                <a:ext uri="{FF2B5EF4-FFF2-40B4-BE49-F238E27FC236}">
                  <a16:creationId xmlns:a16="http://schemas.microsoft.com/office/drawing/2014/main" id="{3C1F7304-ED5F-BE9E-EA42-C885ECA84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315" y="1757128"/>
              <a:ext cx="2346348" cy="2346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DF9631D0-1DBF-97AA-EB4B-C0CB5C8CDDB3}"/>
                </a:ext>
              </a:extLst>
            </p:cNvPr>
            <p:cNvSpPr/>
            <p:nvPr/>
          </p:nvSpPr>
          <p:spPr>
            <a:xfrm>
              <a:off x="4049387" y="2930302"/>
              <a:ext cx="1244223" cy="12458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93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554854-6D66-6B83-6349-DC458A9D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-370318"/>
            <a:ext cx="9779183" cy="1744415"/>
          </a:xfrm>
        </p:spPr>
        <p:txBody>
          <a:bodyPr/>
          <a:lstStyle/>
          <a:p>
            <a:r>
              <a:rPr lang="pt-BR" sz="4800" dirty="0"/>
              <a:t>Solução</a:t>
            </a:r>
            <a:endParaRPr lang="en-US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1CE703-FFD0-88B6-E705-1BFEE46A7689}"/>
              </a:ext>
            </a:extLst>
          </p:cNvPr>
          <p:cNvSpPr txBox="1"/>
          <p:nvPr/>
        </p:nvSpPr>
        <p:spPr>
          <a:xfrm>
            <a:off x="539897" y="5015328"/>
            <a:ext cx="73748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Uma possível solução para o problema é a utilização de </a:t>
            </a:r>
            <a:r>
              <a:rPr lang="pt-BR" dirty="0" err="1"/>
              <a:t>IAs</a:t>
            </a:r>
            <a:r>
              <a:rPr lang="pt-BR" dirty="0"/>
              <a:t> generativas de forma recursiva, de forma que a IA gere prompts para si mesma. Isso faria com que apenas um prompt de um usuário possa ser transformado em múltiplas prompts para a IA </a:t>
            </a:r>
          </a:p>
        </p:txBody>
      </p:sp>
      <p:pic>
        <p:nvPicPr>
          <p:cNvPr id="2052" name="Picture 4" descr="Recursividade. Olá. Hoje eu quero falar de um dos… | by Carlos Guilherme  Reis Schneider | Medium">
            <a:extLst>
              <a:ext uri="{FF2B5EF4-FFF2-40B4-BE49-F238E27FC236}">
                <a16:creationId xmlns:a16="http://schemas.microsoft.com/office/drawing/2014/main" id="{D9E60D36-7962-8FB5-65D7-BD68ACCCA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97" y="2194091"/>
            <a:ext cx="3248726" cy="18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oop&quot; Icon - Download for free – Iconduck">
            <a:extLst>
              <a:ext uri="{FF2B5EF4-FFF2-40B4-BE49-F238E27FC236}">
                <a16:creationId xmlns:a16="http://schemas.microsoft.com/office/drawing/2014/main" id="{63A5FA69-EF4F-C0E8-16F7-D236C8FF7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67" y="2107173"/>
            <a:ext cx="2001243" cy="200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B .NET - Árvore Binária">
            <a:extLst>
              <a:ext uri="{FF2B5EF4-FFF2-40B4-BE49-F238E27FC236}">
                <a16:creationId xmlns:a16="http://schemas.microsoft.com/office/drawing/2014/main" id="{006EC712-F76A-AEF7-4A0D-A1146AD5E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755" y="1942265"/>
            <a:ext cx="3990836" cy="240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86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1562100"/>
          </a:xfrm>
        </p:spPr>
        <p:txBody>
          <a:bodyPr/>
          <a:lstStyle/>
          <a:p>
            <a:r>
              <a:rPr lang="en-US"/>
              <a:t>Justificativa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DD74E1-6944-09EE-E02E-A72D6F3C0C8E}"/>
              </a:ext>
            </a:extLst>
          </p:cNvPr>
          <p:cNvSpPr txBox="1"/>
          <p:nvPr/>
        </p:nvSpPr>
        <p:spPr>
          <a:xfrm>
            <a:off x="703967" y="2844695"/>
            <a:ext cx="395287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Isso possibilitaria à IA reagir dinamicamente a informações e também a possibilidade de dividir problemas em diversas partes menores, reduzindo a quantidade de erros e mitigando, assim, o problema do contexto reduzido e da incapacidade de resolver problemas grandes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A5DEC3D7-A294-0877-CBE8-A87368C42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039" y="4646471"/>
            <a:ext cx="2323135" cy="168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>
            <a:extLst>
              <a:ext uri="{FF2B5EF4-FFF2-40B4-BE49-F238E27FC236}">
                <a16:creationId xmlns:a16="http://schemas.microsoft.com/office/drawing/2014/main" id="{70479CB7-47AB-CB0F-2339-7948ED67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918" y="3982120"/>
            <a:ext cx="2346348" cy="234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onfiabilidade - ícones de mãos e gestos grátis">
            <a:extLst>
              <a:ext uri="{FF2B5EF4-FFF2-40B4-BE49-F238E27FC236}">
                <a16:creationId xmlns:a16="http://schemas.microsoft.com/office/drawing/2014/main" id="{B40C46E3-2FDE-02F5-F80A-9EA3D718B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077" y="914320"/>
            <a:ext cx="2748750" cy="274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makes us tick? How “big science” is helping us understand brain  development The Synergist">
            <a:extLst>
              <a:ext uri="{FF2B5EF4-FFF2-40B4-BE49-F238E27FC236}">
                <a16:creationId xmlns:a16="http://schemas.microsoft.com/office/drawing/2014/main" id="{3DCB0564-FAB3-2B3F-AAAE-F01504DB9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750" y="1356582"/>
            <a:ext cx="2072418" cy="207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{AC13B93E-7C95-4487-92CC-D7443959588B}tf45331398_win32</Template>
  <TotalTime>78</TotalTime>
  <Words>179</Words>
  <Application>Microsoft Office PowerPoint</Application>
  <PresentationFormat>Widescreen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Custom</vt:lpstr>
      <vt:lpstr>Uso recursivo de LLMs para a execução de  tarefas complexas</vt:lpstr>
      <vt:lpstr>Contextualização</vt:lpstr>
      <vt:lpstr>Questão-Problema</vt:lpstr>
      <vt:lpstr>Solução</vt:lpstr>
      <vt:lpstr>Justificativa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recursivo de LLMs para a execução de  tarefas complexas</dc:title>
  <dc:creator>GABRIEL JOTA LIZARDO</dc:creator>
  <cp:lastModifiedBy>Gabriel Jota</cp:lastModifiedBy>
  <cp:revision>2</cp:revision>
  <dcterms:created xsi:type="dcterms:W3CDTF">2024-05-01T20:31:05Z</dcterms:created>
  <dcterms:modified xsi:type="dcterms:W3CDTF">2024-05-01T21:49:47Z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