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411" r:id="rId6"/>
    <p:sldId id="412" r:id="rId7"/>
    <p:sldId id="413" r:id="rId8"/>
    <p:sldId id="41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449" autoAdjust="0"/>
  </p:normalViewPr>
  <p:slideViewPr>
    <p:cSldViewPr snapToGrid="0">
      <p:cViewPr varScale="1">
        <p:scale>
          <a:sx n="102" d="100"/>
          <a:sy n="102" d="100"/>
        </p:scale>
        <p:origin x="1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3/31/2024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‹nº›</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‹nº›</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‹nº›</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‹nº›</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074869" y="220479"/>
            <a:ext cx="5486400" cy="2610789"/>
          </a:xfrm>
        </p:spPr>
        <p:txBody>
          <a:bodyPr/>
          <a:lstStyle/>
          <a:p>
            <a:r>
              <a:rPr lang="en-US" sz="3200" b="1" i="0" dirty="0">
                <a:solidFill>
                  <a:srgbClr val="333333"/>
                </a:solidFill>
                <a:effectLst/>
                <a:latin typeface="HelveticaNeue Regular"/>
              </a:rPr>
              <a:t>LLM for Test Script Generation and Migration: Challenges, Capabilities, and Opportunities</a:t>
            </a:r>
            <a:br>
              <a:rPr lang="en-US" sz="3200" b="1" i="0" dirty="0">
                <a:solidFill>
                  <a:srgbClr val="333333"/>
                </a:solidFill>
                <a:effectLst/>
                <a:latin typeface="HelveticaNeue Regular"/>
              </a:rPr>
            </a:br>
            <a:br>
              <a:rPr lang="en-US" sz="3200" b="0" i="0" dirty="0">
                <a:solidFill>
                  <a:srgbClr val="333333"/>
                </a:solidFill>
                <a:effectLst/>
                <a:latin typeface="HelveticaNeue Regular"/>
              </a:rPr>
            </a:br>
            <a:endParaRPr lang="en-US" sz="3200" dirty="0"/>
          </a:p>
        </p:txBody>
      </p:sp>
      <p:sp>
        <p:nvSpPr>
          <p:cNvPr id="3" name="TextBox 2">
            <a:extLst>
              <a:ext uri="{FF2B5EF4-FFF2-40B4-BE49-F238E27FC236}">
                <a16:creationId xmlns:a16="http://schemas.microsoft.com/office/drawing/2014/main" id="{57BCA726-D544-3785-99DF-DF5783E0795E}"/>
              </a:ext>
            </a:extLst>
          </p:cNvPr>
          <p:cNvSpPr txBox="1"/>
          <p:nvPr/>
        </p:nvSpPr>
        <p:spPr>
          <a:xfrm>
            <a:off x="4966853" y="2195321"/>
            <a:ext cx="4981699" cy="523220"/>
          </a:xfrm>
          <a:prstGeom prst="rect">
            <a:avLst/>
          </a:prstGeom>
          <a:noFill/>
        </p:spPr>
        <p:txBody>
          <a:bodyPr wrap="square" rtlCol="0">
            <a:spAutoFit/>
          </a:bodyPr>
          <a:lstStyle/>
          <a:p>
            <a:r>
              <a:rPr lang="pt-BR" sz="1400" i="1" dirty="0">
                <a:solidFill>
                  <a:schemeClr val="bg1"/>
                </a:solidFill>
              </a:rPr>
              <a:t>LLM para geração de script de teste e Migração: Desafios, Capacidades e Oportunidades</a:t>
            </a:r>
            <a:endParaRPr lang="en-US" sz="1400" i="1" dirty="0">
              <a:solidFill>
                <a:schemeClr val="bg1"/>
              </a:solidFill>
            </a:endParaRPr>
          </a:p>
        </p:txBody>
      </p:sp>
      <p:sp>
        <p:nvSpPr>
          <p:cNvPr id="4" name="TextBox 3">
            <a:extLst>
              <a:ext uri="{FF2B5EF4-FFF2-40B4-BE49-F238E27FC236}">
                <a16:creationId xmlns:a16="http://schemas.microsoft.com/office/drawing/2014/main" id="{9F9D63D7-F2AC-AAF0-0654-D366337A7C8A}"/>
              </a:ext>
            </a:extLst>
          </p:cNvPr>
          <p:cNvSpPr txBox="1"/>
          <p:nvPr/>
        </p:nvSpPr>
        <p:spPr>
          <a:xfrm>
            <a:off x="5020292" y="2872046"/>
            <a:ext cx="6068292" cy="461665"/>
          </a:xfrm>
          <a:prstGeom prst="rect">
            <a:avLst/>
          </a:prstGeom>
          <a:noFill/>
        </p:spPr>
        <p:txBody>
          <a:bodyPr wrap="square" rtlCol="0">
            <a:spAutoFit/>
          </a:bodyPr>
          <a:lstStyle/>
          <a:p>
            <a:r>
              <a:rPr lang="pt-BR" sz="1200" dirty="0">
                <a:solidFill>
                  <a:schemeClr val="bg1"/>
                </a:solidFill>
              </a:rPr>
              <a:t>Autores: </a:t>
            </a:r>
            <a:r>
              <a:rPr lang="pt-BR" sz="1200" dirty="0" err="1">
                <a:solidFill>
                  <a:schemeClr val="bg1"/>
                </a:solidFill>
              </a:rPr>
              <a:t>Shengcheng</a:t>
            </a:r>
            <a:r>
              <a:rPr lang="pt-BR" sz="1200" dirty="0">
                <a:solidFill>
                  <a:schemeClr val="bg1"/>
                </a:solidFill>
              </a:rPr>
              <a:t> Yu, </a:t>
            </a:r>
            <a:r>
              <a:rPr lang="pt-BR" sz="1200" dirty="0" err="1">
                <a:solidFill>
                  <a:schemeClr val="bg1"/>
                </a:solidFill>
              </a:rPr>
              <a:t>Chunrong</a:t>
            </a:r>
            <a:r>
              <a:rPr lang="pt-BR" sz="1200" dirty="0">
                <a:solidFill>
                  <a:schemeClr val="bg1"/>
                </a:solidFill>
              </a:rPr>
              <a:t> Fang, </a:t>
            </a:r>
            <a:r>
              <a:rPr lang="pt-BR" sz="1200" dirty="0" err="1">
                <a:solidFill>
                  <a:schemeClr val="bg1"/>
                </a:solidFill>
              </a:rPr>
              <a:t>Yuchen</a:t>
            </a:r>
            <a:r>
              <a:rPr lang="pt-BR" sz="1200" dirty="0">
                <a:solidFill>
                  <a:schemeClr val="bg1"/>
                </a:solidFill>
              </a:rPr>
              <a:t> </a:t>
            </a:r>
            <a:r>
              <a:rPr lang="pt-BR" sz="1200" dirty="0" err="1">
                <a:solidFill>
                  <a:schemeClr val="bg1"/>
                </a:solidFill>
              </a:rPr>
              <a:t>Ling</a:t>
            </a:r>
            <a:r>
              <a:rPr lang="pt-BR" sz="1200" dirty="0">
                <a:solidFill>
                  <a:schemeClr val="bg1"/>
                </a:solidFill>
              </a:rPr>
              <a:t>, </a:t>
            </a:r>
            <a:r>
              <a:rPr lang="pt-BR" sz="1200" dirty="0" err="1">
                <a:solidFill>
                  <a:schemeClr val="bg1"/>
                </a:solidFill>
              </a:rPr>
              <a:t>Chentian</a:t>
            </a:r>
            <a:r>
              <a:rPr lang="pt-BR" sz="1200" dirty="0">
                <a:solidFill>
                  <a:schemeClr val="bg1"/>
                </a:solidFill>
              </a:rPr>
              <a:t> Wu, </a:t>
            </a:r>
            <a:r>
              <a:rPr lang="pt-BR" sz="1200" dirty="0" err="1">
                <a:solidFill>
                  <a:schemeClr val="bg1"/>
                </a:solidFill>
              </a:rPr>
              <a:t>Zhenyu</a:t>
            </a:r>
            <a:r>
              <a:rPr lang="pt-BR" sz="1200" dirty="0">
                <a:solidFill>
                  <a:schemeClr val="bg1"/>
                </a:solidFill>
              </a:rPr>
              <a:t> Chen</a:t>
            </a:r>
          </a:p>
          <a:p>
            <a:endParaRPr lang="en-US" sz="1200" dirty="0">
              <a:solidFill>
                <a:schemeClr val="bg1"/>
              </a:solidFill>
            </a:endParaRPr>
          </a:p>
        </p:txBody>
      </p:sp>
      <p:sp>
        <p:nvSpPr>
          <p:cNvPr id="5" name="TextBox 4">
            <a:extLst>
              <a:ext uri="{FF2B5EF4-FFF2-40B4-BE49-F238E27FC236}">
                <a16:creationId xmlns:a16="http://schemas.microsoft.com/office/drawing/2014/main" id="{9C081882-8C0F-DC9D-6886-41E4BB356319}"/>
              </a:ext>
            </a:extLst>
          </p:cNvPr>
          <p:cNvSpPr txBox="1"/>
          <p:nvPr/>
        </p:nvSpPr>
        <p:spPr>
          <a:xfrm>
            <a:off x="4946072" y="4524499"/>
            <a:ext cx="6068292" cy="369332"/>
          </a:xfrm>
          <a:prstGeom prst="rect">
            <a:avLst/>
          </a:prstGeom>
          <a:noFill/>
        </p:spPr>
        <p:txBody>
          <a:bodyPr wrap="square" rtlCol="0">
            <a:spAutoFit/>
          </a:bodyPr>
          <a:lstStyle/>
          <a:p>
            <a:r>
              <a:rPr lang="pt-BR" dirty="0">
                <a:solidFill>
                  <a:schemeClr val="bg1"/>
                </a:solidFill>
              </a:rPr>
              <a:t>Gabriel Jota Lizardo, Henrique Oliveira da Cunha Franco</a:t>
            </a:r>
            <a:endParaRPr lang="en-US" dirty="0">
              <a:solidFill>
                <a:schemeClr val="bg1"/>
              </a:solidFill>
            </a:endParaRPr>
          </a:p>
        </p:txBody>
      </p:sp>
      <p:sp>
        <p:nvSpPr>
          <p:cNvPr id="6" name="TextBox 5">
            <a:extLst>
              <a:ext uri="{FF2B5EF4-FFF2-40B4-BE49-F238E27FC236}">
                <a16:creationId xmlns:a16="http://schemas.microsoft.com/office/drawing/2014/main" id="{898EED71-19EE-E861-15E8-FE0A0B078D6D}"/>
              </a:ext>
            </a:extLst>
          </p:cNvPr>
          <p:cNvSpPr txBox="1"/>
          <p:nvPr/>
        </p:nvSpPr>
        <p:spPr>
          <a:xfrm>
            <a:off x="4966853" y="3487216"/>
            <a:ext cx="6121731" cy="261610"/>
          </a:xfrm>
          <a:prstGeom prst="rect">
            <a:avLst/>
          </a:prstGeom>
          <a:noFill/>
        </p:spPr>
        <p:txBody>
          <a:bodyPr wrap="square" rtlCol="0">
            <a:spAutoFit/>
          </a:bodyPr>
          <a:lstStyle/>
          <a:p>
            <a:r>
              <a:rPr lang="en-US" sz="1100" dirty="0">
                <a:solidFill>
                  <a:schemeClr val="bg1"/>
                </a:solidFill>
              </a:rPr>
              <a:t>2023 IEEE 23rd International Conference on Software Quality, Reliability, and Security (QRS) – A4</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22D7-7032-4AA4-7EBE-2624473397F7}"/>
              </a:ext>
            </a:extLst>
          </p:cNvPr>
          <p:cNvSpPr>
            <a:spLocks noGrp="1"/>
          </p:cNvSpPr>
          <p:nvPr>
            <p:ph type="title"/>
          </p:nvPr>
        </p:nvSpPr>
        <p:spPr/>
        <p:txBody>
          <a:bodyPr/>
          <a:lstStyle/>
          <a:p>
            <a:r>
              <a:rPr lang="pt-BR" dirty="0"/>
              <a:t>Problema e Motivação</a:t>
            </a:r>
            <a:endParaRPr lang="en-US" dirty="0"/>
          </a:p>
        </p:txBody>
      </p:sp>
      <p:sp>
        <p:nvSpPr>
          <p:cNvPr id="3" name="Content Placeholder 2">
            <a:extLst>
              <a:ext uri="{FF2B5EF4-FFF2-40B4-BE49-F238E27FC236}">
                <a16:creationId xmlns:a16="http://schemas.microsoft.com/office/drawing/2014/main" id="{AB8D1CD4-9577-3359-9AC0-5A90F5C39454}"/>
              </a:ext>
            </a:extLst>
          </p:cNvPr>
          <p:cNvSpPr>
            <a:spLocks noGrp="1"/>
          </p:cNvSpPr>
          <p:nvPr>
            <p:ph sz="quarter" idx="13"/>
          </p:nvPr>
        </p:nvSpPr>
        <p:spPr>
          <a:xfrm>
            <a:off x="817714" y="5327938"/>
            <a:ext cx="10556571" cy="3708517"/>
          </a:xfrm>
        </p:spPr>
        <p:txBody>
          <a:bodyPr/>
          <a:lstStyle/>
          <a:p>
            <a:r>
              <a:rPr lang="pt-BR" sz="1600" dirty="0"/>
              <a:t>O cenário dos aplicativos móveis está evoluindo rapidamente, com os aplicativos precisando funcionar perfeitamente em uma infinidade de dispositivos, plataformas e versões. Essa diversidade apresenta desafios significativos na geração e manutenção de scripts de teste, cruciais para garantir a qualidade e confiabilidade dos aplicativos. A geração e migração manual de scripts de teste são demoradas e propensas a erros, destacando a necessidade de automação e inovação nas práticas de teste.</a:t>
            </a:r>
          </a:p>
          <a:p>
            <a:endParaRPr lang="en-US" dirty="0"/>
          </a:p>
        </p:txBody>
      </p:sp>
      <p:pic>
        <p:nvPicPr>
          <p:cNvPr id="1027" name="Picture 3" descr="relatório de bug sobre ilustração de conceito de aplicativo de telefone  móvel vetor de design plano eps10. elemento gráfico moderno para página  inicial, interface do usuário de estado vazio, infográfico, ícone 17173002">
            <a:extLst>
              <a:ext uri="{FF2B5EF4-FFF2-40B4-BE49-F238E27FC236}">
                <a16:creationId xmlns:a16="http://schemas.microsoft.com/office/drawing/2014/main" id="{7F6BF9E7-312C-8041-30F6-756ABF255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68" y="2827199"/>
            <a:ext cx="2441179" cy="24411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utomation - Free business icons">
            <a:extLst>
              <a:ext uri="{FF2B5EF4-FFF2-40B4-BE49-F238E27FC236}">
                <a16:creationId xmlns:a16="http://schemas.microsoft.com/office/drawing/2014/main" id="{34720C8F-8754-813A-03F6-525C72C09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900" y="3301154"/>
            <a:ext cx="1773768" cy="177376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Safety - Free security icons">
            <a:extLst>
              <a:ext uri="{FF2B5EF4-FFF2-40B4-BE49-F238E27FC236}">
                <a16:creationId xmlns:a16="http://schemas.microsoft.com/office/drawing/2014/main" id="{69C7A98C-0624-FDF6-570F-BBCF947DD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233" y="3301154"/>
            <a:ext cx="1894501" cy="1894501"/>
          </a:xfrm>
          <a:prstGeom prst="rect">
            <a:avLst/>
          </a:prstGeom>
          <a:noFill/>
          <a:extLst>
            <a:ext uri="{909E8E84-426E-40DD-AFC4-6F175D3DCCD1}">
              <a14:hiddenFill xmlns:a14="http://schemas.microsoft.com/office/drawing/2010/main">
                <a:solidFill>
                  <a:srgbClr val="FFFFFF"/>
                </a:solidFill>
              </a14:hiddenFill>
            </a:ext>
          </a:extLst>
        </p:spPr>
      </p:pic>
      <p:sp>
        <p:nvSpPr>
          <p:cNvPr id="6" name="Multiplication Sign 5">
            <a:extLst>
              <a:ext uri="{FF2B5EF4-FFF2-40B4-BE49-F238E27FC236}">
                <a16:creationId xmlns:a16="http://schemas.microsoft.com/office/drawing/2014/main" id="{24B6D954-F8C7-E161-2D38-C6DBDB20EBF6}"/>
              </a:ext>
            </a:extLst>
          </p:cNvPr>
          <p:cNvSpPr/>
          <p:nvPr/>
        </p:nvSpPr>
        <p:spPr>
          <a:xfrm>
            <a:off x="4643252" y="4132427"/>
            <a:ext cx="1292921" cy="1472540"/>
          </a:xfrm>
          <a:prstGeom prst="mathMultiply">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14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F51A-9A42-DE0D-EDEC-EFBEFEBEE85E}"/>
              </a:ext>
            </a:extLst>
          </p:cNvPr>
          <p:cNvSpPr>
            <a:spLocks noGrp="1"/>
          </p:cNvSpPr>
          <p:nvPr>
            <p:ph type="title"/>
          </p:nvPr>
        </p:nvSpPr>
        <p:spPr/>
        <p:txBody>
          <a:bodyPr/>
          <a:lstStyle/>
          <a:p>
            <a:r>
              <a:rPr lang="pt-BR" dirty="0"/>
              <a:t>Objetivo</a:t>
            </a:r>
            <a:endParaRPr lang="en-US" dirty="0"/>
          </a:p>
        </p:txBody>
      </p:sp>
      <p:sp>
        <p:nvSpPr>
          <p:cNvPr id="3" name="Content Placeholder 2">
            <a:extLst>
              <a:ext uri="{FF2B5EF4-FFF2-40B4-BE49-F238E27FC236}">
                <a16:creationId xmlns:a16="http://schemas.microsoft.com/office/drawing/2014/main" id="{C3731422-8C9E-023F-BF6D-8ECB3115EE55}"/>
              </a:ext>
            </a:extLst>
          </p:cNvPr>
          <p:cNvSpPr>
            <a:spLocks noGrp="1"/>
          </p:cNvSpPr>
          <p:nvPr>
            <p:ph sz="quarter" idx="13"/>
          </p:nvPr>
        </p:nvSpPr>
        <p:spPr>
          <a:xfrm>
            <a:off x="499357" y="5369502"/>
            <a:ext cx="10764389" cy="3708517"/>
          </a:xfrm>
        </p:spPr>
        <p:txBody>
          <a:bodyPr/>
          <a:lstStyle/>
          <a:p>
            <a:r>
              <a:rPr lang="pt-BR" sz="1600" dirty="0"/>
              <a:t>O estudo visa explorar o potencial dos Large </a:t>
            </a:r>
            <a:r>
              <a:rPr lang="pt-BR" sz="1600" dirty="0" err="1"/>
              <a:t>Language</a:t>
            </a:r>
            <a:r>
              <a:rPr lang="pt-BR" sz="1600" dirty="0"/>
              <a:t> Models (</a:t>
            </a:r>
            <a:r>
              <a:rPr lang="pt-BR" sz="1600" dirty="0" err="1"/>
              <a:t>LLMs</a:t>
            </a:r>
            <a:r>
              <a:rPr lang="pt-BR" sz="1600" dirty="0"/>
              <a:t>) na automatização da geração e migração de scripts de teste para aplicações móveis. Ao investigar três áreas principais – geração de scripts de teste baseados em cenários, migração de scripts de teste entre plataformas e migração de scripts de testes entre aplicativos – a pesquisa busca entender como os </a:t>
            </a:r>
            <a:r>
              <a:rPr lang="pt-BR" sz="1600" dirty="0" err="1"/>
              <a:t>LLMs</a:t>
            </a:r>
            <a:r>
              <a:rPr lang="pt-BR" sz="1600" dirty="0"/>
              <a:t>, particularmente o ChatGPT, podem abordar as complexidades e os desafios dos atuais testes de aplicativos móveis. práticas.</a:t>
            </a:r>
          </a:p>
          <a:p>
            <a:endParaRPr lang="en-US" dirty="0"/>
          </a:p>
        </p:txBody>
      </p:sp>
      <p:pic>
        <p:nvPicPr>
          <p:cNvPr id="2050" name="Picture 2" descr="Script - Free communications icons">
            <a:extLst>
              <a:ext uri="{FF2B5EF4-FFF2-40B4-BE49-F238E27FC236}">
                <a16:creationId xmlns:a16="http://schemas.microsoft.com/office/drawing/2014/main" id="{E31B40C5-A19E-3030-D96F-3D7FA4DD1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816" y="250877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gration Icon Images – Browse 21,085 Stock Photos, Vectors, and Video |  Adobe Stock">
            <a:extLst>
              <a:ext uri="{FF2B5EF4-FFF2-40B4-BE49-F238E27FC236}">
                <a16:creationId xmlns:a16="http://schemas.microsoft.com/office/drawing/2014/main" id="{431E93A2-8C74-DDBD-1C11-BA466CB721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12" t="23744" r="23879" b="26841"/>
          <a:stretch/>
        </p:blipFill>
        <p:spPr bwMode="auto">
          <a:xfrm>
            <a:off x="4807323" y="2998694"/>
            <a:ext cx="1976717" cy="18254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p 10 Real-Life Applications of Large Language Models">
            <a:extLst>
              <a:ext uri="{FF2B5EF4-FFF2-40B4-BE49-F238E27FC236}">
                <a16:creationId xmlns:a16="http://schemas.microsoft.com/office/drawing/2014/main" id="{7D25D62B-861E-71B5-4EC4-E0AF60C6B9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67" r="13085"/>
          <a:stretch/>
        </p:blipFill>
        <p:spPr bwMode="auto">
          <a:xfrm>
            <a:off x="766482" y="2921646"/>
            <a:ext cx="3059205" cy="190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1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BB53-8768-804F-381C-8FCC97358718}"/>
              </a:ext>
            </a:extLst>
          </p:cNvPr>
          <p:cNvSpPr>
            <a:spLocks noGrp="1"/>
          </p:cNvSpPr>
          <p:nvPr>
            <p:ph type="title"/>
          </p:nvPr>
        </p:nvSpPr>
        <p:spPr/>
        <p:txBody>
          <a:bodyPr/>
          <a:lstStyle/>
          <a:p>
            <a:r>
              <a:rPr lang="pt-BR" dirty="0"/>
              <a:t>Conclusão</a:t>
            </a:r>
            <a:endParaRPr lang="en-US" dirty="0"/>
          </a:p>
        </p:txBody>
      </p:sp>
      <p:sp>
        <p:nvSpPr>
          <p:cNvPr id="3" name="Content Placeholder 2">
            <a:extLst>
              <a:ext uri="{FF2B5EF4-FFF2-40B4-BE49-F238E27FC236}">
                <a16:creationId xmlns:a16="http://schemas.microsoft.com/office/drawing/2014/main" id="{3E2A89D1-6A63-344D-DA46-5C8C27BE9856}"/>
              </a:ext>
            </a:extLst>
          </p:cNvPr>
          <p:cNvSpPr>
            <a:spLocks noGrp="1"/>
          </p:cNvSpPr>
          <p:nvPr>
            <p:ph sz="quarter" idx="13"/>
          </p:nvPr>
        </p:nvSpPr>
        <p:spPr>
          <a:xfrm>
            <a:off x="321227" y="5003741"/>
            <a:ext cx="11162212" cy="3708517"/>
          </a:xfrm>
        </p:spPr>
        <p:txBody>
          <a:bodyPr>
            <a:normAutofit/>
          </a:bodyPr>
          <a:lstStyle/>
          <a:p>
            <a:r>
              <a:rPr lang="pt-BR" sz="1600" dirty="0"/>
              <a:t>Os </a:t>
            </a:r>
            <a:r>
              <a:rPr lang="pt-BR" sz="1600" dirty="0" err="1"/>
              <a:t>LLMs</a:t>
            </a:r>
            <a:r>
              <a:rPr lang="pt-BR" sz="1600" dirty="0"/>
              <a:t> mostram capacidades promissoras na compreensão da lógica de negócios de aplicativos e na adaptação de scripts de teste em dispositivos e plataformas. Eles podem reduzir significativamente o esforço manual na geração e migração de scripts de teste, aumentando a eficiência e a confiabilidade nos testes de aplicativos móveis. No entanto, limitações como problemas de memória de contexto, aleatoriedade no uso da API e requisitos de esforço humano destacam áreas que precisam ser melhoradas. O estudo enfatiza os pontos fortes dos </a:t>
            </a:r>
            <a:r>
              <a:rPr lang="pt-BR" sz="1600" dirty="0" err="1"/>
              <a:t>LLMs</a:t>
            </a:r>
            <a:r>
              <a:rPr lang="pt-BR" sz="1600" dirty="0"/>
              <a:t> na automação de testes, juntamente com os desafios que precisam ser enfrentados.</a:t>
            </a:r>
          </a:p>
          <a:p>
            <a:endParaRPr lang="en-US" dirty="0"/>
          </a:p>
        </p:txBody>
      </p:sp>
      <p:pic>
        <p:nvPicPr>
          <p:cNvPr id="5" name="Imagem 4" descr="Diagrama&#10;&#10;Descrição gerada automaticamente">
            <a:extLst>
              <a:ext uri="{FF2B5EF4-FFF2-40B4-BE49-F238E27FC236}">
                <a16:creationId xmlns:a16="http://schemas.microsoft.com/office/drawing/2014/main" id="{D5E30C03-7185-88EA-B2CB-E5A8AF805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2465614"/>
            <a:ext cx="7743398" cy="2275122"/>
          </a:xfrm>
          <a:prstGeom prst="rect">
            <a:avLst/>
          </a:prstGeom>
        </p:spPr>
      </p:pic>
      <p:pic>
        <p:nvPicPr>
          <p:cNvPr id="10" name="Imagem 9" descr="Diagrama&#10;&#10;Descrição gerada automaticamente">
            <a:extLst>
              <a:ext uri="{FF2B5EF4-FFF2-40B4-BE49-F238E27FC236}">
                <a16:creationId xmlns:a16="http://schemas.microsoft.com/office/drawing/2014/main" id="{63AE5292-2F3A-E0DA-FD6A-FB9E0EC18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107" y="2325687"/>
            <a:ext cx="5961611" cy="2554976"/>
          </a:xfrm>
          <a:prstGeom prst="rect">
            <a:avLst/>
          </a:prstGeom>
        </p:spPr>
      </p:pic>
    </p:spTree>
    <p:extLst>
      <p:ext uri="{BB962C8B-B14F-4D97-AF65-F5344CB8AC3E}">
        <p14:creationId xmlns:p14="http://schemas.microsoft.com/office/powerpoint/2010/main" val="130512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E5A0-6AA5-31AE-41DA-B44927D8C088}"/>
              </a:ext>
            </a:extLst>
          </p:cNvPr>
          <p:cNvSpPr>
            <a:spLocks noGrp="1"/>
          </p:cNvSpPr>
          <p:nvPr>
            <p:ph type="title"/>
          </p:nvPr>
        </p:nvSpPr>
        <p:spPr/>
        <p:txBody>
          <a:bodyPr/>
          <a:lstStyle/>
          <a:p>
            <a:r>
              <a:rPr lang="pt-BR" dirty="0"/>
              <a:t>Passos Futuros</a:t>
            </a:r>
            <a:endParaRPr lang="en-US" dirty="0"/>
          </a:p>
        </p:txBody>
      </p:sp>
      <p:sp>
        <p:nvSpPr>
          <p:cNvPr id="3" name="Content Placeholder 2">
            <a:extLst>
              <a:ext uri="{FF2B5EF4-FFF2-40B4-BE49-F238E27FC236}">
                <a16:creationId xmlns:a16="http://schemas.microsoft.com/office/drawing/2014/main" id="{3C25CCDC-BF0D-22A8-557E-ABC130CB3316}"/>
              </a:ext>
            </a:extLst>
          </p:cNvPr>
          <p:cNvSpPr>
            <a:spLocks noGrp="1"/>
          </p:cNvSpPr>
          <p:nvPr>
            <p:ph sz="quarter" idx="13"/>
          </p:nvPr>
        </p:nvSpPr>
        <p:spPr>
          <a:xfrm>
            <a:off x="431766" y="5274500"/>
            <a:ext cx="11328467" cy="3708517"/>
          </a:xfrm>
        </p:spPr>
        <p:txBody>
          <a:bodyPr>
            <a:normAutofit/>
          </a:bodyPr>
          <a:lstStyle/>
          <a:p>
            <a:r>
              <a:rPr lang="pt-BR" sz="1600"/>
              <a:t>As direções de pesquisa futura incluem melhorar a compreensão dos LLMs sobre as informações da GUI por meio da compreensão visual e integrar a fusão de informações multimodais para uma abordagem mais holística para testar a geração de scripts. Também é necessário um maior desenvolvimento na integração do conhecimento específico do domínio e no tratamento de limitações como memória de contexto e aleatoriedade da API. Esses avanços visam aproveitar totalmente os LLMs para melhorar a qualidade e a eficiência dos testes de aplicativos móveis.</a:t>
            </a:r>
          </a:p>
          <a:p>
            <a:endParaRPr lang="en-US" dirty="0"/>
          </a:p>
        </p:txBody>
      </p:sp>
      <p:pic>
        <p:nvPicPr>
          <p:cNvPr id="7" name="Imagem 6" descr="Diagrama&#10;&#10;Descrição gerada automaticamente com confiança média">
            <a:extLst>
              <a:ext uri="{FF2B5EF4-FFF2-40B4-BE49-F238E27FC236}">
                <a16:creationId xmlns:a16="http://schemas.microsoft.com/office/drawing/2014/main" id="{C7163232-1D32-D7EF-417D-34CAAC28E978}"/>
              </a:ext>
            </a:extLst>
          </p:cNvPr>
          <p:cNvPicPr>
            <a:picLocks noChangeAspect="1"/>
          </p:cNvPicPr>
          <p:nvPr/>
        </p:nvPicPr>
        <p:blipFill rotWithShape="1">
          <a:blip r:embed="rId2">
            <a:extLst>
              <a:ext uri="{28A0092B-C50C-407E-A947-70E740481C1C}">
                <a14:useLocalDpi xmlns:a14="http://schemas.microsoft.com/office/drawing/2010/main" val="0"/>
              </a:ext>
            </a:extLst>
          </a:blip>
          <a:srcRect l="13405" r="11404"/>
          <a:stretch/>
        </p:blipFill>
        <p:spPr>
          <a:xfrm>
            <a:off x="634739" y="2502169"/>
            <a:ext cx="4967926" cy="2642804"/>
          </a:xfrm>
          <a:prstGeom prst="rect">
            <a:avLst/>
          </a:prstGeom>
        </p:spPr>
      </p:pic>
      <p:pic>
        <p:nvPicPr>
          <p:cNvPr id="9" name="Imagem 8" descr="Interface gráfica do usuário, Aplicativo&#10;&#10;Descrição gerada automaticamente">
            <a:extLst>
              <a:ext uri="{FF2B5EF4-FFF2-40B4-BE49-F238E27FC236}">
                <a16:creationId xmlns:a16="http://schemas.microsoft.com/office/drawing/2014/main" id="{1D01FB59-F8D6-4E17-2A87-500AA2C9B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337" y="2502169"/>
            <a:ext cx="4784244" cy="2643295"/>
          </a:xfrm>
          <a:prstGeom prst="rect">
            <a:avLst/>
          </a:prstGeom>
        </p:spPr>
      </p:pic>
    </p:spTree>
    <p:extLst>
      <p:ext uri="{BB962C8B-B14F-4D97-AF65-F5344CB8AC3E}">
        <p14:creationId xmlns:p14="http://schemas.microsoft.com/office/powerpoint/2010/main" val="11785139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{B0F47584-205A-4BAC-81C0-2C6B507882E1}tf78853419_win32</Template>
  <TotalTime>27</TotalTime>
  <Words>435</Words>
  <Application>Microsoft Office PowerPoint</Application>
  <PresentationFormat>Widescreen</PresentationFormat>
  <Paragraphs>14</Paragraphs>
  <Slides>5</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vt:i4>
      </vt:variant>
    </vt:vector>
  </HeadingPairs>
  <TitlesOfParts>
    <vt:vector size="11" baseType="lpstr">
      <vt:lpstr>Arial</vt:lpstr>
      <vt:lpstr>Calibri</vt:lpstr>
      <vt:lpstr>Franklin Gothic Book</vt:lpstr>
      <vt:lpstr>Franklin Gothic Demi</vt:lpstr>
      <vt:lpstr>HelveticaNeue Regular</vt:lpstr>
      <vt:lpstr>Custom</vt:lpstr>
      <vt:lpstr>LLM for Test Script Generation and Migration: Challenges, Capabilities, and Opportunities  </vt:lpstr>
      <vt:lpstr>Problema e Motivação</vt:lpstr>
      <vt:lpstr>Objetivo</vt:lpstr>
      <vt:lpstr>Conclusão</vt:lpstr>
      <vt:lpstr>Passos Futuros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for Test Script Generation and Migration: Challenges, Capabilities, and Opportunities  </dc:title>
  <dc:creator>GABRIEL JOTA LIZARDO</dc:creator>
  <cp:lastModifiedBy>Henrique Oliveira Da Cunha Franco</cp:lastModifiedBy>
  <cp:revision>3</cp:revision>
  <dcterms:created xsi:type="dcterms:W3CDTF">2024-04-01T01:59:22Z</dcterms:created>
  <dcterms:modified xsi:type="dcterms:W3CDTF">2024-04-01T02:28:14Z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