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1"/>
  </p:sldMasterIdLst>
  <p:notesMasterIdLst>
    <p:notesMasterId r:id="rId23"/>
  </p:notesMasterIdLst>
  <p:sldIdLst>
    <p:sldId id="288" r:id="rId2"/>
    <p:sldId id="272" r:id="rId3"/>
    <p:sldId id="287" r:id="rId4"/>
    <p:sldId id="261" r:id="rId5"/>
    <p:sldId id="280" r:id="rId6"/>
    <p:sldId id="262" r:id="rId7"/>
    <p:sldId id="282" r:id="rId8"/>
    <p:sldId id="289" r:id="rId9"/>
    <p:sldId id="257" r:id="rId10"/>
    <p:sldId id="290" r:id="rId11"/>
    <p:sldId id="291" r:id="rId12"/>
    <p:sldId id="292" r:id="rId13"/>
    <p:sldId id="293" r:id="rId14"/>
    <p:sldId id="294" r:id="rId15"/>
    <p:sldId id="281" r:id="rId16"/>
    <p:sldId id="295" r:id="rId17"/>
    <p:sldId id="296" r:id="rId18"/>
    <p:sldId id="297" r:id="rId19"/>
    <p:sldId id="298" r:id="rId20"/>
    <p:sldId id="299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B4DCFA"/>
    <a:srgbClr val="DFE3EE"/>
    <a:srgbClr val="E49386"/>
    <a:srgbClr val="2C70BA"/>
    <a:srgbClr val="191D34"/>
    <a:srgbClr val="95A4DE"/>
    <a:srgbClr val="5269C2"/>
    <a:srgbClr val="68379A"/>
    <a:srgbClr val="62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/>
    <p:restoredTop sz="93350"/>
  </p:normalViewPr>
  <p:slideViewPr>
    <p:cSldViewPr snapToGrid="0" snapToObjects="1">
      <p:cViewPr>
        <p:scale>
          <a:sx n="76" d="100"/>
          <a:sy n="76" d="100"/>
        </p:scale>
        <p:origin x="136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311BE-6716-4B5F-96B4-89EA25541F1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0621DC-2203-457A-BBEF-692CB2299ACD}">
      <dgm:prSet custT="1"/>
      <dgm:spPr>
        <a:solidFill>
          <a:srgbClr val="191D34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Validity</a:t>
          </a:r>
          <a:endParaRPr lang="en-US" sz="2000" dirty="0">
            <a:solidFill>
              <a:srgbClr val="E49386"/>
            </a:solidFill>
            <a:latin typeface="Century Gothic" panose="020B0502020202020204" pitchFamily="34" charset="0"/>
            <a:cs typeface="Times New Roman" panose="02020603050405020304" pitchFamily="18" charset="0"/>
          </a:endParaRPr>
        </a:p>
      </dgm:t>
    </dgm:pt>
    <dgm:pt modelId="{7A3D18BA-6328-4A6A-9295-086B5838405C}" type="parTrans" cxnId="{ECD3AB20-B4ED-405F-9A26-3CB5CD1FA810}">
      <dgm:prSet/>
      <dgm:spPr/>
      <dgm:t>
        <a:bodyPr/>
        <a:lstStyle/>
        <a:p>
          <a:endParaRPr lang="en-US"/>
        </a:p>
      </dgm:t>
    </dgm:pt>
    <dgm:pt modelId="{818B651F-905C-4252-9178-DF5F919BEE6B}" type="sibTrans" cxnId="{ECD3AB20-B4ED-405F-9A26-3CB5CD1FA810}">
      <dgm:prSet/>
      <dgm:spPr/>
      <dgm:t>
        <a:bodyPr/>
        <a:lstStyle/>
        <a:p>
          <a:endParaRPr lang="en-US"/>
        </a:p>
      </dgm:t>
    </dgm:pt>
    <dgm:pt modelId="{CCA8E339-1080-472E-9321-9DA6D4397EF7}">
      <dgm:prSet/>
      <dgm:spPr>
        <a:solidFill>
          <a:schemeClr val="bg2">
            <a:lumMod val="75000"/>
          </a:schemeClr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b="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The degree to which a variable measures what it is intended to measure.</a:t>
          </a:r>
        </a:p>
      </dgm:t>
    </dgm:pt>
    <dgm:pt modelId="{7D54F1B5-DC69-45E3-86C7-540A0890FD1B}" type="parTrans" cxnId="{FF8D73DC-FDC0-43B5-B3C8-436E792A8945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B4DFB5F-842D-43EB-9DB1-8D682D2E4314}" type="sibTrans" cxnId="{FF8D73DC-FDC0-43B5-B3C8-436E792A8945}">
      <dgm:prSet/>
      <dgm:spPr/>
      <dgm:t>
        <a:bodyPr/>
        <a:lstStyle/>
        <a:p>
          <a:endParaRPr lang="en-US"/>
        </a:p>
      </dgm:t>
    </dgm:pt>
    <dgm:pt modelId="{95979B29-C44D-44B6-AC44-5B7D54207585}">
      <dgm:prSet custT="1"/>
      <dgm:spPr>
        <a:solidFill>
          <a:srgbClr val="191D34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Reliability</a:t>
          </a:r>
          <a:endParaRPr lang="en-US" sz="2000" dirty="0">
            <a:solidFill>
              <a:srgbClr val="E49386"/>
            </a:solidFill>
            <a:latin typeface="Century Gothic" panose="020B0502020202020204" pitchFamily="34" charset="0"/>
            <a:cs typeface="Times New Roman" panose="02020603050405020304" pitchFamily="18" charset="0"/>
          </a:endParaRPr>
        </a:p>
      </dgm:t>
    </dgm:pt>
    <dgm:pt modelId="{DFF2B7B2-737C-4981-8738-099607460390}" type="parTrans" cxnId="{DE7325B5-9B42-4233-BFF1-3F051C8135F3}">
      <dgm:prSet/>
      <dgm:spPr/>
      <dgm:t>
        <a:bodyPr/>
        <a:lstStyle/>
        <a:p>
          <a:endParaRPr lang="en-US"/>
        </a:p>
      </dgm:t>
    </dgm:pt>
    <dgm:pt modelId="{E7C0BE90-C4B0-415C-B298-1EA7C1C20C89}" type="sibTrans" cxnId="{DE7325B5-9B42-4233-BFF1-3F051C8135F3}">
      <dgm:prSet/>
      <dgm:spPr/>
      <dgm:t>
        <a:bodyPr/>
        <a:lstStyle/>
        <a:p>
          <a:endParaRPr lang="en-US"/>
        </a:p>
      </dgm:t>
    </dgm:pt>
    <dgm:pt modelId="{EB192695-CAFE-4FCE-A0EF-003AFBA2676B}">
      <dgm:prSet/>
      <dgm:spPr>
        <a:solidFill>
          <a:schemeClr val="bg2">
            <a:lumMod val="75000"/>
          </a:schemeClr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b="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The extent to which the measurements remain consistent over repeated tests of the same subject under identical conditions.</a:t>
          </a:r>
          <a:endParaRPr lang="en-US" b="0" dirty="0">
            <a:latin typeface="Century Gothic" panose="020B0502020202020204" pitchFamily="34" charset="0"/>
            <a:cs typeface="Times New Roman" panose="02020603050405020304" pitchFamily="18" charset="0"/>
          </a:endParaRPr>
        </a:p>
      </dgm:t>
    </dgm:pt>
    <dgm:pt modelId="{F512D6F7-E103-47A7-BD63-610F263377F4}" type="parTrans" cxnId="{4C506F23-9BAD-43CE-ACBD-C1FB2E9B7ED5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7F56E41-39C3-4128-8623-FE181B5E780A}" type="sibTrans" cxnId="{4C506F23-9BAD-43CE-ACBD-C1FB2E9B7ED5}">
      <dgm:prSet/>
      <dgm:spPr/>
      <dgm:t>
        <a:bodyPr/>
        <a:lstStyle/>
        <a:p>
          <a:endParaRPr lang="en-US"/>
        </a:p>
      </dgm:t>
    </dgm:pt>
    <dgm:pt modelId="{6964E6F2-C50F-C440-8B17-05CBBE2E62B9}">
      <dgm:prSet custT="1"/>
      <dgm:spPr>
        <a:solidFill>
          <a:srgbClr val="191D34"/>
        </a:solidFill>
        <a:ln w="12700">
          <a:solidFill>
            <a:schemeClr val="tx1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400" b="1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How well a tool is doing </a:t>
          </a:r>
        </a:p>
        <a:p>
          <a:pPr>
            <a:spcAft>
              <a:spcPct val="35000"/>
            </a:spcAft>
          </a:pPr>
          <a:r>
            <a:rPr lang="en-US" sz="1400" b="1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what it’s supposed to do</a:t>
          </a:r>
          <a:r>
            <a:rPr lang="en-US" sz="1400" b="1" dirty="0">
              <a:solidFill>
                <a:srgbClr val="FFC000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.</a:t>
          </a:r>
          <a:endParaRPr lang="en-US" sz="1400" dirty="0">
            <a:latin typeface="Century Gothic" panose="020B0502020202020204" pitchFamily="34" charset="0"/>
            <a:cs typeface="Times New Roman" panose="02020603050405020304" pitchFamily="18" charset="0"/>
          </a:endParaRPr>
        </a:p>
      </dgm:t>
    </dgm:pt>
    <dgm:pt modelId="{1503D08A-E9C3-664A-AE89-705883C26076}" type="parTrans" cxnId="{F3331B11-391E-6545-8E74-D82856238DB7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9C5E66E-0A5F-8B48-B1DD-FE02B2EEDDDD}" type="sibTrans" cxnId="{F3331B11-391E-6545-8E74-D82856238DB7}">
      <dgm:prSet/>
      <dgm:spPr/>
      <dgm:t>
        <a:bodyPr/>
        <a:lstStyle/>
        <a:p>
          <a:endParaRPr lang="en-US"/>
        </a:p>
      </dgm:t>
    </dgm:pt>
    <dgm:pt modelId="{1A504664-5854-0346-BF1D-CD378E9BE684}">
      <dgm:prSet custT="1"/>
      <dgm:spPr>
        <a:solidFill>
          <a:srgbClr val="191D34"/>
        </a:solidFill>
        <a:ln w="12700">
          <a:solidFill>
            <a:schemeClr val="tx1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sz="1400" b="1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No matter how many times </a:t>
          </a:r>
        </a:p>
        <a:p>
          <a:pPr>
            <a:spcAft>
              <a:spcPct val="35000"/>
            </a:spcAft>
          </a:pPr>
          <a:r>
            <a:rPr lang="en-US" sz="1400" b="1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we assess the same thing using the same tool, the results never change</a:t>
          </a:r>
          <a:r>
            <a:rPr lang="en-US" sz="14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.</a:t>
          </a:r>
        </a:p>
      </dgm:t>
    </dgm:pt>
    <dgm:pt modelId="{D4E61230-2454-D24C-AF2F-53E690D1C06C}" type="parTrans" cxnId="{4E99D619-0063-6444-B889-777063326B30}">
      <dgm:prSet/>
      <dgm:spPr>
        <a:ln w="127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AE89F41-67FF-9642-889C-A55EE628E9F2}" type="sibTrans" cxnId="{4E99D619-0063-6444-B889-777063326B30}">
      <dgm:prSet/>
      <dgm:spPr/>
      <dgm:t>
        <a:bodyPr/>
        <a:lstStyle/>
        <a:p>
          <a:endParaRPr lang="en-US"/>
        </a:p>
      </dgm:t>
    </dgm:pt>
    <dgm:pt modelId="{DD63D2CD-5D1F-4745-9584-07AB83E84B3D}" type="pres">
      <dgm:prSet presAssocID="{252311BE-6716-4B5F-96B4-89EA25541F1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FE17CA3-83A0-B946-A75B-30E76D20CFF3}" type="pres">
      <dgm:prSet presAssocID="{3F0621DC-2203-457A-BBEF-692CB2299ACD}" presName="root1" presStyleCnt="0"/>
      <dgm:spPr/>
    </dgm:pt>
    <dgm:pt modelId="{488F32DA-BBB0-0246-BAE1-E9F593B472EF}" type="pres">
      <dgm:prSet presAssocID="{3F0621DC-2203-457A-BBEF-692CB2299ACD}" presName="LevelOneTextNode" presStyleLbl="node0" presStyleIdx="0" presStyleCnt="2">
        <dgm:presLayoutVars>
          <dgm:chPref val="3"/>
        </dgm:presLayoutVars>
      </dgm:prSet>
      <dgm:spPr/>
    </dgm:pt>
    <dgm:pt modelId="{00DC2040-B1F4-724D-8C2A-AFCC59B6DFB2}" type="pres">
      <dgm:prSet presAssocID="{3F0621DC-2203-457A-BBEF-692CB2299ACD}" presName="level2hierChild" presStyleCnt="0"/>
      <dgm:spPr/>
    </dgm:pt>
    <dgm:pt modelId="{62EB9250-357F-144F-9304-072BC70E92B4}" type="pres">
      <dgm:prSet presAssocID="{7D54F1B5-DC69-45E3-86C7-540A0890FD1B}" presName="conn2-1" presStyleLbl="parChTrans1D2" presStyleIdx="0" presStyleCnt="2"/>
      <dgm:spPr/>
    </dgm:pt>
    <dgm:pt modelId="{6ADA23AE-E2BA-7346-80FA-54E12D78F28D}" type="pres">
      <dgm:prSet presAssocID="{7D54F1B5-DC69-45E3-86C7-540A0890FD1B}" presName="connTx" presStyleLbl="parChTrans1D2" presStyleIdx="0" presStyleCnt="2"/>
      <dgm:spPr/>
    </dgm:pt>
    <dgm:pt modelId="{E0AB371E-362F-EE4A-8ABD-94A9B1D16675}" type="pres">
      <dgm:prSet presAssocID="{CCA8E339-1080-472E-9321-9DA6D4397EF7}" presName="root2" presStyleCnt="0"/>
      <dgm:spPr/>
    </dgm:pt>
    <dgm:pt modelId="{0244D346-FC12-2841-A4ED-2BF9C1EB592E}" type="pres">
      <dgm:prSet presAssocID="{CCA8E339-1080-472E-9321-9DA6D4397EF7}" presName="LevelTwoTextNode" presStyleLbl="node2" presStyleIdx="0" presStyleCnt="2">
        <dgm:presLayoutVars>
          <dgm:chPref val="3"/>
        </dgm:presLayoutVars>
      </dgm:prSet>
      <dgm:spPr/>
    </dgm:pt>
    <dgm:pt modelId="{1B6CE366-A538-924C-9911-D60709B30012}" type="pres">
      <dgm:prSet presAssocID="{CCA8E339-1080-472E-9321-9DA6D4397EF7}" presName="level3hierChild" presStyleCnt="0"/>
      <dgm:spPr/>
    </dgm:pt>
    <dgm:pt modelId="{BA904C49-1452-3D4C-811E-B44D7F414437}" type="pres">
      <dgm:prSet presAssocID="{1503D08A-E9C3-664A-AE89-705883C26076}" presName="conn2-1" presStyleLbl="parChTrans1D3" presStyleIdx="0" presStyleCnt="2"/>
      <dgm:spPr/>
    </dgm:pt>
    <dgm:pt modelId="{B38F4C96-1D88-3648-AF80-1B4C2E0DABF5}" type="pres">
      <dgm:prSet presAssocID="{1503D08A-E9C3-664A-AE89-705883C26076}" presName="connTx" presStyleLbl="parChTrans1D3" presStyleIdx="0" presStyleCnt="2"/>
      <dgm:spPr/>
    </dgm:pt>
    <dgm:pt modelId="{ECA9397E-EC7B-4945-90C7-A03D2C09D2C6}" type="pres">
      <dgm:prSet presAssocID="{6964E6F2-C50F-C440-8B17-05CBBE2E62B9}" presName="root2" presStyleCnt="0"/>
      <dgm:spPr/>
    </dgm:pt>
    <dgm:pt modelId="{1AACD9A8-4DB1-CE48-B0D1-6CCA823714D4}" type="pres">
      <dgm:prSet presAssocID="{6964E6F2-C50F-C440-8B17-05CBBE2E62B9}" presName="LevelTwoTextNode" presStyleLbl="node3" presStyleIdx="0" presStyleCnt="2">
        <dgm:presLayoutVars>
          <dgm:chPref val="3"/>
        </dgm:presLayoutVars>
      </dgm:prSet>
      <dgm:spPr/>
    </dgm:pt>
    <dgm:pt modelId="{BF977D8D-947A-2643-920B-17628C22DB35}" type="pres">
      <dgm:prSet presAssocID="{6964E6F2-C50F-C440-8B17-05CBBE2E62B9}" presName="level3hierChild" presStyleCnt="0"/>
      <dgm:spPr/>
    </dgm:pt>
    <dgm:pt modelId="{AD23F0C8-4AFD-E24B-869D-C9BBBA3BA1E0}" type="pres">
      <dgm:prSet presAssocID="{95979B29-C44D-44B6-AC44-5B7D54207585}" presName="root1" presStyleCnt="0"/>
      <dgm:spPr/>
    </dgm:pt>
    <dgm:pt modelId="{A96128B0-89F8-FA4F-BEB2-0AA33FEC305A}" type="pres">
      <dgm:prSet presAssocID="{95979B29-C44D-44B6-AC44-5B7D54207585}" presName="LevelOneTextNode" presStyleLbl="node0" presStyleIdx="1" presStyleCnt="2">
        <dgm:presLayoutVars>
          <dgm:chPref val="3"/>
        </dgm:presLayoutVars>
      </dgm:prSet>
      <dgm:spPr/>
    </dgm:pt>
    <dgm:pt modelId="{CB7807A6-E954-0C48-A583-21C91D9C737C}" type="pres">
      <dgm:prSet presAssocID="{95979B29-C44D-44B6-AC44-5B7D54207585}" presName="level2hierChild" presStyleCnt="0"/>
      <dgm:spPr/>
    </dgm:pt>
    <dgm:pt modelId="{FD69BD56-B15D-0749-8B3E-E51768549549}" type="pres">
      <dgm:prSet presAssocID="{F512D6F7-E103-47A7-BD63-610F263377F4}" presName="conn2-1" presStyleLbl="parChTrans1D2" presStyleIdx="1" presStyleCnt="2"/>
      <dgm:spPr/>
    </dgm:pt>
    <dgm:pt modelId="{056E701A-32F8-4441-B8EE-B30C32C3E81F}" type="pres">
      <dgm:prSet presAssocID="{F512D6F7-E103-47A7-BD63-610F263377F4}" presName="connTx" presStyleLbl="parChTrans1D2" presStyleIdx="1" presStyleCnt="2"/>
      <dgm:spPr/>
    </dgm:pt>
    <dgm:pt modelId="{827118DB-A542-0E40-8907-811220BA20F5}" type="pres">
      <dgm:prSet presAssocID="{EB192695-CAFE-4FCE-A0EF-003AFBA2676B}" presName="root2" presStyleCnt="0"/>
      <dgm:spPr/>
    </dgm:pt>
    <dgm:pt modelId="{2A8F5884-50BD-5E4F-B9FB-DF0EC0CC9A01}" type="pres">
      <dgm:prSet presAssocID="{EB192695-CAFE-4FCE-A0EF-003AFBA2676B}" presName="LevelTwoTextNode" presStyleLbl="node2" presStyleIdx="1" presStyleCnt="2">
        <dgm:presLayoutVars>
          <dgm:chPref val="3"/>
        </dgm:presLayoutVars>
      </dgm:prSet>
      <dgm:spPr/>
    </dgm:pt>
    <dgm:pt modelId="{91EA27C6-8AC3-4E43-9E14-5F3A82104D4B}" type="pres">
      <dgm:prSet presAssocID="{EB192695-CAFE-4FCE-A0EF-003AFBA2676B}" presName="level3hierChild" presStyleCnt="0"/>
      <dgm:spPr/>
    </dgm:pt>
    <dgm:pt modelId="{37A9AD0F-ECBD-AE4C-9F29-5339ADE9E196}" type="pres">
      <dgm:prSet presAssocID="{D4E61230-2454-D24C-AF2F-53E690D1C06C}" presName="conn2-1" presStyleLbl="parChTrans1D3" presStyleIdx="1" presStyleCnt="2"/>
      <dgm:spPr/>
    </dgm:pt>
    <dgm:pt modelId="{C8471A63-A594-3447-AD46-2B9E738F566F}" type="pres">
      <dgm:prSet presAssocID="{D4E61230-2454-D24C-AF2F-53E690D1C06C}" presName="connTx" presStyleLbl="parChTrans1D3" presStyleIdx="1" presStyleCnt="2"/>
      <dgm:spPr/>
    </dgm:pt>
    <dgm:pt modelId="{BE7C83DC-8325-584D-9F23-5BBD2AD150CE}" type="pres">
      <dgm:prSet presAssocID="{1A504664-5854-0346-BF1D-CD378E9BE684}" presName="root2" presStyleCnt="0"/>
      <dgm:spPr/>
    </dgm:pt>
    <dgm:pt modelId="{6C0D9CF8-9ECF-E54B-8D23-BD7A745D97CF}" type="pres">
      <dgm:prSet presAssocID="{1A504664-5854-0346-BF1D-CD378E9BE684}" presName="LevelTwoTextNode" presStyleLbl="node3" presStyleIdx="1" presStyleCnt="2">
        <dgm:presLayoutVars>
          <dgm:chPref val="3"/>
        </dgm:presLayoutVars>
      </dgm:prSet>
      <dgm:spPr/>
    </dgm:pt>
    <dgm:pt modelId="{5274BAAD-C252-1244-85AD-6DB39F8F8A98}" type="pres">
      <dgm:prSet presAssocID="{1A504664-5854-0346-BF1D-CD378E9BE684}" presName="level3hierChild" presStyleCnt="0"/>
      <dgm:spPr/>
    </dgm:pt>
  </dgm:ptLst>
  <dgm:cxnLst>
    <dgm:cxn modelId="{9DC34D06-15C5-E247-83AF-2A30BE776C85}" type="presOf" srcId="{CCA8E339-1080-472E-9321-9DA6D4397EF7}" destId="{0244D346-FC12-2841-A4ED-2BF9C1EB592E}" srcOrd="0" destOrd="0" presId="urn:microsoft.com/office/officeart/2005/8/layout/hierarchy2"/>
    <dgm:cxn modelId="{F3331B11-391E-6545-8E74-D82856238DB7}" srcId="{CCA8E339-1080-472E-9321-9DA6D4397EF7}" destId="{6964E6F2-C50F-C440-8B17-05CBBE2E62B9}" srcOrd="0" destOrd="0" parTransId="{1503D08A-E9C3-664A-AE89-705883C26076}" sibTransId="{B9C5E66E-0A5F-8B48-B1DD-FE02B2EEDDDD}"/>
    <dgm:cxn modelId="{D2376917-F804-134B-AC0A-7CBE37994465}" type="presOf" srcId="{F512D6F7-E103-47A7-BD63-610F263377F4}" destId="{056E701A-32F8-4441-B8EE-B30C32C3E81F}" srcOrd="1" destOrd="0" presId="urn:microsoft.com/office/officeart/2005/8/layout/hierarchy2"/>
    <dgm:cxn modelId="{67054D18-CB01-3D4C-AC3A-522B3EF4BFDD}" type="presOf" srcId="{6964E6F2-C50F-C440-8B17-05CBBE2E62B9}" destId="{1AACD9A8-4DB1-CE48-B0D1-6CCA823714D4}" srcOrd="0" destOrd="0" presId="urn:microsoft.com/office/officeart/2005/8/layout/hierarchy2"/>
    <dgm:cxn modelId="{4E99D619-0063-6444-B889-777063326B30}" srcId="{EB192695-CAFE-4FCE-A0EF-003AFBA2676B}" destId="{1A504664-5854-0346-BF1D-CD378E9BE684}" srcOrd="0" destOrd="0" parTransId="{D4E61230-2454-D24C-AF2F-53E690D1C06C}" sibTransId="{CAE89F41-67FF-9642-889C-A55EE628E9F2}"/>
    <dgm:cxn modelId="{ECD3AB20-B4ED-405F-9A26-3CB5CD1FA810}" srcId="{252311BE-6716-4B5F-96B4-89EA25541F14}" destId="{3F0621DC-2203-457A-BBEF-692CB2299ACD}" srcOrd="0" destOrd="0" parTransId="{7A3D18BA-6328-4A6A-9295-086B5838405C}" sibTransId="{818B651F-905C-4252-9178-DF5F919BEE6B}"/>
    <dgm:cxn modelId="{4C506F23-9BAD-43CE-ACBD-C1FB2E9B7ED5}" srcId="{95979B29-C44D-44B6-AC44-5B7D54207585}" destId="{EB192695-CAFE-4FCE-A0EF-003AFBA2676B}" srcOrd="0" destOrd="0" parTransId="{F512D6F7-E103-47A7-BD63-610F263377F4}" sibTransId="{67F56E41-39C3-4128-8623-FE181B5E780A}"/>
    <dgm:cxn modelId="{A25A6524-3623-A041-87AF-D731B5ACF43E}" type="presOf" srcId="{EB192695-CAFE-4FCE-A0EF-003AFBA2676B}" destId="{2A8F5884-50BD-5E4F-B9FB-DF0EC0CC9A01}" srcOrd="0" destOrd="0" presId="urn:microsoft.com/office/officeart/2005/8/layout/hierarchy2"/>
    <dgm:cxn modelId="{BD145B3E-39FC-4442-885A-DF410F1042BF}" type="presOf" srcId="{1A504664-5854-0346-BF1D-CD378E9BE684}" destId="{6C0D9CF8-9ECF-E54B-8D23-BD7A745D97CF}" srcOrd="0" destOrd="0" presId="urn:microsoft.com/office/officeart/2005/8/layout/hierarchy2"/>
    <dgm:cxn modelId="{0102996E-B2EC-9B4E-B88A-8130A25A0E79}" type="presOf" srcId="{D4E61230-2454-D24C-AF2F-53E690D1C06C}" destId="{37A9AD0F-ECBD-AE4C-9F29-5339ADE9E196}" srcOrd="0" destOrd="0" presId="urn:microsoft.com/office/officeart/2005/8/layout/hierarchy2"/>
    <dgm:cxn modelId="{6EAAB087-AA2E-4A48-BAFF-667DD48A8E63}" type="presOf" srcId="{95979B29-C44D-44B6-AC44-5B7D54207585}" destId="{A96128B0-89F8-FA4F-BEB2-0AA33FEC305A}" srcOrd="0" destOrd="0" presId="urn:microsoft.com/office/officeart/2005/8/layout/hierarchy2"/>
    <dgm:cxn modelId="{348B2FA0-A62E-D24E-82D9-1FA628BC3C84}" type="presOf" srcId="{1503D08A-E9C3-664A-AE89-705883C26076}" destId="{B38F4C96-1D88-3648-AF80-1B4C2E0DABF5}" srcOrd="1" destOrd="0" presId="urn:microsoft.com/office/officeart/2005/8/layout/hierarchy2"/>
    <dgm:cxn modelId="{63E924B3-9AAB-FC42-91F3-036DBB1795DA}" type="presOf" srcId="{7D54F1B5-DC69-45E3-86C7-540A0890FD1B}" destId="{62EB9250-357F-144F-9304-072BC70E92B4}" srcOrd="0" destOrd="0" presId="urn:microsoft.com/office/officeart/2005/8/layout/hierarchy2"/>
    <dgm:cxn modelId="{DE7325B5-9B42-4233-BFF1-3F051C8135F3}" srcId="{252311BE-6716-4B5F-96B4-89EA25541F14}" destId="{95979B29-C44D-44B6-AC44-5B7D54207585}" srcOrd="1" destOrd="0" parTransId="{DFF2B7B2-737C-4981-8738-099607460390}" sibTransId="{E7C0BE90-C4B0-415C-B298-1EA7C1C20C89}"/>
    <dgm:cxn modelId="{586EB9C4-9BAA-A343-87C7-AD8D98F934B9}" type="presOf" srcId="{3F0621DC-2203-457A-BBEF-692CB2299ACD}" destId="{488F32DA-BBB0-0246-BAE1-E9F593B472EF}" srcOrd="0" destOrd="0" presId="urn:microsoft.com/office/officeart/2005/8/layout/hierarchy2"/>
    <dgm:cxn modelId="{1A24A0C7-5E19-BF4B-908A-121C6ADCC811}" type="presOf" srcId="{F512D6F7-E103-47A7-BD63-610F263377F4}" destId="{FD69BD56-B15D-0749-8B3E-E51768549549}" srcOrd="0" destOrd="0" presId="urn:microsoft.com/office/officeart/2005/8/layout/hierarchy2"/>
    <dgm:cxn modelId="{FBED56C9-46F2-974E-B588-33C1073A1A3C}" type="presOf" srcId="{7D54F1B5-DC69-45E3-86C7-540A0890FD1B}" destId="{6ADA23AE-E2BA-7346-80FA-54E12D78F28D}" srcOrd="1" destOrd="0" presId="urn:microsoft.com/office/officeart/2005/8/layout/hierarchy2"/>
    <dgm:cxn modelId="{BA0F9BCC-88EF-D441-944A-2A6572FF0A8D}" type="presOf" srcId="{D4E61230-2454-D24C-AF2F-53E690D1C06C}" destId="{C8471A63-A594-3447-AD46-2B9E738F566F}" srcOrd="1" destOrd="0" presId="urn:microsoft.com/office/officeart/2005/8/layout/hierarchy2"/>
    <dgm:cxn modelId="{F9377ACF-E936-4043-A4E1-F7B06D5C19F5}" type="presOf" srcId="{252311BE-6716-4B5F-96B4-89EA25541F14}" destId="{DD63D2CD-5D1F-4745-9584-07AB83E84B3D}" srcOrd="0" destOrd="0" presId="urn:microsoft.com/office/officeart/2005/8/layout/hierarchy2"/>
    <dgm:cxn modelId="{FF8D73DC-FDC0-43B5-B3C8-436E792A8945}" srcId="{3F0621DC-2203-457A-BBEF-692CB2299ACD}" destId="{CCA8E339-1080-472E-9321-9DA6D4397EF7}" srcOrd="0" destOrd="0" parTransId="{7D54F1B5-DC69-45E3-86C7-540A0890FD1B}" sibTransId="{4B4DFB5F-842D-43EB-9DB1-8D682D2E4314}"/>
    <dgm:cxn modelId="{5D8A47FF-3FA1-5D4A-B7C9-F2264C2754D2}" type="presOf" srcId="{1503D08A-E9C3-664A-AE89-705883C26076}" destId="{BA904C49-1452-3D4C-811E-B44D7F414437}" srcOrd="0" destOrd="0" presId="urn:microsoft.com/office/officeart/2005/8/layout/hierarchy2"/>
    <dgm:cxn modelId="{A08B72ED-70CD-EF44-A14A-89DBB3379607}" type="presParOf" srcId="{DD63D2CD-5D1F-4745-9584-07AB83E84B3D}" destId="{CFE17CA3-83A0-B946-A75B-30E76D20CFF3}" srcOrd="0" destOrd="0" presId="urn:microsoft.com/office/officeart/2005/8/layout/hierarchy2"/>
    <dgm:cxn modelId="{E99051BF-1B79-7F42-98C2-255618857C48}" type="presParOf" srcId="{CFE17CA3-83A0-B946-A75B-30E76D20CFF3}" destId="{488F32DA-BBB0-0246-BAE1-E9F593B472EF}" srcOrd="0" destOrd="0" presId="urn:microsoft.com/office/officeart/2005/8/layout/hierarchy2"/>
    <dgm:cxn modelId="{F92FA305-F84B-C54B-9380-52DE7E9B552C}" type="presParOf" srcId="{CFE17CA3-83A0-B946-A75B-30E76D20CFF3}" destId="{00DC2040-B1F4-724D-8C2A-AFCC59B6DFB2}" srcOrd="1" destOrd="0" presId="urn:microsoft.com/office/officeart/2005/8/layout/hierarchy2"/>
    <dgm:cxn modelId="{890B522E-7B6D-A24D-82E5-5626EE260942}" type="presParOf" srcId="{00DC2040-B1F4-724D-8C2A-AFCC59B6DFB2}" destId="{62EB9250-357F-144F-9304-072BC70E92B4}" srcOrd="0" destOrd="0" presId="urn:microsoft.com/office/officeart/2005/8/layout/hierarchy2"/>
    <dgm:cxn modelId="{F04F6BA3-5003-4345-9979-4C523ED91825}" type="presParOf" srcId="{62EB9250-357F-144F-9304-072BC70E92B4}" destId="{6ADA23AE-E2BA-7346-80FA-54E12D78F28D}" srcOrd="0" destOrd="0" presId="urn:microsoft.com/office/officeart/2005/8/layout/hierarchy2"/>
    <dgm:cxn modelId="{B123772A-700F-954C-B7B1-DA0B23544AB5}" type="presParOf" srcId="{00DC2040-B1F4-724D-8C2A-AFCC59B6DFB2}" destId="{E0AB371E-362F-EE4A-8ABD-94A9B1D16675}" srcOrd="1" destOrd="0" presId="urn:microsoft.com/office/officeart/2005/8/layout/hierarchy2"/>
    <dgm:cxn modelId="{77DA51FD-9873-4044-90E8-4B791D6D8C5E}" type="presParOf" srcId="{E0AB371E-362F-EE4A-8ABD-94A9B1D16675}" destId="{0244D346-FC12-2841-A4ED-2BF9C1EB592E}" srcOrd="0" destOrd="0" presId="urn:microsoft.com/office/officeart/2005/8/layout/hierarchy2"/>
    <dgm:cxn modelId="{A03B63DC-6323-714E-B281-5C746A05B936}" type="presParOf" srcId="{E0AB371E-362F-EE4A-8ABD-94A9B1D16675}" destId="{1B6CE366-A538-924C-9911-D60709B30012}" srcOrd="1" destOrd="0" presId="urn:microsoft.com/office/officeart/2005/8/layout/hierarchy2"/>
    <dgm:cxn modelId="{9457DB3B-B573-174A-99CA-7860A5EA5944}" type="presParOf" srcId="{1B6CE366-A538-924C-9911-D60709B30012}" destId="{BA904C49-1452-3D4C-811E-B44D7F414437}" srcOrd="0" destOrd="0" presId="urn:microsoft.com/office/officeart/2005/8/layout/hierarchy2"/>
    <dgm:cxn modelId="{A3EB74A0-CCF0-974A-854F-08AA4FFF113E}" type="presParOf" srcId="{BA904C49-1452-3D4C-811E-B44D7F414437}" destId="{B38F4C96-1D88-3648-AF80-1B4C2E0DABF5}" srcOrd="0" destOrd="0" presId="urn:microsoft.com/office/officeart/2005/8/layout/hierarchy2"/>
    <dgm:cxn modelId="{C7BC368C-092E-DE40-984A-2579C77449CC}" type="presParOf" srcId="{1B6CE366-A538-924C-9911-D60709B30012}" destId="{ECA9397E-EC7B-4945-90C7-A03D2C09D2C6}" srcOrd="1" destOrd="0" presId="urn:microsoft.com/office/officeart/2005/8/layout/hierarchy2"/>
    <dgm:cxn modelId="{19CF53D8-142E-8A45-9D91-CA929013C938}" type="presParOf" srcId="{ECA9397E-EC7B-4945-90C7-A03D2C09D2C6}" destId="{1AACD9A8-4DB1-CE48-B0D1-6CCA823714D4}" srcOrd="0" destOrd="0" presId="urn:microsoft.com/office/officeart/2005/8/layout/hierarchy2"/>
    <dgm:cxn modelId="{3C213205-5634-6948-92CE-F47A181AA01D}" type="presParOf" srcId="{ECA9397E-EC7B-4945-90C7-A03D2C09D2C6}" destId="{BF977D8D-947A-2643-920B-17628C22DB35}" srcOrd="1" destOrd="0" presId="urn:microsoft.com/office/officeart/2005/8/layout/hierarchy2"/>
    <dgm:cxn modelId="{37AFE663-1C8F-E549-9061-B827C82763FE}" type="presParOf" srcId="{DD63D2CD-5D1F-4745-9584-07AB83E84B3D}" destId="{AD23F0C8-4AFD-E24B-869D-C9BBBA3BA1E0}" srcOrd="1" destOrd="0" presId="urn:microsoft.com/office/officeart/2005/8/layout/hierarchy2"/>
    <dgm:cxn modelId="{96619A32-ED5A-3C47-9846-F28F4CB83FD2}" type="presParOf" srcId="{AD23F0C8-4AFD-E24B-869D-C9BBBA3BA1E0}" destId="{A96128B0-89F8-FA4F-BEB2-0AA33FEC305A}" srcOrd="0" destOrd="0" presId="urn:microsoft.com/office/officeart/2005/8/layout/hierarchy2"/>
    <dgm:cxn modelId="{C6AA9A87-FAF9-C040-8072-E866A3854246}" type="presParOf" srcId="{AD23F0C8-4AFD-E24B-869D-C9BBBA3BA1E0}" destId="{CB7807A6-E954-0C48-A583-21C91D9C737C}" srcOrd="1" destOrd="0" presId="urn:microsoft.com/office/officeart/2005/8/layout/hierarchy2"/>
    <dgm:cxn modelId="{54B0B949-1125-4441-8E0F-7800556043E3}" type="presParOf" srcId="{CB7807A6-E954-0C48-A583-21C91D9C737C}" destId="{FD69BD56-B15D-0749-8B3E-E51768549549}" srcOrd="0" destOrd="0" presId="urn:microsoft.com/office/officeart/2005/8/layout/hierarchy2"/>
    <dgm:cxn modelId="{4B34CCE0-6387-1547-8074-AA6E093251CF}" type="presParOf" srcId="{FD69BD56-B15D-0749-8B3E-E51768549549}" destId="{056E701A-32F8-4441-B8EE-B30C32C3E81F}" srcOrd="0" destOrd="0" presId="urn:microsoft.com/office/officeart/2005/8/layout/hierarchy2"/>
    <dgm:cxn modelId="{CADAD041-369A-6847-8AA0-A9B77A292BDE}" type="presParOf" srcId="{CB7807A6-E954-0C48-A583-21C91D9C737C}" destId="{827118DB-A542-0E40-8907-811220BA20F5}" srcOrd="1" destOrd="0" presId="urn:microsoft.com/office/officeart/2005/8/layout/hierarchy2"/>
    <dgm:cxn modelId="{A4357E99-C1FC-CE40-8FD4-D08FFAC4D805}" type="presParOf" srcId="{827118DB-A542-0E40-8907-811220BA20F5}" destId="{2A8F5884-50BD-5E4F-B9FB-DF0EC0CC9A01}" srcOrd="0" destOrd="0" presId="urn:microsoft.com/office/officeart/2005/8/layout/hierarchy2"/>
    <dgm:cxn modelId="{2174859F-960B-9849-B271-F3B3D1C7CA84}" type="presParOf" srcId="{827118DB-A542-0E40-8907-811220BA20F5}" destId="{91EA27C6-8AC3-4E43-9E14-5F3A82104D4B}" srcOrd="1" destOrd="0" presId="urn:microsoft.com/office/officeart/2005/8/layout/hierarchy2"/>
    <dgm:cxn modelId="{34A310C1-D2A2-504E-956E-B71C9C242264}" type="presParOf" srcId="{91EA27C6-8AC3-4E43-9E14-5F3A82104D4B}" destId="{37A9AD0F-ECBD-AE4C-9F29-5339ADE9E196}" srcOrd="0" destOrd="0" presId="urn:microsoft.com/office/officeart/2005/8/layout/hierarchy2"/>
    <dgm:cxn modelId="{04371FB8-3335-0B4C-A303-1CBCBB45E12C}" type="presParOf" srcId="{37A9AD0F-ECBD-AE4C-9F29-5339ADE9E196}" destId="{C8471A63-A594-3447-AD46-2B9E738F566F}" srcOrd="0" destOrd="0" presId="urn:microsoft.com/office/officeart/2005/8/layout/hierarchy2"/>
    <dgm:cxn modelId="{C4946483-8AC1-CA4B-A987-56B0F0E9537A}" type="presParOf" srcId="{91EA27C6-8AC3-4E43-9E14-5F3A82104D4B}" destId="{BE7C83DC-8325-584D-9F23-5BBD2AD150CE}" srcOrd="1" destOrd="0" presId="urn:microsoft.com/office/officeart/2005/8/layout/hierarchy2"/>
    <dgm:cxn modelId="{A0004B6C-AC7C-A74A-8152-BB8027F3AE25}" type="presParOf" srcId="{BE7C83DC-8325-584D-9F23-5BBD2AD150CE}" destId="{6C0D9CF8-9ECF-E54B-8D23-BD7A745D97CF}" srcOrd="0" destOrd="0" presId="urn:microsoft.com/office/officeart/2005/8/layout/hierarchy2"/>
    <dgm:cxn modelId="{0E8624EF-EF31-6047-BE4C-0FC8D2BD360A}" type="presParOf" srcId="{BE7C83DC-8325-584D-9F23-5BBD2AD150CE}" destId="{5274BAAD-C252-1244-85AD-6DB39F8F8A98}" srcOrd="1" destOrd="0" presId="urn:microsoft.com/office/officeart/2005/8/layout/hierarchy2"/>
  </dgm:cxnLst>
  <dgm:bg/>
  <dgm:whole>
    <a:ln w="127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0E8F5F-8292-4923-8ADF-CA4F06F3D682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7BE8B7-F6D7-4CCB-AAC5-29FE7C403976}">
      <dgm:prSet custT="1"/>
      <dgm:spPr>
        <a:solidFill>
          <a:srgbClr val="191D34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400" b="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What do you think these are?</a:t>
          </a:r>
        </a:p>
      </dgm:t>
    </dgm:pt>
    <dgm:pt modelId="{8353E76B-CD0F-4016-8E4D-F1D51D751EB6}" type="parTrans" cxnId="{06EBE1E1-99AC-4C71-B665-39397DFF7A6D}">
      <dgm:prSet/>
      <dgm:spPr/>
      <dgm:t>
        <a:bodyPr/>
        <a:lstStyle/>
        <a:p>
          <a:endParaRPr lang="en-US"/>
        </a:p>
      </dgm:t>
    </dgm:pt>
    <dgm:pt modelId="{06969382-4DED-48FC-91A3-2C6D30BBDE7E}" type="sibTrans" cxnId="{06EBE1E1-99AC-4C71-B665-39397DFF7A6D}">
      <dgm:prSet/>
      <dgm:spPr/>
      <dgm:t>
        <a:bodyPr/>
        <a:lstStyle/>
        <a:p>
          <a:endParaRPr lang="en-US"/>
        </a:p>
      </dgm:t>
    </dgm:pt>
    <dgm:pt modelId="{3551D054-5175-4BDA-8AB4-0ED4613C9969}">
      <dgm:prSet custT="1"/>
      <dgm:spPr>
        <a:solidFill>
          <a:srgbClr val="191D34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400" b="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Which of the three is harder to identify? Why?</a:t>
          </a:r>
        </a:p>
      </dgm:t>
    </dgm:pt>
    <dgm:pt modelId="{48CDF083-8E1F-4138-8FD0-2E31732E7A36}" type="parTrans" cxnId="{FF7D3CE8-237D-4D1D-9119-00178BFEE601}">
      <dgm:prSet/>
      <dgm:spPr/>
      <dgm:t>
        <a:bodyPr/>
        <a:lstStyle/>
        <a:p>
          <a:endParaRPr lang="en-US"/>
        </a:p>
      </dgm:t>
    </dgm:pt>
    <dgm:pt modelId="{DC29454A-7C63-44C2-B82E-6A7AEB46B268}" type="sibTrans" cxnId="{FF7D3CE8-237D-4D1D-9119-00178BFEE601}">
      <dgm:prSet/>
      <dgm:spPr/>
      <dgm:t>
        <a:bodyPr/>
        <a:lstStyle/>
        <a:p>
          <a:endParaRPr lang="en-US"/>
        </a:p>
      </dgm:t>
    </dgm:pt>
    <dgm:pt modelId="{7ECDF0FF-1922-6A48-8DE0-BD8819C13B9A}" type="pres">
      <dgm:prSet presAssocID="{460E8F5F-8292-4923-8ADF-CA4F06F3D682}" presName="diagram" presStyleCnt="0">
        <dgm:presLayoutVars>
          <dgm:dir/>
          <dgm:resizeHandles val="exact"/>
        </dgm:presLayoutVars>
      </dgm:prSet>
      <dgm:spPr/>
    </dgm:pt>
    <dgm:pt modelId="{AFFB5395-4132-F24C-8B27-1207C5CBCF53}" type="pres">
      <dgm:prSet presAssocID="{3E7BE8B7-F6D7-4CCB-AAC5-29FE7C403976}" presName="node" presStyleLbl="node1" presStyleIdx="0" presStyleCnt="2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09FBABBB-0BE8-8C46-BBD9-0110478AE81F}" type="pres">
      <dgm:prSet presAssocID="{06969382-4DED-48FC-91A3-2C6D30BBDE7E}" presName="sibTrans" presStyleCnt="0"/>
      <dgm:spPr/>
    </dgm:pt>
    <dgm:pt modelId="{C71FF3AB-02C6-554A-AC67-73BFDA704D1F}" type="pres">
      <dgm:prSet presAssocID="{3551D054-5175-4BDA-8AB4-0ED4613C9969}" presName="node" presStyleLbl="node1" presStyleIdx="1" presStyleCnt="2" custScaleX="99775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C8DE353B-0B5E-9648-B22A-3978BFC4B6EA}" type="presOf" srcId="{460E8F5F-8292-4923-8ADF-CA4F06F3D682}" destId="{7ECDF0FF-1922-6A48-8DE0-BD8819C13B9A}" srcOrd="0" destOrd="0" presId="urn:microsoft.com/office/officeart/2005/8/layout/default"/>
    <dgm:cxn modelId="{C2869A69-4C94-2C4C-B7B8-4DE672202C9F}" type="presOf" srcId="{3551D054-5175-4BDA-8AB4-0ED4613C9969}" destId="{C71FF3AB-02C6-554A-AC67-73BFDA704D1F}" srcOrd="0" destOrd="0" presId="urn:microsoft.com/office/officeart/2005/8/layout/default"/>
    <dgm:cxn modelId="{76FB7CCF-2131-A84F-A666-1401ED833550}" type="presOf" srcId="{3E7BE8B7-F6D7-4CCB-AAC5-29FE7C403976}" destId="{AFFB5395-4132-F24C-8B27-1207C5CBCF53}" srcOrd="0" destOrd="0" presId="urn:microsoft.com/office/officeart/2005/8/layout/default"/>
    <dgm:cxn modelId="{06EBE1E1-99AC-4C71-B665-39397DFF7A6D}" srcId="{460E8F5F-8292-4923-8ADF-CA4F06F3D682}" destId="{3E7BE8B7-F6D7-4CCB-AAC5-29FE7C403976}" srcOrd="0" destOrd="0" parTransId="{8353E76B-CD0F-4016-8E4D-F1D51D751EB6}" sibTransId="{06969382-4DED-48FC-91A3-2C6D30BBDE7E}"/>
    <dgm:cxn modelId="{FF7D3CE8-237D-4D1D-9119-00178BFEE601}" srcId="{460E8F5F-8292-4923-8ADF-CA4F06F3D682}" destId="{3551D054-5175-4BDA-8AB4-0ED4613C9969}" srcOrd="1" destOrd="0" parTransId="{48CDF083-8E1F-4138-8FD0-2E31732E7A36}" sibTransId="{DC29454A-7C63-44C2-B82E-6A7AEB46B268}"/>
    <dgm:cxn modelId="{F8BB5656-7BB9-9E45-B5E8-92E5D37BA14C}" type="presParOf" srcId="{7ECDF0FF-1922-6A48-8DE0-BD8819C13B9A}" destId="{AFFB5395-4132-F24C-8B27-1207C5CBCF53}" srcOrd="0" destOrd="0" presId="urn:microsoft.com/office/officeart/2005/8/layout/default"/>
    <dgm:cxn modelId="{FCDF82F5-E144-5045-9890-099406A10BB4}" type="presParOf" srcId="{7ECDF0FF-1922-6A48-8DE0-BD8819C13B9A}" destId="{09FBABBB-0BE8-8C46-BBD9-0110478AE81F}" srcOrd="1" destOrd="0" presId="urn:microsoft.com/office/officeart/2005/8/layout/default"/>
    <dgm:cxn modelId="{24949427-5681-0B47-908D-59D3E15F8F49}" type="presParOf" srcId="{7ECDF0FF-1922-6A48-8DE0-BD8819C13B9A}" destId="{C71FF3AB-02C6-554A-AC67-73BFDA704D1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E8F5F-8292-4923-8ADF-CA4F06F3D682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7BE8B7-F6D7-4CCB-AAC5-29FE7C403976}">
      <dgm:prSet custT="1"/>
      <dgm:spPr>
        <a:solidFill>
          <a:srgbClr val="191D34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400" b="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What do these mean to you?</a:t>
          </a:r>
        </a:p>
      </dgm:t>
    </dgm:pt>
    <dgm:pt modelId="{8353E76B-CD0F-4016-8E4D-F1D51D751EB6}" type="parTrans" cxnId="{06EBE1E1-99AC-4C71-B665-39397DFF7A6D}">
      <dgm:prSet/>
      <dgm:spPr/>
      <dgm:t>
        <a:bodyPr/>
        <a:lstStyle/>
        <a:p>
          <a:endParaRPr lang="en-US"/>
        </a:p>
      </dgm:t>
    </dgm:pt>
    <dgm:pt modelId="{06969382-4DED-48FC-91A3-2C6D30BBDE7E}" type="sibTrans" cxnId="{06EBE1E1-99AC-4C71-B665-39397DFF7A6D}">
      <dgm:prSet/>
      <dgm:spPr/>
      <dgm:t>
        <a:bodyPr/>
        <a:lstStyle/>
        <a:p>
          <a:endParaRPr lang="en-US"/>
        </a:p>
      </dgm:t>
    </dgm:pt>
    <dgm:pt modelId="{3551D054-5175-4BDA-8AB4-0ED4613C9969}">
      <dgm:prSet custT="1"/>
      <dgm:spPr>
        <a:solidFill>
          <a:srgbClr val="191D34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sz="1400" b="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What do you think these mean to others?</a:t>
          </a:r>
        </a:p>
      </dgm:t>
    </dgm:pt>
    <dgm:pt modelId="{48CDF083-8E1F-4138-8FD0-2E31732E7A36}" type="parTrans" cxnId="{FF7D3CE8-237D-4D1D-9119-00178BFEE601}">
      <dgm:prSet/>
      <dgm:spPr/>
      <dgm:t>
        <a:bodyPr/>
        <a:lstStyle/>
        <a:p>
          <a:endParaRPr lang="en-US"/>
        </a:p>
      </dgm:t>
    </dgm:pt>
    <dgm:pt modelId="{DC29454A-7C63-44C2-B82E-6A7AEB46B268}" type="sibTrans" cxnId="{FF7D3CE8-237D-4D1D-9119-00178BFEE601}">
      <dgm:prSet/>
      <dgm:spPr/>
      <dgm:t>
        <a:bodyPr/>
        <a:lstStyle/>
        <a:p>
          <a:endParaRPr lang="en-US"/>
        </a:p>
      </dgm:t>
    </dgm:pt>
    <dgm:pt modelId="{7ECDF0FF-1922-6A48-8DE0-BD8819C13B9A}" type="pres">
      <dgm:prSet presAssocID="{460E8F5F-8292-4923-8ADF-CA4F06F3D682}" presName="diagram" presStyleCnt="0">
        <dgm:presLayoutVars>
          <dgm:dir/>
          <dgm:resizeHandles val="exact"/>
        </dgm:presLayoutVars>
      </dgm:prSet>
      <dgm:spPr/>
    </dgm:pt>
    <dgm:pt modelId="{AFFB5395-4132-F24C-8B27-1207C5CBCF53}" type="pres">
      <dgm:prSet presAssocID="{3E7BE8B7-F6D7-4CCB-AAC5-29FE7C403976}" presName="node" presStyleLbl="node1" presStyleIdx="0" presStyleCnt="2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09FBABBB-0BE8-8C46-BBD9-0110478AE81F}" type="pres">
      <dgm:prSet presAssocID="{06969382-4DED-48FC-91A3-2C6D30BBDE7E}" presName="sibTrans" presStyleCnt="0"/>
      <dgm:spPr/>
    </dgm:pt>
    <dgm:pt modelId="{C71FF3AB-02C6-554A-AC67-73BFDA704D1F}" type="pres">
      <dgm:prSet presAssocID="{3551D054-5175-4BDA-8AB4-0ED4613C9969}" presName="node" presStyleLbl="node1" presStyleIdx="1" presStyleCnt="2" custScaleX="99775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C8DE353B-0B5E-9648-B22A-3978BFC4B6EA}" type="presOf" srcId="{460E8F5F-8292-4923-8ADF-CA4F06F3D682}" destId="{7ECDF0FF-1922-6A48-8DE0-BD8819C13B9A}" srcOrd="0" destOrd="0" presId="urn:microsoft.com/office/officeart/2005/8/layout/default"/>
    <dgm:cxn modelId="{C2869A69-4C94-2C4C-B7B8-4DE672202C9F}" type="presOf" srcId="{3551D054-5175-4BDA-8AB4-0ED4613C9969}" destId="{C71FF3AB-02C6-554A-AC67-73BFDA704D1F}" srcOrd="0" destOrd="0" presId="urn:microsoft.com/office/officeart/2005/8/layout/default"/>
    <dgm:cxn modelId="{76FB7CCF-2131-A84F-A666-1401ED833550}" type="presOf" srcId="{3E7BE8B7-F6D7-4CCB-AAC5-29FE7C403976}" destId="{AFFB5395-4132-F24C-8B27-1207C5CBCF53}" srcOrd="0" destOrd="0" presId="urn:microsoft.com/office/officeart/2005/8/layout/default"/>
    <dgm:cxn modelId="{06EBE1E1-99AC-4C71-B665-39397DFF7A6D}" srcId="{460E8F5F-8292-4923-8ADF-CA4F06F3D682}" destId="{3E7BE8B7-F6D7-4CCB-AAC5-29FE7C403976}" srcOrd="0" destOrd="0" parTransId="{8353E76B-CD0F-4016-8E4D-F1D51D751EB6}" sibTransId="{06969382-4DED-48FC-91A3-2C6D30BBDE7E}"/>
    <dgm:cxn modelId="{FF7D3CE8-237D-4D1D-9119-00178BFEE601}" srcId="{460E8F5F-8292-4923-8ADF-CA4F06F3D682}" destId="{3551D054-5175-4BDA-8AB4-0ED4613C9969}" srcOrd="1" destOrd="0" parTransId="{48CDF083-8E1F-4138-8FD0-2E31732E7A36}" sibTransId="{DC29454A-7C63-44C2-B82E-6A7AEB46B268}"/>
    <dgm:cxn modelId="{F8BB5656-7BB9-9E45-B5E8-92E5D37BA14C}" type="presParOf" srcId="{7ECDF0FF-1922-6A48-8DE0-BD8819C13B9A}" destId="{AFFB5395-4132-F24C-8B27-1207C5CBCF53}" srcOrd="0" destOrd="0" presId="urn:microsoft.com/office/officeart/2005/8/layout/default"/>
    <dgm:cxn modelId="{FCDF82F5-E144-5045-9890-099406A10BB4}" type="presParOf" srcId="{7ECDF0FF-1922-6A48-8DE0-BD8819C13B9A}" destId="{09FBABBB-0BE8-8C46-BBD9-0110478AE81F}" srcOrd="1" destOrd="0" presId="urn:microsoft.com/office/officeart/2005/8/layout/default"/>
    <dgm:cxn modelId="{24949427-5681-0B47-908D-59D3E15F8F49}" type="presParOf" srcId="{7ECDF0FF-1922-6A48-8DE0-BD8819C13B9A}" destId="{C71FF3AB-02C6-554A-AC67-73BFDA704D1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1690B9-9228-49ED-9778-80B8C66745F6}" type="doc">
      <dgm:prSet loTypeId="urn:microsoft.com/office/officeart/2008/layout/LinedList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70043BB-FBD5-4190-99E5-F966887B28FC}">
      <dgm:prSet custT="1"/>
      <dgm:spPr/>
      <dgm:t>
        <a:bodyPr/>
        <a:lstStyle/>
        <a:p>
          <a:r>
            <a:rPr lang="en-US" sz="19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Evaluation Question: </a:t>
          </a:r>
          <a:r>
            <a:rPr lang="en-US" sz="1900" i="1" dirty="0">
              <a:solidFill>
                <a:srgbClr val="B4DCFA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Does WVU produce graduates who are ready and qualified for the workforce?</a:t>
          </a:r>
        </a:p>
      </dgm:t>
    </dgm:pt>
    <dgm:pt modelId="{7ADD1B33-A88D-4ABE-968D-EE253D53A4D5}" type="parTrans" cxnId="{2FA85FE3-8D35-4437-946B-7DB4010041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7B265D-FB91-4C4F-8660-2A216A75EFE3}" type="sibTrans" cxnId="{2FA85FE3-8D35-4437-946B-7DB4010041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6A7BB-C4D7-47C3-AFFF-CAA0F79B7CD8}">
      <dgm:prSet custT="1"/>
      <dgm:spPr/>
      <dgm:t>
        <a:bodyPr/>
        <a:lstStyle/>
        <a:p>
          <a:r>
            <a:rPr lang="en-US" sz="19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If so, WVU is probably </a:t>
          </a:r>
          <a:r>
            <a:rPr lang="en-US" sz="1900" dirty="0">
              <a:solidFill>
                <a:srgbClr val="95A4DE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meritorious</a:t>
          </a:r>
          <a:r>
            <a:rPr lang="en-US" sz="19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. </a:t>
          </a:r>
        </a:p>
      </dgm:t>
    </dgm:pt>
    <dgm:pt modelId="{47622A9F-0E70-48D0-83AB-986E8FFC6B5D}" type="parTrans" cxnId="{770D86A5-C7B4-4E54-A1F7-36DBDDCF616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9A7C2F-58C0-4DAD-AC79-523CC8DBAAEB}" type="sibTrans" cxnId="{770D86A5-C7B4-4E54-A1F7-36DBDDCF616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595EA-5994-4542-B53A-1F438C75345F}" type="pres">
      <dgm:prSet presAssocID="{211690B9-9228-49ED-9778-80B8C66745F6}" presName="vert0" presStyleCnt="0">
        <dgm:presLayoutVars>
          <dgm:dir/>
          <dgm:animOne val="branch"/>
          <dgm:animLvl val="lvl"/>
        </dgm:presLayoutVars>
      </dgm:prSet>
      <dgm:spPr/>
    </dgm:pt>
    <dgm:pt modelId="{3FE18136-1023-6F48-B483-B5321674B3C6}" type="pres">
      <dgm:prSet presAssocID="{E70043BB-FBD5-4190-99E5-F966887B28FC}" presName="thickLine" presStyleLbl="alignNode1" presStyleIdx="0" presStyleCnt="2"/>
      <dgm:spPr/>
    </dgm:pt>
    <dgm:pt modelId="{26042AC3-35C0-DF4C-86A0-07A31B45CD44}" type="pres">
      <dgm:prSet presAssocID="{E70043BB-FBD5-4190-99E5-F966887B28FC}" presName="horz1" presStyleCnt="0"/>
      <dgm:spPr/>
    </dgm:pt>
    <dgm:pt modelId="{0BC7B84C-2AE9-3444-8A3D-6B499FF92C00}" type="pres">
      <dgm:prSet presAssocID="{E70043BB-FBD5-4190-99E5-F966887B28FC}" presName="tx1" presStyleLbl="revTx" presStyleIdx="0" presStyleCnt="2"/>
      <dgm:spPr/>
    </dgm:pt>
    <dgm:pt modelId="{9F506FA6-EE1D-C145-B421-5E2AA791A04E}" type="pres">
      <dgm:prSet presAssocID="{E70043BB-FBD5-4190-99E5-F966887B28FC}" presName="vert1" presStyleCnt="0"/>
      <dgm:spPr/>
    </dgm:pt>
    <dgm:pt modelId="{D25E7CC9-78D8-574F-B2FC-8BF8A862B6CB}" type="pres">
      <dgm:prSet presAssocID="{F0F6A7BB-C4D7-47C3-AFFF-CAA0F79B7CD8}" presName="thickLine" presStyleLbl="alignNode1" presStyleIdx="1" presStyleCnt="2"/>
      <dgm:spPr/>
    </dgm:pt>
    <dgm:pt modelId="{458A6DF4-B921-3D45-BD5A-73EA80139159}" type="pres">
      <dgm:prSet presAssocID="{F0F6A7BB-C4D7-47C3-AFFF-CAA0F79B7CD8}" presName="horz1" presStyleCnt="0"/>
      <dgm:spPr/>
    </dgm:pt>
    <dgm:pt modelId="{48055128-1585-7E47-BEFF-4EEC265AC8C5}" type="pres">
      <dgm:prSet presAssocID="{F0F6A7BB-C4D7-47C3-AFFF-CAA0F79B7CD8}" presName="tx1" presStyleLbl="revTx" presStyleIdx="1" presStyleCnt="2"/>
      <dgm:spPr/>
    </dgm:pt>
    <dgm:pt modelId="{5D08E58A-96DC-0849-B6F3-37B82FBC01D3}" type="pres">
      <dgm:prSet presAssocID="{F0F6A7BB-C4D7-47C3-AFFF-CAA0F79B7CD8}" presName="vert1" presStyleCnt="0"/>
      <dgm:spPr/>
    </dgm:pt>
  </dgm:ptLst>
  <dgm:cxnLst>
    <dgm:cxn modelId="{D7CD0012-B4A2-2D41-B5E0-1183724BFC65}" type="presOf" srcId="{E70043BB-FBD5-4190-99E5-F966887B28FC}" destId="{0BC7B84C-2AE9-3444-8A3D-6B499FF92C00}" srcOrd="0" destOrd="0" presId="urn:microsoft.com/office/officeart/2008/layout/LinedList"/>
    <dgm:cxn modelId="{0359CC8B-D1C4-424B-8ACA-4115DE3FDF66}" type="presOf" srcId="{211690B9-9228-49ED-9778-80B8C66745F6}" destId="{CF6595EA-5994-4542-B53A-1F438C75345F}" srcOrd="0" destOrd="0" presId="urn:microsoft.com/office/officeart/2008/layout/LinedList"/>
    <dgm:cxn modelId="{770D86A5-C7B4-4E54-A1F7-36DBDDCF6162}" srcId="{211690B9-9228-49ED-9778-80B8C66745F6}" destId="{F0F6A7BB-C4D7-47C3-AFFF-CAA0F79B7CD8}" srcOrd="1" destOrd="0" parTransId="{47622A9F-0E70-48D0-83AB-986E8FFC6B5D}" sibTransId="{FC9A7C2F-58C0-4DAD-AC79-523CC8DBAAEB}"/>
    <dgm:cxn modelId="{2FA85FE3-8D35-4437-946B-7DB4010041B3}" srcId="{211690B9-9228-49ED-9778-80B8C66745F6}" destId="{E70043BB-FBD5-4190-99E5-F966887B28FC}" srcOrd="0" destOrd="0" parTransId="{7ADD1B33-A88D-4ABE-968D-EE253D53A4D5}" sibTransId="{E07B265D-FB91-4C4F-8660-2A216A75EFE3}"/>
    <dgm:cxn modelId="{0E8BCBE6-28AD-654F-89B2-438343B1F158}" type="presOf" srcId="{F0F6A7BB-C4D7-47C3-AFFF-CAA0F79B7CD8}" destId="{48055128-1585-7E47-BEFF-4EEC265AC8C5}" srcOrd="0" destOrd="0" presId="urn:microsoft.com/office/officeart/2008/layout/LinedList"/>
    <dgm:cxn modelId="{3CA0C712-0739-614C-AD6E-CB9BEED90373}" type="presParOf" srcId="{CF6595EA-5994-4542-B53A-1F438C75345F}" destId="{3FE18136-1023-6F48-B483-B5321674B3C6}" srcOrd="0" destOrd="0" presId="urn:microsoft.com/office/officeart/2008/layout/LinedList"/>
    <dgm:cxn modelId="{62A853B2-0D3E-8B43-9F3F-131811EA79BC}" type="presParOf" srcId="{CF6595EA-5994-4542-B53A-1F438C75345F}" destId="{26042AC3-35C0-DF4C-86A0-07A31B45CD44}" srcOrd="1" destOrd="0" presId="urn:microsoft.com/office/officeart/2008/layout/LinedList"/>
    <dgm:cxn modelId="{4A533493-EE65-F04B-B450-5108BF46037C}" type="presParOf" srcId="{26042AC3-35C0-DF4C-86A0-07A31B45CD44}" destId="{0BC7B84C-2AE9-3444-8A3D-6B499FF92C00}" srcOrd="0" destOrd="0" presId="urn:microsoft.com/office/officeart/2008/layout/LinedList"/>
    <dgm:cxn modelId="{F0DC96D6-316E-A147-BB5E-1B5ECF6141EB}" type="presParOf" srcId="{26042AC3-35C0-DF4C-86A0-07A31B45CD44}" destId="{9F506FA6-EE1D-C145-B421-5E2AA791A04E}" srcOrd="1" destOrd="0" presId="urn:microsoft.com/office/officeart/2008/layout/LinedList"/>
    <dgm:cxn modelId="{2348378A-2E0C-5D42-89FC-2A34D8C9F6FE}" type="presParOf" srcId="{CF6595EA-5994-4542-B53A-1F438C75345F}" destId="{D25E7CC9-78D8-574F-B2FC-8BF8A862B6CB}" srcOrd="2" destOrd="0" presId="urn:microsoft.com/office/officeart/2008/layout/LinedList"/>
    <dgm:cxn modelId="{840E3B8C-A33D-9248-9A15-2B7B4C8F0C82}" type="presParOf" srcId="{CF6595EA-5994-4542-B53A-1F438C75345F}" destId="{458A6DF4-B921-3D45-BD5A-73EA80139159}" srcOrd="3" destOrd="0" presId="urn:microsoft.com/office/officeart/2008/layout/LinedList"/>
    <dgm:cxn modelId="{4C824D9B-80F4-B344-95D3-FA9A8665B74B}" type="presParOf" srcId="{458A6DF4-B921-3D45-BD5A-73EA80139159}" destId="{48055128-1585-7E47-BEFF-4EEC265AC8C5}" srcOrd="0" destOrd="0" presId="urn:microsoft.com/office/officeart/2008/layout/LinedList"/>
    <dgm:cxn modelId="{05526DC6-FA0D-EB4B-9E6C-FD1070E3BED9}" type="presParOf" srcId="{458A6DF4-B921-3D45-BD5A-73EA80139159}" destId="{5D08E58A-96DC-0849-B6F3-37B82FBC01D3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1690B9-9228-49ED-9778-80B8C66745F6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70043BB-FBD5-4190-99E5-F966887B28FC}">
      <dgm:prSet custT="1"/>
      <dgm:spPr/>
      <dgm:t>
        <a:bodyPr/>
        <a:lstStyle/>
        <a:p>
          <a:r>
            <a:rPr lang="en-US" sz="19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Evaluation Question: </a:t>
          </a:r>
          <a:r>
            <a:rPr lang="en-US" sz="1900" i="1" dirty="0">
              <a:solidFill>
                <a:srgbClr val="B4DCFA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Do graduates of WVU perform equally or better than counterparts across the country?</a:t>
          </a:r>
        </a:p>
      </dgm:t>
    </dgm:pt>
    <dgm:pt modelId="{7ADD1B33-A88D-4ABE-968D-EE253D53A4D5}" type="parTrans" cxnId="{2FA85FE3-8D35-4437-946B-7DB4010041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7B265D-FB91-4C4F-8660-2A216A75EFE3}" type="sibTrans" cxnId="{2FA85FE3-8D35-4437-946B-7DB4010041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6A7BB-C4D7-47C3-AFFF-CAA0F79B7CD8}">
      <dgm:prSet custT="1"/>
      <dgm:spPr/>
      <dgm:t>
        <a:bodyPr/>
        <a:lstStyle/>
        <a:p>
          <a:r>
            <a:rPr lang="en-US" sz="19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If so, WVU probably has </a:t>
          </a:r>
          <a:r>
            <a:rPr lang="en-US" sz="1900" dirty="0">
              <a:solidFill>
                <a:srgbClr val="95A4DE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worth</a:t>
          </a:r>
          <a:r>
            <a:rPr lang="en-US" sz="19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. </a:t>
          </a:r>
        </a:p>
      </dgm:t>
    </dgm:pt>
    <dgm:pt modelId="{47622A9F-0E70-48D0-83AB-986E8FFC6B5D}" type="parTrans" cxnId="{770D86A5-C7B4-4E54-A1F7-36DBDDCF616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9A7C2F-58C0-4DAD-AC79-523CC8DBAAEB}" type="sibTrans" cxnId="{770D86A5-C7B4-4E54-A1F7-36DBDDCF616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E96EB-28FD-8C47-9382-39F776ED139E}" type="pres">
      <dgm:prSet presAssocID="{211690B9-9228-49ED-9778-80B8C66745F6}" presName="vert0" presStyleCnt="0">
        <dgm:presLayoutVars>
          <dgm:dir/>
          <dgm:animOne val="branch"/>
          <dgm:animLvl val="lvl"/>
        </dgm:presLayoutVars>
      </dgm:prSet>
      <dgm:spPr/>
    </dgm:pt>
    <dgm:pt modelId="{4CF1DD35-2BE1-804B-B63E-57B521139E7D}" type="pres">
      <dgm:prSet presAssocID="{E70043BB-FBD5-4190-99E5-F966887B28FC}" presName="thickLine" presStyleLbl="alignNode1" presStyleIdx="0" presStyleCnt="2"/>
      <dgm:spPr/>
    </dgm:pt>
    <dgm:pt modelId="{69BB69B5-EFE6-E548-9AE0-2EDB668CEE9B}" type="pres">
      <dgm:prSet presAssocID="{E70043BB-FBD5-4190-99E5-F966887B28FC}" presName="horz1" presStyleCnt="0"/>
      <dgm:spPr/>
    </dgm:pt>
    <dgm:pt modelId="{A919E851-9053-5A45-B63B-19D08255444A}" type="pres">
      <dgm:prSet presAssocID="{E70043BB-FBD5-4190-99E5-F966887B28FC}" presName="tx1" presStyleLbl="revTx" presStyleIdx="0" presStyleCnt="2"/>
      <dgm:spPr/>
    </dgm:pt>
    <dgm:pt modelId="{C1856361-CE05-3A4E-944B-6B463557979C}" type="pres">
      <dgm:prSet presAssocID="{E70043BB-FBD5-4190-99E5-F966887B28FC}" presName="vert1" presStyleCnt="0"/>
      <dgm:spPr/>
    </dgm:pt>
    <dgm:pt modelId="{2D97A961-6B57-154E-A3F4-C3E4A88A5FB2}" type="pres">
      <dgm:prSet presAssocID="{F0F6A7BB-C4D7-47C3-AFFF-CAA0F79B7CD8}" presName="thickLine" presStyleLbl="alignNode1" presStyleIdx="1" presStyleCnt="2"/>
      <dgm:spPr/>
    </dgm:pt>
    <dgm:pt modelId="{232F17BC-07BC-6D48-BEA2-02900E5D99CA}" type="pres">
      <dgm:prSet presAssocID="{F0F6A7BB-C4D7-47C3-AFFF-CAA0F79B7CD8}" presName="horz1" presStyleCnt="0"/>
      <dgm:spPr/>
    </dgm:pt>
    <dgm:pt modelId="{B662DE9C-B95C-8444-9507-97E047EBB8CC}" type="pres">
      <dgm:prSet presAssocID="{F0F6A7BB-C4D7-47C3-AFFF-CAA0F79B7CD8}" presName="tx1" presStyleLbl="revTx" presStyleIdx="1" presStyleCnt="2"/>
      <dgm:spPr/>
    </dgm:pt>
    <dgm:pt modelId="{E6AC6B38-91A7-8540-955E-D6945D7D31A1}" type="pres">
      <dgm:prSet presAssocID="{F0F6A7BB-C4D7-47C3-AFFF-CAA0F79B7CD8}" presName="vert1" presStyleCnt="0"/>
      <dgm:spPr/>
    </dgm:pt>
  </dgm:ptLst>
  <dgm:cxnLst>
    <dgm:cxn modelId="{4EB9497D-92E5-9E4D-B722-56F419EB4668}" type="presOf" srcId="{211690B9-9228-49ED-9778-80B8C66745F6}" destId="{0F8E96EB-28FD-8C47-9382-39F776ED139E}" srcOrd="0" destOrd="0" presId="urn:microsoft.com/office/officeart/2008/layout/LinedList"/>
    <dgm:cxn modelId="{0B968A81-ED26-974A-9C15-92ED6182F1AD}" type="presOf" srcId="{F0F6A7BB-C4D7-47C3-AFFF-CAA0F79B7CD8}" destId="{B662DE9C-B95C-8444-9507-97E047EBB8CC}" srcOrd="0" destOrd="0" presId="urn:microsoft.com/office/officeart/2008/layout/LinedList"/>
    <dgm:cxn modelId="{770D86A5-C7B4-4E54-A1F7-36DBDDCF6162}" srcId="{211690B9-9228-49ED-9778-80B8C66745F6}" destId="{F0F6A7BB-C4D7-47C3-AFFF-CAA0F79B7CD8}" srcOrd="1" destOrd="0" parTransId="{47622A9F-0E70-48D0-83AB-986E8FFC6B5D}" sibTransId="{FC9A7C2F-58C0-4DAD-AC79-523CC8DBAAEB}"/>
    <dgm:cxn modelId="{19912CE2-A173-F048-A37C-3D57104745EA}" type="presOf" srcId="{E70043BB-FBD5-4190-99E5-F966887B28FC}" destId="{A919E851-9053-5A45-B63B-19D08255444A}" srcOrd="0" destOrd="0" presId="urn:microsoft.com/office/officeart/2008/layout/LinedList"/>
    <dgm:cxn modelId="{2FA85FE3-8D35-4437-946B-7DB4010041B3}" srcId="{211690B9-9228-49ED-9778-80B8C66745F6}" destId="{E70043BB-FBD5-4190-99E5-F966887B28FC}" srcOrd="0" destOrd="0" parTransId="{7ADD1B33-A88D-4ABE-968D-EE253D53A4D5}" sibTransId="{E07B265D-FB91-4C4F-8660-2A216A75EFE3}"/>
    <dgm:cxn modelId="{EB4A799F-9D40-3F49-AE41-C761F7340FAB}" type="presParOf" srcId="{0F8E96EB-28FD-8C47-9382-39F776ED139E}" destId="{4CF1DD35-2BE1-804B-B63E-57B521139E7D}" srcOrd="0" destOrd="0" presId="urn:microsoft.com/office/officeart/2008/layout/LinedList"/>
    <dgm:cxn modelId="{D6843CD0-BB69-C04F-85DE-38693A875E74}" type="presParOf" srcId="{0F8E96EB-28FD-8C47-9382-39F776ED139E}" destId="{69BB69B5-EFE6-E548-9AE0-2EDB668CEE9B}" srcOrd="1" destOrd="0" presId="urn:microsoft.com/office/officeart/2008/layout/LinedList"/>
    <dgm:cxn modelId="{43C53E0D-4C63-874A-887A-8801062F7853}" type="presParOf" srcId="{69BB69B5-EFE6-E548-9AE0-2EDB668CEE9B}" destId="{A919E851-9053-5A45-B63B-19D08255444A}" srcOrd="0" destOrd="0" presId="urn:microsoft.com/office/officeart/2008/layout/LinedList"/>
    <dgm:cxn modelId="{575F6EEA-3931-FC4A-AFEE-B0141F89BD7C}" type="presParOf" srcId="{69BB69B5-EFE6-E548-9AE0-2EDB668CEE9B}" destId="{C1856361-CE05-3A4E-944B-6B463557979C}" srcOrd="1" destOrd="0" presId="urn:microsoft.com/office/officeart/2008/layout/LinedList"/>
    <dgm:cxn modelId="{257E89ED-38C8-E94F-867B-A93A2EA1620C}" type="presParOf" srcId="{0F8E96EB-28FD-8C47-9382-39F776ED139E}" destId="{2D97A961-6B57-154E-A3F4-C3E4A88A5FB2}" srcOrd="2" destOrd="0" presId="urn:microsoft.com/office/officeart/2008/layout/LinedList"/>
    <dgm:cxn modelId="{DD00A744-E97B-6441-82F1-06A158A0B24B}" type="presParOf" srcId="{0F8E96EB-28FD-8C47-9382-39F776ED139E}" destId="{232F17BC-07BC-6D48-BEA2-02900E5D99CA}" srcOrd="3" destOrd="0" presId="urn:microsoft.com/office/officeart/2008/layout/LinedList"/>
    <dgm:cxn modelId="{1858A4AB-2BBC-684C-9D15-A7435E6459BC}" type="presParOf" srcId="{232F17BC-07BC-6D48-BEA2-02900E5D99CA}" destId="{B662DE9C-B95C-8444-9507-97E047EBB8CC}" srcOrd="0" destOrd="0" presId="urn:microsoft.com/office/officeart/2008/layout/LinedList"/>
    <dgm:cxn modelId="{B2F24135-E8D4-144D-B381-7009D2DE37C3}" type="presParOf" srcId="{232F17BC-07BC-6D48-BEA2-02900E5D99CA}" destId="{E6AC6B38-91A7-8540-955E-D6945D7D31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1690B9-9228-49ED-9778-80B8C66745F6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70043BB-FBD5-4190-99E5-F966887B28FC}">
      <dgm:prSet custT="1"/>
      <dgm:spPr/>
      <dgm:t>
        <a:bodyPr/>
        <a:lstStyle/>
        <a:p>
          <a:r>
            <a:rPr lang="en-US" sz="19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Evaluation Question: </a:t>
          </a:r>
          <a:r>
            <a:rPr lang="en-US" sz="1900" i="1" dirty="0">
              <a:solidFill>
                <a:srgbClr val="B4DCFA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Does WVU currently produce high quality research that is pivotal?</a:t>
          </a:r>
        </a:p>
      </dgm:t>
    </dgm:pt>
    <dgm:pt modelId="{7ADD1B33-A88D-4ABE-968D-EE253D53A4D5}" type="parTrans" cxnId="{2FA85FE3-8D35-4437-946B-7DB4010041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7B265D-FB91-4C4F-8660-2A216A75EFE3}" type="sibTrans" cxnId="{2FA85FE3-8D35-4437-946B-7DB4010041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F6A7BB-C4D7-47C3-AFFF-CAA0F79B7CD8}">
      <dgm:prSet custT="1"/>
      <dgm:spPr/>
      <dgm:t>
        <a:bodyPr/>
        <a:lstStyle/>
        <a:p>
          <a:r>
            <a:rPr lang="en-US" sz="19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If so, WVU is probably </a:t>
          </a:r>
          <a:r>
            <a:rPr lang="en-US" sz="1900" dirty="0">
              <a:solidFill>
                <a:srgbClr val="95A4DE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significant</a:t>
          </a:r>
          <a:r>
            <a:rPr lang="en-US" sz="2400" dirty="0">
              <a:solidFill>
                <a:srgbClr val="E49386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47622A9F-0E70-48D0-83AB-986E8FFC6B5D}" type="parTrans" cxnId="{770D86A5-C7B4-4E54-A1F7-36DBDDCF616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9A7C2F-58C0-4DAD-AC79-523CC8DBAAEB}" type="sibTrans" cxnId="{770D86A5-C7B4-4E54-A1F7-36DBDDCF616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A5B699-CECC-3940-AEC9-7B6A006B920D}" type="pres">
      <dgm:prSet presAssocID="{211690B9-9228-49ED-9778-80B8C66745F6}" presName="vert0" presStyleCnt="0">
        <dgm:presLayoutVars>
          <dgm:dir/>
          <dgm:animOne val="branch"/>
          <dgm:animLvl val="lvl"/>
        </dgm:presLayoutVars>
      </dgm:prSet>
      <dgm:spPr/>
    </dgm:pt>
    <dgm:pt modelId="{D8BC6752-65D4-5B49-B3EA-9A8255017F92}" type="pres">
      <dgm:prSet presAssocID="{E70043BB-FBD5-4190-99E5-F966887B28FC}" presName="thickLine" presStyleLbl="alignNode1" presStyleIdx="0" presStyleCnt="2"/>
      <dgm:spPr/>
    </dgm:pt>
    <dgm:pt modelId="{5EC6B2B4-1718-A04D-B92B-4D3AF004FF1D}" type="pres">
      <dgm:prSet presAssocID="{E70043BB-FBD5-4190-99E5-F966887B28FC}" presName="horz1" presStyleCnt="0"/>
      <dgm:spPr/>
    </dgm:pt>
    <dgm:pt modelId="{97EAFA3A-74A8-5946-9317-8890FF6D951E}" type="pres">
      <dgm:prSet presAssocID="{E70043BB-FBD5-4190-99E5-F966887B28FC}" presName="tx1" presStyleLbl="revTx" presStyleIdx="0" presStyleCnt="2"/>
      <dgm:spPr/>
    </dgm:pt>
    <dgm:pt modelId="{5AD2723E-5431-AB47-BE74-EBC51C30359F}" type="pres">
      <dgm:prSet presAssocID="{E70043BB-FBD5-4190-99E5-F966887B28FC}" presName="vert1" presStyleCnt="0"/>
      <dgm:spPr/>
    </dgm:pt>
    <dgm:pt modelId="{1F63B9AC-E0A1-8847-ABD0-88173773316F}" type="pres">
      <dgm:prSet presAssocID="{F0F6A7BB-C4D7-47C3-AFFF-CAA0F79B7CD8}" presName="thickLine" presStyleLbl="alignNode1" presStyleIdx="1" presStyleCnt="2"/>
      <dgm:spPr/>
    </dgm:pt>
    <dgm:pt modelId="{02770F2C-7B21-2C44-A185-067EBB32B332}" type="pres">
      <dgm:prSet presAssocID="{F0F6A7BB-C4D7-47C3-AFFF-CAA0F79B7CD8}" presName="horz1" presStyleCnt="0"/>
      <dgm:spPr/>
    </dgm:pt>
    <dgm:pt modelId="{7C3F0C5A-0982-2546-A520-38AA11496F50}" type="pres">
      <dgm:prSet presAssocID="{F0F6A7BB-C4D7-47C3-AFFF-CAA0F79B7CD8}" presName="tx1" presStyleLbl="revTx" presStyleIdx="1" presStyleCnt="2"/>
      <dgm:spPr/>
    </dgm:pt>
    <dgm:pt modelId="{759B5A80-858B-354B-A004-B38ADB75255B}" type="pres">
      <dgm:prSet presAssocID="{F0F6A7BB-C4D7-47C3-AFFF-CAA0F79B7CD8}" presName="vert1" presStyleCnt="0"/>
      <dgm:spPr/>
    </dgm:pt>
  </dgm:ptLst>
  <dgm:cxnLst>
    <dgm:cxn modelId="{4BEAE203-B813-DC41-8581-A5ADDF80A56B}" type="presOf" srcId="{E70043BB-FBD5-4190-99E5-F966887B28FC}" destId="{97EAFA3A-74A8-5946-9317-8890FF6D951E}" srcOrd="0" destOrd="0" presId="urn:microsoft.com/office/officeart/2008/layout/LinedList"/>
    <dgm:cxn modelId="{17B6DB28-E3D9-D643-B8BE-7E74734961C2}" type="presOf" srcId="{F0F6A7BB-C4D7-47C3-AFFF-CAA0F79B7CD8}" destId="{7C3F0C5A-0982-2546-A520-38AA11496F50}" srcOrd="0" destOrd="0" presId="urn:microsoft.com/office/officeart/2008/layout/LinedList"/>
    <dgm:cxn modelId="{86B6B484-8BF1-FA42-AC2D-F2FF9053DC38}" type="presOf" srcId="{211690B9-9228-49ED-9778-80B8C66745F6}" destId="{FAA5B699-CECC-3940-AEC9-7B6A006B920D}" srcOrd="0" destOrd="0" presId="urn:microsoft.com/office/officeart/2008/layout/LinedList"/>
    <dgm:cxn modelId="{770D86A5-C7B4-4E54-A1F7-36DBDDCF6162}" srcId="{211690B9-9228-49ED-9778-80B8C66745F6}" destId="{F0F6A7BB-C4D7-47C3-AFFF-CAA0F79B7CD8}" srcOrd="1" destOrd="0" parTransId="{47622A9F-0E70-48D0-83AB-986E8FFC6B5D}" sibTransId="{FC9A7C2F-58C0-4DAD-AC79-523CC8DBAAEB}"/>
    <dgm:cxn modelId="{2FA85FE3-8D35-4437-946B-7DB4010041B3}" srcId="{211690B9-9228-49ED-9778-80B8C66745F6}" destId="{E70043BB-FBD5-4190-99E5-F966887B28FC}" srcOrd="0" destOrd="0" parTransId="{7ADD1B33-A88D-4ABE-968D-EE253D53A4D5}" sibTransId="{E07B265D-FB91-4C4F-8660-2A216A75EFE3}"/>
    <dgm:cxn modelId="{71F8DF56-6AE5-C44A-89A5-42A291D65947}" type="presParOf" srcId="{FAA5B699-CECC-3940-AEC9-7B6A006B920D}" destId="{D8BC6752-65D4-5B49-B3EA-9A8255017F92}" srcOrd="0" destOrd="0" presId="urn:microsoft.com/office/officeart/2008/layout/LinedList"/>
    <dgm:cxn modelId="{85DC0487-DA84-9A44-B1B7-D252A62C2D94}" type="presParOf" srcId="{FAA5B699-CECC-3940-AEC9-7B6A006B920D}" destId="{5EC6B2B4-1718-A04D-B92B-4D3AF004FF1D}" srcOrd="1" destOrd="0" presId="urn:microsoft.com/office/officeart/2008/layout/LinedList"/>
    <dgm:cxn modelId="{0EEAD128-590A-DB4D-A350-E10D2BDAB288}" type="presParOf" srcId="{5EC6B2B4-1718-A04D-B92B-4D3AF004FF1D}" destId="{97EAFA3A-74A8-5946-9317-8890FF6D951E}" srcOrd="0" destOrd="0" presId="urn:microsoft.com/office/officeart/2008/layout/LinedList"/>
    <dgm:cxn modelId="{4EB12DCE-8C02-D44D-B630-260060FAAAC1}" type="presParOf" srcId="{5EC6B2B4-1718-A04D-B92B-4D3AF004FF1D}" destId="{5AD2723E-5431-AB47-BE74-EBC51C30359F}" srcOrd="1" destOrd="0" presId="urn:microsoft.com/office/officeart/2008/layout/LinedList"/>
    <dgm:cxn modelId="{04FC9204-1421-C64A-A83F-9A3E2CFF5779}" type="presParOf" srcId="{FAA5B699-CECC-3940-AEC9-7B6A006B920D}" destId="{1F63B9AC-E0A1-8847-ABD0-88173773316F}" srcOrd="2" destOrd="0" presId="urn:microsoft.com/office/officeart/2008/layout/LinedList"/>
    <dgm:cxn modelId="{384C6E7C-276A-5648-8F84-665B4CFCD02B}" type="presParOf" srcId="{FAA5B699-CECC-3940-AEC9-7B6A006B920D}" destId="{02770F2C-7B21-2C44-A185-067EBB32B332}" srcOrd="3" destOrd="0" presId="urn:microsoft.com/office/officeart/2008/layout/LinedList"/>
    <dgm:cxn modelId="{9EE9CF89-8A9D-E74E-8334-893197A1BD85}" type="presParOf" srcId="{02770F2C-7B21-2C44-A185-067EBB32B332}" destId="{7C3F0C5A-0982-2546-A520-38AA11496F50}" srcOrd="0" destOrd="0" presId="urn:microsoft.com/office/officeart/2008/layout/LinedList"/>
    <dgm:cxn modelId="{560E4D70-1B1F-4D4F-8A4E-86EEA60E61B8}" type="presParOf" srcId="{02770F2C-7B21-2C44-A185-067EBB32B332}" destId="{759B5A80-858B-354B-A004-B38ADB75255B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F32DA-BBB0-0246-BAE1-E9F593B472EF}">
      <dsp:nvSpPr>
        <dsp:cNvPr id="0" name=""/>
        <dsp:cNvSpPr/>
      </dsp:nvSpPr>
      <dsp:spPr>
        <a:xfrm>
          <a:off x="703" y="1275056"/>
          <a:ext cx="2518218" cy="1259109"/>
        </a:xfrm>
        <a:prstGeom prst="roundRect">
          <a:avLst>
            <a:gd name="adj" fmla="val 10000"/>
          </a:avLst>
        </a:prstGeom>
        <a:solidFill>
          <a:srgbClr val="191D34"/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Validity</a:t>
          </a:r>
          <a:endParaRPr lang="en-US" sz="2000" kern="1200" dirty="0">
            <a:solidFill>
              <a:srgbClr val="E49386"/>
            </a:solidFill>
            <a:latin typeface="Century Gothic" panose="020B0502020202020204" pitchFamily="34" charset="0"/>
            <a:cs typeface="Times New Roman" panose="02020603050405020304" pitchFamily="18" charset="0"/>
          </a:endParaRPr>
        </a:p>
      </dsp:txBody>
      <dsp:txXfrm>
        <a:off x="37581" y="1311934"/>
        <a:ext cx="2444462" cy="1185353"/>
      </dsp:txXfrm>
    </dsp:sp>
    <dsp:sp modelId="{62EB9250-357F-144F-9304-072BC70E92B4}">
      <dsp:nvSpPr>
        <dsp:cNvPr id="0" name=""/>
        <dsp:cNvSpPr/>
      </dsp:nvSpPr>
      <dsp:spPr>
        <a:xfrm>
          <a:off x="2518922" y="1883056"/>
          <a:ext cx="1007287" cy="43110"/>
        </a:xfrm>
        <a:custGeom>
          <a:avLst/>
          <a:gdLst/>
          <a:ahLst/>
          <a:cxnLst/>
          <a:rect l="0" t="0" r="0" b="0"/>
          <a:pathLst>
            <a:path>
              <a:moveTo>
                <a:pt x="0" y="21555"/>
              </a:moveTo>
              <a:lnTo>
                <a:pt x="1007287" y="21555"/>
              </a:lnTo>
            </a:path>
          </a:pathLst>
        </a:custGeom>
        <a:noFill/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7383" y="1879429"/>
        <a:ext cx="50364" cy="50364"/>
      </dsp:txXfrm>
    </dsp:sp>
    <dsp:sp modelId="{0244D346-FC12-2841-A4ED-2BF9C1EB592E}">
      <dsp:nvSpPr>
        <dsp:cNvPr id="0" name=""/>
        <dsp:cNvSpPr/>
      </dsp:nvSpPr>
      <dsp:spPr>
        <a:xfrm>
          <a:off x="3526209" y="1275056"/>
          <a:ext cx="2518218" cy="1259109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The degree to which a variable measures what it is intended to measure.</a:t>
          </a:r>
        </a:p>
      </dsp:txBody>
      <dsp:txXfrm>
        <a:off x="3563087" y="1311934"/>
        <a:ext cx="2444462" cy="1185353"/>
      </dsp:txXfrm>
    </dsp:sp>
    <dsp:sp modelId="{BA904C49-1452-3D4C-811E-B44D7F414437}">
      <dsp:nvSpPr>
        <dsp:cNvPr id="0" name=""/>
        <dsp:cNvSpPr/>
      </dsp:nvSpPr>
      <dsp:spPr>
        <a:xfrm>
          <a:off x="6044428" y="1883056"/>
          <a:ext cx="1007287" cy="43110"/>
        </a:xfrm>
        <a:custGeom>
          <a:avLst/>
          <a:gdLst/>
          <a:ahLst/>
          <a:cxnLst/>
          <a:rect l="0" t="0" r="0" b="0"/>
          <a:pathLst>
            <a:path>
              <a:moveTo>
                <a:pt x="0" y="21555"/>
              </a:moveTo>
              <a:lnTo>
                <a:pt x="1007287" y="21555"/>
              </a:lnTo>
            </a:path>
          </a:pathLst>
        </a:custGeom>
        <a:noFill/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22890" y="1879429"/>
        <a:ext cx="50364" cy="50364"/>
      </dsp:txXfrm>
    </dsp:sp>
    <dsp:sp modelId="{1AACD9A8-4DB1-CE48-B0D1-6CCA823714D4}">
      <dsp:nvSpPr>
        <dsp:cNvPr id="0" name=""/>
        <dsp:cNvSpPr/>
      </dsp:nvSpPr>
      <dsp:spPr>
        <a:xfrm>
          <a:off x="7051715" y="1275056"/>
          <a:ext cx="2518218" cy="1259109"/>
        </a:xfrm>
        <a:prstGeom prst="roundRect">
          <a:avLst>
            <a:gd name="adj" fmla="val 10000"/>
          </a:avLst>
        </a:prstGeom>
        <a:solidFill>
          <a:srgbClr val="191D34"/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How well a tool is doing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what it’s supposed to do</a:t>
          </a:r>
          <a:r>
            <a:rPr lang="en-US" sz="1400" b="1" kern="1200" dirty="0">
              <a:solidFill>
                <a:srgbClr val="FFC000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.</a:t>
          </a:r>
          <a:endParaRPr lang="en-US" sz="1400" kern="1200" dirty="0">
            <a:latin typeface="Century Gothic" panose="020B0502020202020204" pitchFamily="34" charset="0"/>
            <a:cs typeface="Times New Roman" panose="02020603050405020304" pitchFamily="18" charset="0"/>
          </a:endParaRPr>
        </a:p>
      </dsp:txBody>
      <dsp:txXfrm>
        <a:off x="7088593" y="1311934"/>
        <a:ext cx="2444462" cy="1185353"/>
      </dsp:txXfrm>
    </dsp:sp>
    <dsp:sp modelId="{A96128B0-89F8-FA4F-BEB2-0AA33FEC305A}">
      <dsp:nvSpPr>
        <dsp:cNvPr id="0" name=""/>
        <dsp:cNvSpPr/>
      </dsp:nvSpPr>
      <dsp:spPr>
        <a:xfrm>
          <a:off x="703" y="2723032"/>
          <a:ext cx="2518218" cy="1259109"/>
        </a:xfrm>
        <a:prstGeom prst="roundRect">
          <a:avLst>
            <a:gd name="adj" fmla="val 10000"/>
          </a:avLst>
        </a:prstGeom>
        <a:solidFill>
          <a:srgbClr val="191D34"/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Reliability</a:t>
          </a:r>
          <a:endParaRPr lang="en-US" sz="2000" kern="1200" dirty="0">
            <a:solidFill>
              <a:srgbClr val="E49386"/>
            </a:solidFill>
            <a:latin typeface="Century Gothic" panose="020B0502020202020204" pitchFamily="34" charset="0"/>
            <a:cs typeface="Times New Roman" panose="02020603050405020304" pitchFamily="18" charset="0"/>
          </a:endParaRPr>
        </a:p>
      </dsp:txBody>
      <dsp:txXfrm>
        <a:off x="37581" y="2759910"/>
        <a:ext cx="2444462" cy="1185353"/>
      </dsp:txXfrm>
    </dsp:sp>
    <dsp:sp modelId="{FD69BD56-B15D-0749-8B3E-E51768549549}">
      <dsp:nvSpPr>
        <dsp:cNvPr id="0" name=""/>
        <dsp:cNvSpPr/>
      </dsp:nvSpPr>
      <dsp:spPr>
        <a:xfrm>
          <a:off x="2518922" y="3331032"/>
          <a:ext cx="1007287" cy="43110"/>
        </a:xfrm>
        <a:custGeom>
          <a:avLst/>
          <a:gdLst/>
          <a:ahLst/>
          <a:cxnLst/>
          <a:rect l="0" t="0" r="0" b="0"/>
          <a:pathLst>
            <a:path>
              <a:moveTo>
                <a:pt x="0" y="21555"/>
              </a:moveTo>
              <a:lnTo>
                <a:pt x="1007287" y="21555"/>
              </a:lnTo>
            </a:path>
          </a:pathLst>
        </a:custGeom>
        <a:noFill/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7383" y="3327405"/>
        <a:ext cx="50364" cy="50364"/>
      </dsp:txXfrm>
    </dsp:sp>
    <dsp:sp modelId="{2A8F5884-50BD-5E4F-B9FB-DF0EC0CC9A01}">
      <dsp:nvSpPr>
        <dsp:cNvPr id="0" name=""/>
        <dsp:cNvSpPr/>
      </dsp:nvSpPr>
      <dsp:spPr>
        <a:xfrm>
          <a:off x="3526209" y="2723032"/>
          <a:ext cx="2518218" cy="1259109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The extent to which the measurements remain consistent over repeated tests of the same subject under identical conditions.</a:t>
          </a:r>
          <a:endParaRPr lang="en-US" sz="1400" b="0" kern="1200" dirty="0">
            <a:latin typeface="Century Gothic" panose="020B0502020202020204" pitchFamily="34" charset="0"/>
            <a:cs typeface="Times New Roman" panose="02020603050405020304" pitchFamily="18" charset="0"/>
          </a:endParaRPr>
        </a:p>
      </dsp:txBody>
      <dsp:txXfrm>
        <a:off x="3563087" y="2759910"/>
        <a:ext cx="2444462" cy="1185353"/>
      </dsp:txXfrm>
    </dsp:sp>
    <dsp:sp modelId="{37A9AD0F-ECBD-AE4C-9F29-5339ADE9E196}">
      <dsp:nvSpPr>
        <dsp:cNvPr id="0" name=""/>
        <dsp:cNvSpPr/>
      </dsp:nvSpPr>
      <dsp:spPr>
        <a:xfrm>
          <a:off x="6044428" y="3331032"/>
          <a:ext cx="1007287" cy="43110"/>
        </a:xfrm>
        <a:custGeom>
          <a:avLst/>
          <a:gdLst/>
          <a:ahLst/>
          <a:cxnLst/>
          <a:rect l="0" t="0" r="0" b="0"/>
          <a:pathLst>
            <a:path>
              <a:moveTo>
                <a:pt x="0" y="21555"/>
              </a:moveTo>
              <a:lnTo>
                <a:pt x="1007287" y="21555"/>
              </a:lnTo>
            </a:path>
          </a:pathLst>
        </a:custGeom>
        <a:noFill/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22890" y="3327405"/>
        <a:ext cx="50364" cy="50364"/>
      </dsp:txXfrm>
    </dsp:sp>
    <dsp:sp modelId="{6C0D9CF8-9ECF-E54B-8D23-BD7A745D97CF}">
      <dsp:nvSpPr>
        <dsp:cNvPr id="0" name=""/>
        <dsp:cNvSpPr/>
      </dsp:nvSpPr>
      <dsp:spPr>
        <a:xfrm>
          <a:off x="7051715" y="2723032"/>
          <a:ext cx="2518218" cy="1259109"/>
        </a:xfrm>
        <a:prstGeom prst="roundRect">
          <a:avLst>
            <a:gd name="adj" fmla="val 10000"/>
          </a:avLst>
        </a:prstGeom>
        <a:solidFill>
          <a:srgbClr val="191D34"/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b="1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No matter how many times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we assess the same thing using the same tool, the results never change</a:t>
          </a:r>
          <a:r>
            <a:rPr lang="en-US" sz="140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.</a:t>
          </a:r>
        </a:p>
      </dsp:txBody>
      <dsp:txXfrm>
        <a:off x="7088593" y="2759910"/>
        <a:ext cx="2444462" cy="1185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B5395-4132-F24C-8B27-1207C5CBCF53}">
      <dsp:nvSpPr>
        <dsp:cNvPr id="0" name=""/>
        <dsp:cNvSpPr/>
      </dsp:nvSpPr>
      <dsp:spPr>
        <a:xfrm>
          <a:off x="62766" y="688"/>
          <a:ext cx="2090776" cy="1254466"/>
        </a:xfrm>
        <a:prstGeom prst="flowChartAlternateProcess">
          <a:avLst/>
        </a:prstGeom>
        <a:solidFill>
          <a:srgbClr val="191D34"/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What do you think these are?</a:t>
          </a:r>
        </a:p>
      </dsp:txBody>
      <dsp:txXfrm>
        <a:off x="124003" y="61925"/>
        <a:ext cx="1968302" cy="1131992"/>
      </dsp:txXfrm>
    </dsp:sp>
    <dsp:sp modelId="{C71FF3AB-02C6-554A-AC67-73BFDA704D1F}">
      <dsp:nvSpPr>
        <dsp:cNvPr id="0" name=""/>
        <dsp:cNvSpPr/>
      </dsp:nvSpPr>
      <dsp:spPr>
        <a:xfrm>
          <a:off x="65118" y="1464232"/>
          <a:ext cx="2086072" cy="1254466"/>
        </a:xfrm>
        <a:prstGeom prst="flowChartAlternateProcess">
          <a:avLst/>
        </a:prstGeom>
        <a:solidFill>
          <a:srgbClr val="191D34"/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Which of the three is harder to identify? Why?</a:t>
          </a:r>
        </a:p>
      </dsp:txBody>
      <dsp:txXfrm>
        <a:off x="126355" y="1525469"/>
        <a:ext cx="1963598" cy="113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B5395-4132-F24C-8B27-1207C5CBCF53}">
      <dsp:nvSpPr>
        <dsp:cNvPr id="0" name=""/>
        <dsp:cNvSpPr/>
      </dsp:nvSpPr>
      <dsp:spPr>
        <a:xfrm>
          <a:off x="62766" y="688"/>
          <a:ext cx="2090776" cy="1254466"/>
        </a:xfrm>
        <a:prstGeom prst="flowChartAlternateProcess">
          <a:avLst/>
        </a:prstGeom>
        <a:solidFill>
          <a:srgbClr val="191D34"/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What do these mean to you?</a:t>
          </a:r>
        </a:p>
      </dsp:txBody>
      <dsp:txXfrm>
        <a:off x="124003" y="61925"/>
        <a:ext cx="1968302" cy="1131992"/>
      </dsp:txXfrm>
    </dsp:sp>
    <dsp:sp modelId="{C71FF3AB-02C6-554A-AC67-73BFDA704D1F}">
      <dsp:nvSpPr>
        <dsp:cNvPr id="0" name=""/>
        <dsp:cNvSpPr/>
      </dsp:nvSpPr>
      <dsp:spPr>
        <a:xfrm>
          <a:off x="65118" y="1464232"/>
          <a:ext cx="2086072" cy="1254466"/>
        </a:xfrm>
        <a:prstGeom prst="flowChartAlternateProcess">
          <a:avLst/>
        </a:prstGeom>
        <a:solidFill>
          <a:srgbClr val="191D34"/>
        </a:solidFill>
        <a:ln w="1270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What do you think these mean to others?</a:t>
          </a:r>
        </a:p>
      </dsp:txBody>
      <dsp:txXfrm>
        <a:off x="126355" y="1525469"/>
        <a:ext cx="1963598" cy="1131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18136-1023-6F48-B483-B5321674B3C6}">
      <dsp:nvSpPr>
        <dsp:cNvPr id="0" name=""/>
        <dsp:cNvSpPr/>
      </dsp:nvSpPr>
      <dsp:spPr>
        <a:xfrm>
          <a:off x="0" y="0"/>
          <a:ext cx="4701779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C7B84C-2AE9-3444-8A3D-6B499FF92C00}">
      <dsp:nvSpPr>
        <dsp:cNvPr id="0" name=""/>
        <dsp:cNvSpPr/>
      </dsp:nvSpPr>
      <dsp:spPr>
        <a:xfrm>
          <a:off x="0" y="0"/>
          <a:ext cx="4701779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Evaluation Question: </a:t>
          </a:r>
          <a:r>
            <a:rPr lang="en-US" sz="1900" i="1" kern="1200" dirty="0">
              <a:solidFill>
                <a:srgbClr val="B4DCFA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Does WVU produce graduates who are ready and qualified for the workforce?</a:t>
          </a:r>
        </a:p>
      </dsp:txBody>
      <dsp:txXfrm>
        <a:off x="0" y="0"/>
        <a:ext cx="4701779" cy="2786062"/>
      </dsp:txXfrm>
    </dsp:sp>
    <dsp:sp modelId="{D25E7CC9-78D8-574F-B2FC-8BF8A862B6CB}">
      <dsp:nvSpPr>
        <dsp:cNvPr id="0" name=""/>
        <dsp:cNvSpPr/>
      </dsp:nvSpPr>
      <dsp:spPr>
        <a:xfrm>
          <a:off x="0" y="2786062"/>
          <a:ext cx="4701779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055128-1585-7E47-BEFF-4EEC265AC8C5}">
      <dsp:nvSpPr>
        <dsp:cNvPr id="0" name=""/>
        <dsp:cNvSpPr/>
      </dsp:nvSpPr>
      <dsp:spPr>
        <a:xfrm>
          <a:off x="0" y="2786062"/>
          <a:ext cx="4701779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If so, WVU is probably </a:t>
          </a:r>
          <a:r>
            <a:rPr lang="en-US" sz="1900" kern="1200" dirty="0">
              <a:solidFill>
                <a:srgbClr val="95A4DE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meritorious</a:t>
          </a:r>
          <a:r>
            <a:rPr lang="en-US" sz="190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. </a:t>
          </a:r>
        </a:p>
      </dsp:txBody>
      <dsp:txXfrm>
        <a:off x="0" y="2786062"/>
        <a:ext cx="4701779" cy="2786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DD35-2BE1-804B-B63E-57B521139E7D}">
      <dsp:nvSpPr>
        <dsp:cNvPr id="0" name=""/>
        <dsp:cNvSpPr/>
      </dsp:nvSpPr>
      <dsp:spPr>
        <a:xfrm>
          <a:off x="0" y="0"/>
          <a:ext cx="4701779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19E851-9053-5A45-B63B-19D08255444A}">
      <dsp:nvSpPr>
        <dsp:cNvPr id="0" name=""/>
        <dsp:cNvSpPr/>
      </dsp:nvSpPr>
      <dsp:spPr>
        <a:xfrm>
          <a:off x="0" y="0"/>
          <a:ext cx="4701779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Evaluation Question: </a:t>
          </a:r>
          <a:r>
            <a:rPr lang="en-US" sz="1900" i="1" kern="1200" dirty="0">
              <a:solidFill>
                <a:srgbClr val="B4DCFA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Do graduates of WVU perform equally or better than counterparts across the country?</a:t>
          </a:r>
        </a:p>
      </dsp:txBody>
      <dsp:txXfrm>
        <a:off x="0" y="0"/>
        <a:ext cx="4701779" cy="2786062"/>
      </dsp:txXfrm>
    </dsp:sp>
    <dsp:sp modelId="{2D97A961-6B57-154E-A3F4-C3E4A88A5FB2}">
      <dsp:nvSpPr>
        <dsp:cNvPr id="0" name=""/>
        <dsp:cNvSpPr/>
      </dsp:nvSpPr>
      <dsp:spPr>
        <a:xfrm>
          <a:off x="0" y="2786062"/>
          <a:ext cx="4701779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224272"/>
                <a:satOff val="-54"/>
                <a:lumOff val="25095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224272"/>
                <a:satOff val="-54"/>
                <a:lumOff val="2509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224272"/>
              <a:satOff val="-54"/>
              <a:lumOff val="250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62DE9C-B95C-8444-9507-97E047EBB8CC}">
      <dsp:nvSpPr>
        <dsp:cNvPr id="0" name=""/>
        <dsp:cNvSpPr/>
      </dsp:nvSpPr>
      <dsp:spPr>
        <a:xfrm>
          <a:off x="0" y="2786062"/>
          <a:ext cx="4701779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If so, WVU probably has </a:t>
          </a:r>
          <a:r>
            <a:rPr lang="en-US" sz="1900" kern="1200" dirty="0">
              <a:solidFill>
                <a:srgbClr val="95A4DE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worth</a:t>
          </a:r>
          <a:r>
            <a:rPr lang="en-US" sz="190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. </a:t>
          </a:r>
        </a:p>
      </dsp:txBody>
      <dsp:txXfrm>
        <a:off x="0" y="2786062"/>
        <a:ext cx="4701779" cy="2786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C6752-65D4-5B49-B3EA-9A8255017F92}">
      <dsp:nvSpPr>
        <dsp:cNvPr id="0" name=""/>
        <dsp:cNvSpPr/>
      </dsp:nvSpPr>
      <dsp:spPr>
        <a:xfrm>
          <a:off x="0" y="0"/>
          <a:ext cx="4701779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EAFA3A-74A8-5946-9317-8890FF6D951E}">
      <dsp:nvSpPr>
        <dsp:cNvPr id="0" name=""/>
        <dsp:cNvSpPr/>
      </dsp:nvSpPr>
      <dsp:spPr>
        <a:xfrm>
          <a:off x="0" y="0"/>
          <a:ext cx="4701779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Evaluation Question: </a:t>
          </a:r>
          <a:r>
            <a:rPr lang="en-US" sz="1900" i="1" kern="1200" dirty="0">
              <a:solidFill>
                <a:srgbClr val="B4DCFA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Does WVU currently produce high quality research that is pivotal?</a:t>
          </a:r>
        </a:p>
      </dsp:txBody>
      <dsp:txXfrm>
        <a:off x="0" y="0"/>
        <a:ext cx="4701779" cy="2786062"/>
      </dsp:txXfrm>
    </dsp:sp>
    <dsp:sp modelId="{1F63B9AC-E0A1-8847-ABD0-88173773316F}">
      <dsp:nvSpPr>
        <dsp:cNvPr id="0" name=""/>
        <dsp:cNvSpPr/>
      </dsp:nvSpPr>
      <dsp:spPr>
        <a:xfrm>
          <a:off x="0" y="2786062"/>
          <a:ext cx="4701779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224272"/>
                <a:satOff val="-54"/>
                <a:lumOff val="25095"/>
                <a:alphaOff val="0"/>
                <a:tint val="64000"/>
                <a:lumMod val="118000"/>
              </a:schemeClr>
            </a:gs>
            <a:gs pos="100000">
              <a:schemeClr val="accent1">
                <a:shade val="80000"/>
                <a:hueOff val="224272"/>
                <a:satOff val="-54"/>
                <a:lumOff val="25095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224272"/>
              <a:satOff val="-54"/>
              <a:lumOff val="250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3F0C5A-0982-2546-A520-38AA11496F50}">
      <dsp:nvSpPr>
        <dsp:cNvPr id="0" name=""/>
        <dsp:cNvSpPr/>
      </dsp:nvSpPr>
      <dsp:spPr>
        <a:xfrm>
          <a:off x="0" y="2786062"/>
          <a:ext cx="4701779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49386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If so, WVU is probably </a:t>
          </a:r>
          <a:r>
            <a:rPr lang="en-US" sz="1900" kern="1200" dirty="0">
              <a:solidFill>
                <a:srgbClr val="95A4DE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significant</a:t>
          </a:r>
          <a:r>
            <a:rPr lang="en-US" sz="2400" kern="1200" dirty="0">
              <a:solidFill>
                <a:srgbClr val="E49386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786062"/>
        <a:ext cx="4701779" cy="278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FD9-15A3-9E46-A308-48A1E8E4591D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B39D6-AB50-B444-BC97-5EB38BE5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AD9E7-5059-774C-81B6-A504AED648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6984B0-CCD7-AD47-94AB-421C62AF3683}" type="slidenum">
              <a:rPr lang="en-US" altLang="x-none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577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 dirty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6984B0-CCD7-AD47-94AB-421C62AF3683}" type="slidenum">
              <a:rPr lang="en-US" altLang="x-none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327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AD9E7-5059-774C-81B6-A504AED648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2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67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72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1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3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2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6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9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84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68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3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F8F19E-62B7-8543-BD21-D121584175A4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AADF-B9EA-B645-BF8B-1B84CC28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7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  <p:sldLayoutId id="2147484003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7.sv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microsoft.com/office/2007/relationships/diagramDrawing" Target="../diagrams/drawing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39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38.png"/><Relationship Id="rId9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4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4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5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s://perc.cehs.wvu.edu/" TargetMode="External"/><Relationship Id="rId7" Type="http://schemas.openxmlformats.org/officeDocument/2006/relationships/image" Target="../media/image55.gif"/><Relationship Id="rId2" Type="http://schemas.openxmlformats.org/officeDocument/2006/relationships/hyperlink" Target="https://lshd.wvu.edu/program-evaluation-certifica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creativecommons.org/licenses/by-nc-sa/4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8850" y="1781563"/>
            <a:ext cx="8300359" cy="248251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x-none" sz="4000" b="1" dirty="0">
                <a:solidFill>
                  <a:srgbClr val="DFE3EE"/>
                </a:solidFill>
                <a:ea typeface="Times New Roman" charset="0"/>
                <a:cs typeface="Times New Roman" charset="0"/>
              </a:rPr>
              <a:t>Evaluation</a:t>
            </a:r>
            <a:r>
              <a:rPr lang="en-US" altLang="x-none" sz="4000" b="1" dirty="0">
                <a:ea typeface="Times New Roman" charset="0"/>
                <a:cs typeface="Times New Roman" charset="0"/>
              </a:rPr>
              <a:t>: </a:t>
            </a:r>
            <a:br>
              <a:rPr lang="en-US" altLang="x-none" sz="4000" b="1" dirty="0">
                <a:ea typeface="Times New Roman" charset="0"/>
                <a:cs typeface="Times New Roman" charset="0"/>
              </a:rPr>
            </a:br>
            <a:r>
              <a:rPr lang="en-US" altLang="x-none" sz="4000" dirty="0">
                <a:ea typeface="Times New Roman" charset="0"/>
                <a:cs typeface="Times New Roman" charset="0"/>
              </a:rPr>
              <a:t>Do or Do Not. There is No Try.</a:t>
            </a:r>
            <a:br>
              <a:rPr lang="en-US" altLang="x-none" sz="4000" dirty="0">
                <a:ea typeface="Times New Roman" charset="0"/>
                <a:cs typeface="Times New Roman" charset="0"/>
              </a:rPr>
            </a:br>
            <a:endParaRPr lang="en-US" altLang="x-none" sz="4000" b="1" dirty="0">
              <a:ea typeface="Times New Roman" charset="0"/>
              <a:cs typeface="Times New Roman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58849" y="3686430"/>
            <a:ext cx="7599651" cy="46986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x-none" b="1" dirty="0">
                <a:solidFill>
                  <a:srgbClr val="00B0F0"/>
                </a:solidFill>
                <a:ea typeface="Times New Roman" charset="0"/>
                <a:cs typeface="Times New Roman" charset="0"/>
              </a:rPr>
              <a:t>A LOOK AT WHAT’S NEEDED TO FORMALLY PASS JUDGEMENT</a:t>
            </a:r>
            <a:endParaRPr lang="en-US" altLang="x-none" dirty="0">
              <a:solidFill>
                <a:srgbClr val="00B0F0"/>
              </a:solidFill>
              <a:ea typeface="Times New Roman" charset="0"/>
              <a:cs typeface="Times New Roman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A7A38-809B-ED42-9C09-9B2D43AA274F}"/>
              </a:ext>
            </a:extLst>
          </p:cNvPr>
          <p:cNvSpPr/>
          <p:nvPr/>
        </p:nvSpPr>
        <p:spPr>
          <a:xfrm>
            <a:off x="7339317" y="5154879"/>
            <a:ext cx="1537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B4DCFA"/>
                </a:solidFill>
                <a:latin typeface="+mj-lt"/>
              </a:rPr>
              <a:t>Dr. Abhik R. Roy</a:t>
            </a:r>
          </a:p>
        </p:txBody>
      </p:sp>
      <p:pic>
        <p:nvPicPr>
          <p:cNvPr id="10" name="Graphic 9" descr="Books on shelf">
            <a:extLst>
              <a:ext uri="{FF2B5EF4-FFF2-40B4-BE49-F238E27FC236}">
                <a16:creationId xmlns:a16="http://schemas.microsoft.com/office/drawing/2014/main" id="{3CA2E6AB-ABF6-C346-BEC3-838540E6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1600" y="2117945"/>
            <a:ext cx="628650" cy="628650"/>
          </a:xfrm>
          <a:prstGeom prst="rect">
            <a:avLst/>
          </a:prstGeom>
        </p:spPr>
      </p:pic>
      <p:pic>
        <p:nvPicPr>
          <p:cNvPr id="16" name="Graphic 15" descr="Lecturer">
            <a:extLst>
              <a:ext uri="{FF2B5EF4-FFF2-40B4-BE49-F238E27FC236}">
                <a16:creationId xmlns:a16="http://schemas.microsoft.com/office/drawing/2014/main" id="{CC95E5C5-45B3-204E-9673-1FBA0FEF5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9559" y="5048256"/>
            <a:ext cx="499758" cy="4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29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73593" y="642938"/>
            <a:ext cx="3680207" cy="27193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Criteria, Standards &amp; Indicators</a:t>
            </a:r>
            <a:endParaRPr lang="x-none" altLang="x-none">
              <a:solidFill>
                <a:srgbClr val="DFE3EE"/>
              </a:solidFill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4101" name="Rectangle 3">
            <a:extLst>
              <a:ext uri="{FF2B5EF4-FFF2-40B4-BE49-F238E27FC236}">
                <a16:creationId xmlns:a16="http://schemas.microsoft.com/office/drawing/2014/main" id="{AEAF5E02-B8B5-4270-AEDB-D826A3161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945738"/>
              </p:ext>
            </p:extLst>
          </p:nvPr>
        </p:nvGraphicFramePr>
        <p:xfrm>
          <a:off x="3051015" y="2357438"/>
          <a:ext cx="2216310" cy="2719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Clipboard Checked">
            <a:extLst>
              <a:ext uri="{FF2B5EF4-FFF2-40B4-BE49-F238E27FC236}">
                <a16:creationId xmlns:a16="http://schemas.microsoft.com/office/drawing/2014/main" id="{567B2F99-839A-FB4A-BDEE-770F744C9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7550" y="809625"/>
            <a:ext cx="438912" cy="438912"/>
          </a:xfrm>
          <a:prstGeom prst="rect">
            <a:avLst/>
          </a:prstGeom>
        </p:spPr>
      </p:pic>
      <p:pic>
        <p:nvPicPr>
          <p:cNvPr id="8" name="Graphic 7" descr="Tally">
            <a:extLst>
              <a:ext uri="{FF2B5EF4-FFF2-40B4-BE49-F238E27FC236}">
                <a16:creationId xmlns:a16="http://schemas.microsoft.com/office/drawing/2014/main" id="{29AC295A-AB21-394B-A89D-16057C47CB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67550" y="1428750"/>
            <a:ext cx="438912" cy="438912"/>
          </a:xfrm>
          <a:prstGeom prst="rect">
            <a:avLst/>
          </a:prstGeom>
        </p:spPr>
      </p:pic>
      <p:pic>
        <p:nvPicPr>
          <p:cNvPr id="14" name="Graphic 13" descr="Hourglass Finished">
            <a:extLst>
              <a:ext uri="{FF2B5EF4-FFF2-40B4-BE49-F238E27FC236}">
                <a16:creationId xmlns:a16="http://schemas.microsoft.com/office/drawing/2014/main" id="{1BC075AC-BAAA-A446-96A0-B5F6AC2CE1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67550" y="2112167"/>
            <a:ext cx="438912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9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992" y="610696"/>
            <a:ext cx="3570787" cy="4930246"/>
          </a:xfrm>
        </p:spPr>
        <p:txBody>
          <a:bodyPr>
            <a:normAutofit/>
          </a:bodyPr>
          <a:lstStyle/>
          <a:p>
            <a:pPr algn="r"/>
            <a:r>
              <a:rPr lang="en-US" altLang="x-none" dirty="0">
                <a:solidFill>
                  <a:srgbClr val="00B0F0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Criteria </a:t>
            </a:r>
            <a:br>
              <a:rPr lang="en-US" altLang="x-none" dirty="0">
                <a:solidFill>
                  <a:srgbClr val="00B0F0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</a:br>
            <a:r>
              <a:rPr lang="en-US" altLang="x-none" sz="2800" dirty="0">
                <a:solidFill>
                  <a:srgbClr val="00B0F0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(singular: criterion)</a:t>
            </a:r>
            <a:endParaRPr lang="x-none" altLang="x-none" sz="2800">
              <a:solidFill>
                <a:srgbClr val="00B0F0"/>
              </a:solidFill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268381" y="294964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altLang="ja-JP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The aspects, qualities, or dimensions that distinguish a more meritorious or valuable </a:t>
            </a:r>
            <a:r>
              <a:rPr lang="en-US" altLang="ja-JP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evaluand</a:t>
            </a:r>
            <a:r>
              <a:rPr lang="en-US" altLang="ja-JP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 from one that is less meritorious or valuable </a:t>
            </a:r>
            <a:r>
              <a:rPr lang="en-US" altLang="ja-JP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evaluand</a:t>
            </a:r>
            <a:r>
              <a:rPr lang="en-US" altLang="ja-JP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.</a:t>
            </a:r>
          </a:p>
          <a:p>
            <a:pPr lvl="1"/>
            <a:r>
              <a:rPr lang="en-US" altLang="x-none" sz="17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In program evaluation, a program has merit if</a:t>
            </a:r>
          </a:p>
          <a:p>
            <a:pPr lvl="2"/>
            <a:r>
              <a:rPr lang="en-US" altLang="x-none" sz="1700" dirty="0">
                <a:solidFill>
                  <a:srgbClr val="E49386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it does what is sets out to do (e.g., achieves its intended outcomes) AND</a:t>
            </a:r>
          </a:p>
          <a:p>
            <a:pPr lvl="2"/>
            <a:r>
              <a:rPr lang="en-US" altLang="x-none" sz="1700" dirty="0">
                <a:solidFill>
                  <a:srgbClr val="E49386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it makes a meaningful differences as a consequence to its operation.</a:t>
            </a:r>
          </a:p>
        </p:txBody>
      </p:sp>
      <p:pic>
        <p:nvPicPr>
          <p:cNvPr id="4" name="Graphic 3" descr="Clipboard Checked">
            <a:extLst>
              <a:ext uri="{FF2B5EF4-FFF2-40B4-BE49-F238E27FC236}">
                <a16:creationId xmlns:a16="http://schemas.microsoft.com/office/drawing/2014/main" id="{4827F75C-C4F3-2244-B291-428C9FDA5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48604" y="6036398"/>
            <a:ext cx="438912" cy="4389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42332F-4422-0D49-B4E3-3C53E0BE8283}"/>
              </a:ext>
            </a:extLst>
          </p:cNvPr>
          <p:cNvSpPr/>
          <p:nvPr/>
        </p:nvSpPr>
        <p:spPr>
          <a:xfrm>
            <a:off x="2480759" y="4950560"/>
            <a:ext cx="24288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Example</a:t>
            </a:r>
            <a:endParaRPr lang="en-US" sz="4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2A104-D478-D340-B54C-AE9143B349CD}"/>
              </a:ext>
            </a:extLst>
          </p:cNvPr>
          <p:cNvSpPr txBox="1"/>
          <p:nvPr/>
        </p:nvSpPr>
        <p:spPr>
          <a:xfrm>
            <a:off x="5466212" y="4997982"/>
            <a:ext cx="3904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dirty="0">
                <a:solidFill>
                  <a:srgbClr val="95A4D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A car may have merit if it meets these criteria: it is reliable, safe, good fuel consumption, and powerful.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9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F14-ED56-C549-BF45-6345A403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1099802"/>
            <a:ext cx="4325747" cy="16590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Standards</a:t>
            </a:r>
            <a:br>
              <a:rPr lang="en-US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altLang="x-none" sz="2800" dirty="0">
                <a:solidFill>
                  <a:srgbClr val="00B0F0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(singular : criterion)</a:t>
            </a:r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D32E-1CE7-244D-A811-6151FD02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095" y="698156"/>
            <a:ext cx="4783327" cy="1924795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levels of performance, expressed as a rating or grade on a given criterion.  </a:t>
            </a:r>
          </a:p>
        </p:txBody>
      </p:sp>
      <p:pic>
        <p:nvPicPr>
          <p:cNvPr id="4" name="Graphic 3" descr="Tally">
            <a:extLst>
              <a:ext uri="{FF2B5EF4-FFF2-40B4-BE49-F238E27FC236}">
                <a16:creationId xmlns:a16="http://schemas.microsoft.com/office/drawing/2014/main" id="{A50B5B8C-03D7-B740-BFB9-3AF61DF3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4022" y="6083878"/>
            <a:ext cx="438912" cy="438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6D9409-85A1-034B-A9F4-B619B3BA1D77}"/>
              </a:ext>
            </a:extLst>
          </p:cNvPr>
          <p:cNvSpPr/>
          <p:nvPr/>
        </p:nvSpPr>
        <p:spPr>
          <a:xfrm>
            <a:off x="2344552" y="5019534"/>
            <a:ext cx="24288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Example</a:t>
            </a:r>
            <a:endParaRPr lang="en-US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D24C-C58A-D24A-AA36-1D42707A52CA}"/>
              </a:ext>
            </a:extLst>
          </p:cNvPr>
          <p:cNvSpPr txBox="1"/>
          <p:nvPr/>
        </p:nvSpPr>
        <p:spPr>
          <a:xfrm>
            <a:off x="5033725" y="2511882"/>
            <a:ext cx="3904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95A4D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Often expressed as a cut score (quantitative): You need a minimum of a 2.8 GPA to get into a graduate program. </a:t>
            </a:r>
          </a:p>
          <a:p>
            <a:pPr lvl="1"/>
            <a:endParaRPr lang="en-US" dirty="0">
              <a:solidFill>
                <a:srgbClr val="95A4DE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95A4D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May be qualitative: such as an exemplar of acceptable performance: You performed well in your thesis defense</a:t>
            </a:r>
            <a:r>
              <a:rPr lang="en-US" dirty="0">
                <a:solidFill>
                  <a:srgbClr val="95A4DE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2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3FDA-74D3-9E43-B673-E0E748B0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54" y="963877"/>
            <a:ext cx="3668522" cy="147732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Indicators</a:t>
            </a:r>
            <a:br>
              <a:rPr lang="en-US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altLang="x-none" sz="2800" dirty="0">
                <a:solidFill>
                  <a:srgbClr val="00B0F0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(singular: indicator)</a:t>
            </a:r>
            <a:endParaRPr lang="en-US" sz="2800" dirty="0">
              <a:solidFill>
                <a:srgbClr val="00B0F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8879-CE13-0B4C-A4E7-FBDDCD39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72" y="575229"/>
            <a:ext cx="4783327" cy="2579003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It is the operationalization of the variables used in an evaluation. In layman’s terms, it is basically the what can be measured within an evaluand.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DD749-CF9B-9C4B-9701-F1BA8A58952C}"/>
              </a:ext>
            </a:extLst>
          </p:cNvPr>
          <p:cNvSpPr txBox="1"/>
          <p:nvPr/>
        </p:nvSpPr>
        <p:spPr>
          <a:xfrm>
            <a:off x="2711784" y="5247792"/>
            <a:ext cx="738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Notice that neither </a:t>
            </a:r>
            <a:r>
              <a:rPr lang="en-US" b="1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validity</a:t>
            </a:r>
            <a:r>
              <a:rPr lang="en-US" dirty="0">
                <a:solidFill>
                  <a:srgbClr val="FFC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nor</a:t>
            </a:r>
            <a:r>
              <a:rPr lang="en-US" dirty="0">
                <a:solidFill>
                  <a:srgbClr val="FFC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reliability</a:t>
            </a:r>
            <a:r>
              <a:rPr lang="en-US" dirty="0">
                <a:solidFill>
                  <a:srgbClr val="FFC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are are needed here!</a:t>
            </a:r>
          </a:p>
          <a:p>
            <a:endParaRPr lang="en-US" dirty="0"/>
          </a:p>
        </p:txBody>
      </p:sp>
      <p:pic>
        <p:nvPicPr>
          <p:cNvPr id="8" name="Graphic 7" descr="Hourglass Finished">
            <a:extLst>
              <a:ext uri="{FF2B5EF4-FFF2-40B4-BE49-F238E27FC236}">
                <a16:creationId xmlns:a16="http://schemas.microsoft.com/office/drawing/2014/main" id="{5D969B15-8D84-2E45-9EA1-12C97F451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8604" y="6045690"/>
            <a:ext cx="438912" cy="4389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3999EB-ACEC-3B49-AA6F-C8AF48E42B86}"/>
              </a:ext>
            </a:extLst>
          </p:cNvPr>
          <p:cNvSpPr/>
          <p:nvPr/>
        </p:nvSpPr>
        <p:spPr>
          <a:xfrm>
            <a:off x="2711784" y="3136763"/>
            <a:ext cx="24288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Example</a:t>
            </a:r>
            <a:endParaRPr lang="en-US" sz="4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7444B-52E9-334C-82C9-3F23275BA7B4}"/>
              </a:ext>
            </a:extLst>
          </p:cNvPr>
          <p:cNvSpPr txBox="1"/>
          <p:nvPr/>
        </p:nvSpPr>
        <p:spPr>
          <a:xfrm>
            <a:off x="5725559" y="2869653"/>
            <a:ext cx="390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5A4D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score on the Stanford-Binet test is an indicator of the IQ as a variable.</a:t>
            </a:r>
            <a:endParaRPr lang="en-US" dirty="0">
              <a:solidFill>
                <a:srgbClr val="95A4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26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4D5BF9D-DAB7-774B-B0B1-4AB93F8387DE}"/>
              </a:ext>
            </a:extLst>
          </p:cNvPr>
          <p:cNvSpPr txBox="1">
            <a:spLocks noChangeArrowheads="1"/>
          </p:cNvSpPr>
          <p:nvPr/>
        </p:nvSpPr>
        <p:spPr>
          <a:xfrm>
            <a:off x="7673593" y="642938"/>
            <a:ext cx="3804032" cy="2719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Merit, </a:t>
            </a:r>
          </a:p>
          <a:p>
            <a:r>
              <a:rPr lang="en-US" sz="4400" dirty="0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Worth &amp; Significance</a:t>
            </a:r>
            <a:endParaRPr lang="x-none" altLang="x-none" b="1">
              <a:solidFill>
                <a:srgbClr val="DFE3EE"/>
              </a:solidFill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Graphic 10" descr="Ribbon">
            <a:extLst>
              <a:ext uri="{FF2B5EF4-FFF2-40B4-BE49-F238E27FC236}">
                <a16:creationId xmlns:a16="http://schemas.microsoft.com/office/drawing/2014/main" id="{50DD0B60-9134-074F-8E0F-68151B188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7076" y="795339"/>
            <a:ext cx="442912" cy="442912"/>
          </a:xfrm>
          <a:prstGeom prst="rect">
            <a:avLst/>
          </a:prstGeom>
        </p:spPr>
      </p:pic>
      <p:pic>
        <p:nvPicPr>
          <p:cNvPr id="13" name="Graphic 12" descr="Bank">
            <a:extLst>
              <a:ext uri="{FF2B5EF4-FFF2-40B4-BE49-F238E27FC236}">
                <a16:creationId xmlns:a16="http://schemas.microsoft.com/office/drawing/2014/main" id="{692E0582-7CE8-1144-A798-C97085486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1076" y="1487223"/>
            <a:ext cx="438912" cy="438912"/>
          </a:xfrm>
          <a:prstGeom prst="rect">
            <a:avLst/>
          </a:prstGeom>
        </p:spPr>
      </p:pic>
      <p:pic>
        <p:nvPicPr>
          <p:cNvPr id="17" name="Graphic 16" descr="Network">
            <a:extLst>
              <a:ext uri="{FF2B5EF4-FFF2-40B4-BE49-F238E27FC236}">
                <a16:creationId xmlns:a16="http://schemas.microsoft.com/office/drawing/2014/main" id="{2681E64C-F951-F34C-B4AE-0F8A830FB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1076" y="2159845"/>
            <a:ext cx="438912" cy="438912"/>
          </a:xfrm>
          <a:prstGeom prst="rect">
            <a:avLst/>
          </a:prstGeom>
        </p:spPr>
      </p:pic>
      <p:graphicFrame>
        <p:nvGraphicFramePr>
          <p:cNvPr id="24" name="Rectangle 3">
            <a:extLst>
              <a:ext uri="{FF2B5EF4-FFF2-40B4-BE49-F238E27FC236}">
                <a16:creationId xmlns:a16="http://schemas.microsoft.com/office/drawing/2014/main" id="{C4636D36-AA71-044A-A5D1-E14D42553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198877"/>
              </p:ext>
            </p:extLst>
          </p:nvPr>
        </p:nvGraphicFramePr>
        <p:xfrm>
          <a:off x="3051015" y="2357438"/>
          <a:ext cx="2216310" cy="2719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3594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5236-7C85-7341-9E29-FE93AB5E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963877"/>
            <a:ext cx="2620771" cy="77842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Merit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895-5BB1-4A4D-A7EF-86EC289E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024" y="963877"/>
            <a:ext cx="4783327" cy="4930246"/>
          </a:xfrm>
        </p:spPr>
        <p:txBody>
          <a:bodyPr anchor="ctr">
            <a:normAutofit fontScale="92500"/>
          </a:bodyPr>
          <a:lstStyle/>
          <a:p>
            <a:r>
              <a:rPr lang="en-US" sz="2100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Generally</a:t>
            </a:r>
            <a:r>
              <a:rPr lang="en-US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absolute or relative quality of something, either overall or in regard to a particular criterion.</a:t>
            </a:r>
          </a:p>
          <a:p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Evaluation Context: </a:t>
            </a:r>
          </a:p>
          <a:p>
            <a:pPr lvl="1"/>
            <a:r>
              <a:rPr lang="en-US" sz="2100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Officially</a:t>
            </a:r>
            <a:r>
              <a:rPr lang="en-US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Quality or excellence of an evaluand absent of cost and context.</a:t>
            </a:r>
          </a:p>
          <a:p>
            <a:pPr lvl="2"/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 intrinsic value</a:t>
            </a:r>
          </a:p>
          <a:p>
            <a:pPr lvl="1"/>
            <a:r>
              <a:rPr lang="en-US" sz="2100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Unofficially</a:t>
            </a:r>
            <a:r>
              <a:rPr lang="en-US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Does an evaluand do </a:t>
            </a:r>
            <a:r>
              <a:rPr lang="en-US" sz="2100" u="sng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well</a:t>
            </a:r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what it is supposed to do? </a:t>
            </a:r>
          </a:p>
          <a:p>
            <a:pPr lvl="2"/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 issue of </a:t>
            </a:r>
            <a:r>
              <a:rPr lang="en-US" sz="2100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Quality</a:t>
            </a:r>
          </a:p>
        </p:txBody>
      </p:sp>
      <p:pic>
        <p:nvPicPr>
          <p:cNvPr id="4" name="Graphic 3" descr="Ribbon">
            <a:extLst>
              <a:ext uri="{FF2B5EF4-FFF2-40B4-BE49-F238E27FC236}">
                <a16:creationId xmlns:a16="http://schemas.microsoft.com/office/drawing/2014/main" id="{9D3EE2FF-FD54-504F-A24E-AEFFAD3B9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07931" y="6199356"/>
            <a:ext cx="442912" cy="4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7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8" presetClass="emph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F7D-E44C-FD47-8070-5B527A59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401" y="4082002"/>
            <a:ext cx="2528249" cy="1438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Merit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5347A3-BCA6-497E-83BA-BFF913E9D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170726"/>
              </p:ext>
            </p:extLst>
          </p:nvPr>
        </p:nvGraphicFramePr>
        <p:xfrm>
          <a:off x="5686820" y="2200806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Ribbon">
            <a:extLst>
              <a:ext uri="{FF2B5EF4-FFF2-40B4-BE49-F238E27FC236}">
                <a16:creationId xmlns:a16="http://schemas.microsoft.com/office/drawing/2014/main" id="{A9D86FCF-471E-3B46-A8D8-948606179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7931" y="6199356"/>
            <a:ext cx="442912" cy="4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4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5236-7C85-7341-9E29-FE93AB5E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963877"/>
            <a:ext cx="2620771" cy="76606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895-5BB1-4A4D-A7EF-86EC289E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024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Generally</a:t>
            </a:r>
            <a:r>
              <a:rPr lang="en-US" sz="19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 measurement of value associated with criteria, standards. and/or indicators.</a:t>
            </a:r>
          </a:p>
          <a:p>
            <a:r>
              <a:rPr lang="en-US" sz="19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Evaluation Context: </a:t>
            </a:r>
          </a:p>
          <a:p>
            <a:pPr lvl="1"/>
            <a:r>
              <a:rPr lang="en-US" sz="1900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Officially</a:t>
            </a:r>
            <a:r>
              <a:rPr lang="en-US" sz="19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19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Measure of merit under construction and cost.</a:t>
            </a:r>
          </a:p>
          <a:p>
            <a:pPr lvl="2"/>
            <a:r>
              <a:rPr lang="en-US" sz="19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 extrinsic value</a:t>
            </a:r>
          </a:p>
          <a:p>
            <a:pPr lvl="1"/>
            <a:r>
              <a:rPr lang="en-US" sz="1900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Unofficially</a:t>
            </a:r>
            <a:r>
              <a:rPr lang="en-US" sz="19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9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the value of an evaluand? </a:t>
            </a:r>
          </a:p>
          <a:p>
            <a:pPr lvl="2"/>
            <a:r>
              <a:rPr lang="en-US" sz="19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 issue of </a:t>
            </a:r>
            <a:r>
              <a:rPr lang="en-US" sz="1900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Value</a:t>
            </a:r>
          </a:p>
        </p:txBody>
      </p:sp>
      <p:pic>
        <p:nvPicPr>
          <p:cNvPr id="4" name="Graphic 3" descr="Bank">
            <a:extLst>
              <a:ext uri="{FF2B5EF4-FFF2-40B4-BE49-F238E27FC236}">
                <a16:creationId xmlns:a16="http://schemas.microsoft.com/office/drawing/2014/main" id="{EEDCE09B-C112-A648-8024-586B0346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967" y="6156204"/>
            <a:ext cx="438912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8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8" presetClass="emph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F7D-E44C-FD47-8070-5B527A59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866" y="4132803"/>
            <a:ext cx="2528249" cy="18107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Worth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5347A3-BCA6-497E-83BA-BFF913E9D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102031"/>
              </p:ext>
            </p:extLst>
          </p:nvPr>
        </p:nvGraphicFramePr>
        <p:xfrm>
          <a:off x="5484019" y="2252139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nk">
            <a:extLst>
              <a:ext uri="{FF2B5EF4-FFF2-40B4-BE49-F238E27FC236}">
                <a16:creationId xmlns:a16="http://schemas.microsoft.com/office/drawing/2014/main" id="{08C355F9-7D9E-BE46-95C4-0A694CCB9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2967" y="6156204"/>
            <a:ext cx="438912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40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5236-7C85-7341-9E29-FE93AB5E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3" y="963877"/>
            <a:ext cx="3358279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E895-5BB1-4A4D-A7EF-86EC289E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024" y="963877"/>
            <a:ext cx="4783327" cy="493024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100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Generally</a:t>
            </a:r>
            <a:r>
              <a:rPr lang="en-US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1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 state or conclusion of quality and value.</a:t>
            </a:r>
          </a:p>
          <a:p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Evaluation Context: </a:t>
            </a:r>
          </a:p>
          <a:p>
            <a:pPr lvl="1"/>
            <a:r>
              <a:rPr lang="en-US" sz="2100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Officially</a:t>
            </a:r>
            <a:r>
              <a:rPr lang="en-US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Merit and worth under a specific context.</a:t>
            </a:r>
          </a:p>
          <a:p>
            <a:pPr lvl="2"/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 assessment of intrinsic and extrinsic values in a particular setting.</a:t>
            </a:r>
          </a:p>
          <a:p>
            <a:pPr lvl="1"/>
            <a:r>
              <a:rPr lang="en-US" sz="2100" dirty="0">
                <a:solidFill>
                  <a:srgbClr val="B4DCFA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Unofficially</a:t>
            </a:r>
            <a:r>
              <a:rPr lang="en-US" sz="21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the value and meaning that one assigns to an evaluand? </a:t>
            </a:r>
          </a:p>
          <a:p>
            <a:pPr lvl="2"/>
            <a:r>
              <a:rPr lang="en-US" sz="2100" dirty="0">
                <a:solidFill>
                  <a:srgbClr val="E49386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 issue of </a:t>
            </a:r>
            <a:r>
              <a:rPr lang="en-US" sz="2100" dirty="0">
                <a:solidFill>
                  <a:srgbClr val="00B0F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Importance</a:t>
            </a:r>
          </a:p>
        </p:txBody>
      </p:sp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69416042-FD2A-4D45-BBD2-A9F18CDE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6822" y="6191518"/>
            <a:ext cx="438912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5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6FF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E3EE"/>
                </a:solidFill>
              </a:rPr>
              <a:t>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544" y="2613631"/>
            <a:ext cx="5888517" cy="2177183"/>
          </a:xfrm>
        </p:spPr>
        <p:txBody>
          <a:bodyPr/>
          <a:lstStyle/>
          <a:p>
            <a:r>
              <a:rPr lang="en-US" b="1" dirty="0">
                <a:solidFill>
                  <a:srgbClr val="B4DCFA"/>
                </a:solidFill>
                <a:cs typeface="Arial" panose="020B0604020202020204" pitchFamily="34" charset="0"/>
              </a:rPr>
              <a:t>Assessment</a:t>
            </a:r>
            <a:r>
              <a:rPr lang="en-US" dirty="0">
                <a:solidFill>
                  <a:srgbClr val="B4DCFA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B4DCFA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ascertaining what’s currently occurring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rgbClr val="B4DCFA"/>
                </a:solidFill>
                <a:cs typeface="Arial" panose="020B0604020202020204" pitchFamily="34" charset="0"/>
              </a:rPr>
              <a:t>Evaluation</a:t>
            </a:r>
            <a:r>
              <a:rPr lang="en-US" dirty="0">
                <a:solidFill>
                  <a:srgbClr val="00B0F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B0F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addressing grounds for improvement or judgement.</a:t>
            </a:r>
          </a:p>
          <a:p>
            <a:r>
              <a:rPr lang="en-US" b="1" dirty="0">
                <a:solidFill>
                  <a:srgbClr val="B4DCFA"/>
                </a:solidFill>
                <a:cs typeface="Arial" panose="020B0604020202020204" pitchFamily="34" charset="0"/>
              </a:rPr>
              <a:t>Research</a:t>
            </a:r>
            <a:r>
              <a:rPr lang="en-US" dirty="0">
                <a:solidFill>
                  <a:srgbClr val="00B0F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00B0F0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seeking knowledge.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9888286" y="3037006"/>
            <a:ext cx="2125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+mj-lt"/>
              </a:rPr>
              <a:t>Level of Difficulty</a:t>
            </a:r>
          </a:p>
        </p:txBody>
      </p:sp>
      <p:pic>
        <p:nvPicPr>
          <p:cNvPr id="6" name="Graphic 5" descr="Arrow: Straight">
            <a:extLst>
              <a:ext uri="{FF2B5EF4-FFF2-40B4-BE49-F238E27FC236}">
                <a16:creationId xmlns:a16="http://schemas.microsoft.com/office/drawing/2014/main" id="{5F05F12D-9DE8-C241-B0FD-CB2D17A1E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685575" y="2574355"/>
            <a:ext cx="2019188" cy="2019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E8E80A-7C6C-2D45-8AE2-F63EE2652936}"/>
              </a:ext>
            </a:extLst>
          </p:cNvPr>
          <p:cNvSpPr txBox="1"/>
          <p:nvPr/>
        </p:nvSpPr>
        <p:spPr>
          <a:xfrm rot="16200000">
            <a:off x="225070" y="2898212"/>
            <a:ext cx="240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+mj-lt"/>
              </a:rPr>
              <a:t>Concern for Utility</a:t>
            </a:r>
          </a:p>
        </p:txBody>
      </p:sp>
      <p:pic>
        <p:nvPicPr>
          <p:cNvPr id="10" name="Graphic 9" descr="Arrow: Straight">
            <a:extLst>
              <a:ext uri="{FF2B5EF4-FFF2-40B4-BE49-F238E27FC236}">
                <a16:creationId xmlns:a16="http://schemas.microsoft.com/office/drawing/2014/main" id="{E6E11AD2-62F4-EA42-9F9F-FAF7946D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621274" y="2613631"/>
            <a:ext cx="2019188" cy="2019188"/>
          </a:xfrm>
          <a:prstGeom prst="rect">
            <a:avLst/>
          </a:prstGeom>
        </p:spPr>
      </p:pic>
      <p:pic>
        <p:nvPicPr>
          <p:cNvPr id="12" name="Graphic 11" descr="Badge Follow">
            <a:extLst>
              <a:ext uri="{FF2B5EF4-FFF2-40B4-BE49-F238E27FC236}">
                <a16:creationId xmlns:a16="http://schemas.microsoft.com/office/drawing/2014/main" id="{DD4A95ED-51F8-2C4E-A3B6-850597E18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4763" y="4790814"/>
            <a:ext cx="438912" cy="438912"/>
          </a:xfrm>
          <a:prstGeom prst="rect">
            <a:avLst/>
          </a:prstGeom>
        </p:spPr>
      </p:pic>
      <p:pic>
        <p:nvPicPr>
          <p:cNvPr id="14" name="Graphic 13" descr="Badge Unfollow">
            <a:extLst>
              <a:ext uri="{FF2B5EF4-FFF2-40B4-BE49-F238E27FC236}">
                <a16:creationId xmlns:a16="http://schemas.microsoft.com/office/drawing/2014/main" id="{6B2D1263-AD7D-BF47-BF97-FF26FF96A0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04763" y="1952245"/>
            <a:ext cx="438912" cy="438912"/>
          </a:xfrm>
          <a:prstGeom prst="rect">
            <a:avLst/>
          </a:prstGeom>
        </p:spPr>
      </p:pic>
      <p:pic>
        <p:nvPicPr>
          <p:cNvPr id="15" name="Graphic 14" descr="Badge Follow">
            <a:extLst>
              <a:ext uri="{FF2B5EF4-FFF2-40B4-BE49-F238E27FC236}">
                <a16:creationId xmlns:a16="http://schemas.microsoft.com/office/drawing/2014/main" id="{A2121CCF-06C8-8D4D-AE76-5213F2163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8711" y="1962767"/>
            <a:ext cx="438912" cy="438912"/>
          </a:xfrm>
          <a:prstGeom prst="rect">
            <a:avLst/>
          </a:prstGeom>
        </p:spPr>
      </p:pic>
      <p:pic>
        <p:nvPicPr>
          <p:cNvPr id="16" name="Graphic 15" descr="Badge Unfollow">
            <a:extLst>
              <a:ext uri="{FF2B5EF4-FFF2-40B4-BE49-F238E27FC236}">
                <a16:creationId xmlns:a16="http://schemas.microsoft.com/office/drawing/2014/main" id="{A7835E0B-7C9A-344B-B9A9-F631AFB9BD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8711" y="4790814"/>
            <a:ext cx="438912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34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F7D-E44C-FD47-8070-5B527A59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149736"/>
            <a:ext cx="3560618" cy="15229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Significance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5347A3-BCA6-497E-83BA-BFF913E9D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83165"/>
              </p:ext>
            </p:extLst>
          </p:nvPr>
        </p:nvGraphicFramePr>
        <p:xfrm>
          <a:off x="5484019" y="21251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Network">
            <a:extLst>
              <a:ext uri="{FF2B5EF4-FFF2-40B4-BE49-F238E27FC236}">
                <a16:creationId xmlns:a16="http://schemas.microsoft.com/office/drawing/2014/main" id="{ED5B80FE-E78F-D94B-9AA4-18016482EC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822" y="6191518"/>
            <a:ext cx="438912" cy="4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5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511-20ED-F840-B9CE-078A7D62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401887" cy="885015"/>
          </a:xfrm>
        </p:spPr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4F18-621A-6243-B3D3-6AFEB93AC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4652"/>
            <a:ext cx="8946541" cy="4623748"/>
          </a:xfrm>
        </p:spPr>
        <p:txBody>
          <a:bodyPr/>
          <a:lstStyle/>
          <a:p>
            <a:r>
              <a:rPr lang="en-US" dirty="0"/>
              <a:t>Drop me a line if you have questions!</a:t>
            </a:r>
          </a:p>
          <a:p>
            <a:r>
              <a:rPr lang="en-US" dirty="0"/>
              <a:t>If evaluation interests you, try out EDP 617: Program Evaluation or take a look at our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 Evaluation Certificate program</a:t>
            </a:r>
            <a:r>
              <a:rPr lang="en-US" dirty="0"/>
              <a:t>.</a:t>
            </a:r>
          </a:p>
          <a:p>
            <a:r>
              <a:rPr lang="en-US" dirty="0"/>
              <a:t>Want to know more about what evaluators do? Take a look at the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 Evaluation Research Center</a:t>
            </a:r>
            <a:r>
              <a:rPr lang="en-US" dirty="0"/>
              <a:t>.</a:t>
            </a:r>
          </a:p>
        </p:txBody>
      </p:sp>
      <p:pic>
        <p:nvPicPr>
          <p:cNvPr id="1025" name="Picture 3" descr="A close up of a sig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8BD90B30-CEF9-184A-96BA-5FCD92EE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30" y="4576483"/>
            <a:ext cx="1869539" cy="65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7CC215-D75E-BB4F-929C-E0981A958901}"/>
              </a:ext>
            </a:extLst>
          </p:cNvPr>
          <p:cNvSpPr/>
          <p:nvPr/>
        </p:nvSpPr>
        <p:spPr>
          <a:xfrm>
            <a:off x="3047999" y="5416137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B4DCFA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This work is licensed under a </a:t>
            </a:r>
            <a:r>
              <a:rPr lang="en-US" sz="1600" u="sng" dirty="0">
                <a:solidFill>
                  <a:srgbClr val="00B0F0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600" dirty="0">
                <a:solidFill>
                  <a:srgbClr val="B4DCFA"/>
                </a:solidFill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. The document has been created with colorblind safe colors.</a:t>
            </a:r>
            <a:endParaRPr lang="en-US" sz="1600" dirty="0">
              <a:solidFill>
                <a:srgbClr val="B4DCFA"/>
              </a:solidFill>
              <a:effectLst/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outdoor, building, grass, small&#10;&#10;Description automatically generated">
            <a:extLst>
              <a:ext uri="{FF2B5EF4-FFF2-40B4-BE49-F238E27FC236}">
                <a16:creationId xmlns:a16="http://schemas.microsoft.com/office/drawing/2014/main" id="{619A6C39-0C5A-5747-A987-DD048C4D1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5288" y="452718"/>
            <a:ext cx="2260600" cy="127000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06472F3-FC14-FF4D-A571-BD6ADA6A39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6599" y="3247566"/>
            <a:ext cx="1869539" cy="6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59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7671-B88A-044B-8C94-45CCE144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E3EE"/>
                </a:solidFill>
              </a:rPr>
              <a:t>What do people who use these care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B42C-0926-9D49-900F-11240B83D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6163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>
                <a:solidFill>
                  <a:srgbClr val="B4DCFA"/>
                </a:solidFill>
              </a:rPr>
              <a:t>Assessment</a:t>
            </a:r>
          </a:p>
          <a:p>
            <a:pPr lvl="1"/>
            <a:r>
              <a:rPr lang="en-US" i="1" dirty="0">
                <a:solidFill>
                  <a:srgbClr val="B4DCFA"/>
                </a:solidFill>
              </a:rPr>
              <a:t>Looks at the current status of things</a:t>
            </a:r>
            <a:r>
              <a:rPr lang="en-US" dirty="0">
                <a:solidFill>
                  <a:srgbClr val="B4DCFA"/>
                </a:solidFill>
              </a:rPr>
              <a:t> </a:t>
            </a:r>
            <a:r>
              <a:rPr lang="en-US" dirty="0">
                <a:solidFill>
                  <a:srgbClr val="E49386"/>
                </a:solidFill>
              </a:rPr>
              <a:t>by asking </a:t>
            </a:r>
            <a:r>
              <a:rPr lang="en-US" dirty="0">
                <a:solidFill>
                  <a:srgbClr val="B4DCFA"/>
                </a:solidFill>
              </a:rPr>
              <a:t>what’s going on right now?</a:t>
            </a:r>
          </a:p>
          <a:p>
            <a:pPr lvl="1"/>
            <a:r>
              <a:rPr lang="en-US" dirty="0">
                <a:solidFill>
                  <a:srgbClr val="E49386"/>
                </a:solidFill>
              </a:rPr>
              <a:t>People care about a broad picture or theory of everything in the moment.</a:t>
            </a:r>
            <a:br>
              <a:rPr lang="en-US" dirty="0"/>
            </a:br>
            <a:endParaRPr lang="en-US" dirty="0"/>
          </a:p>
          <a:p>
            <a:r>
              <a:rPr lang="en-US" sz="2100" b="1" dirty="0">
                <a:solidFill>
                  <a:srgbClr val="B4DCFA"/>
                </a:solidFill>
              </a:rPr>
              <a:t>Evaluation</a:t>
            </a:r>
          </a:p>
          <a:p>
            <a:pPr lvl="1"/>
            <a:r>
              <a:rPr lang="en-US" i="1" dirty="0">
                <a:solidFill>
                  <a:srgbClr val="B4DCFA"/>
                </a:solidFill>
              </a:rPr>
              <a:t>Uses values to pass judgment</a:t>
            </a:r>
            <a:r>
              <a:rPr lang="en-US" dirty="0">
                <a:solidFill>
                  <a:srgbClr val="B4DCFA"/>
                </a:solidFill>
              </a:rPr>
              <a:t> </a:t>
            </a:r>
            <a:r>
              <a:rPr lang="en-US" dirty="0">
                <a:solidFill>
                  <a:srgbClr val="E49386"/>
                </a:solidFill>
              </a:rPr>
              <a:t>by addressing the needs of stakeholders and/or sponsors by asking</a:t>
            </a:r>
            <a:r>
              <a:rPr lang="en-US" dirty="0"/>
              <a:t> </a:t>
            </a:r>
            <a:r>
              <a:rPr lang="en-US" dirty="0">
                <a:solidFill>
                  <a:srgbClr val="B4DCFA"/>
                </a:solidFill>
              </a:rPr>
              <a:t>does it work? </a:t>
            </a:r>
            <a:r>
              <a:rPr lang="en-US" dirty="0">
                <a:solidFill>
                  <a:srgbClr val="E49386"/>
                </a:solidFill>
              </a:rPr>
              <a:t>and</a:t>
            </a:r>
            <a:r>
              <a:rPr lang="en-US" dirty="0">
                <a:solidFill>
                  <a:srgbClr val="B4DCFA"/>
                </a:solidFill>
              </a:rPr>
              <a:t> why does it work?</a:t>
            </a:r>
          </a:p>
          <a:p>
            <a:pPr lvl="1"/>
            <a:r>
              <a:rPr lang="en-US" dirty="0">
                <a:solidFill>
                  <a:srgbClr val="E49386"/>
                </a:solidFill>
              </a:rPr>
              <a:t>People care</a:t>
            </a:r>
          </a:p>
          <a:p>
            <a:pPr lvl="2"/>
            <a:r>
              <a:rPr lang="en-US" dirty="0">
                <a:solidFill>
                  <a:srgbClr val="E49386"/>
                </a:solidFill>
              </a:rPr>
              <a:t>if a program is doing what it says it’s doing. (</a:t>
            </a:r>
            <a:r>
              <a:rPr lang="en-US" dirty="0">
                <a:solidFill>
                  <a:srgbClr val="B4DCFA"/>
                </a:solidFill>
              </a:rPr>
              <a:t>process</a:t>
            </a:r>
            <a:r>
              <a:rPr lang="en-US" dirty="0">
                <a:solidFill>
                  <a:srgbClr val="E49386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E49386"/>
                </a:solidFill>
              </a:rPr>
              <a:t>what’s shaping the results of a program. (</a:t>
            </a:r>
            <a:r>
              <a:rPr lang="en-US" dirty="0">
                <a:solidFill>
                  <a:srgbClr val="B4DCFA"/>
                </a:solidFill>
              </a:rPr>
              <a:t>outcomes</a:t>
            </a:r>
            <a:r>
              <a:rPr lang="en-US" dirty="0">
                <a:solidFill>
                  <a:srgbClr val="E49386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E49386"/>
                </a:solidFill>
              </a:rPr>
              <a:t>if a program is effective on an intended population</a:t>
            </a:r>
            <a:r>
              <a:rPr lang="en-US" dirty="0"/>
              <a:t> </a:t>
            </a:r>
            <a:r>
              <a:rPr lang="en-US" dirty="0">
                <a:solidFill>
                  <a:srgbClr val="E49386"/>
                </a:solidFill>
              </a:rPr>
              <a:t>(</a:t>
            </a:r>
            <a:r>
              <a:rPr lang="en-US" dirty="0">
                <a:solidFill>
                  <a:srgbClr val="B4DCFA"/>
                </a:solidFill>
              </a:rPr>
              <a:t>impact</a:t>
            </a:r>
            <a:r>
              <a:rPr lang="en-US" dirty="0">
                <a:solidFill>
                  <a:srgbClr val="E49386"/>
                </a:solidFill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sz="2100" b="1" dirty="0">
                <a:solidFill>
                  <a:srgbClr val="B4DCFA"/>
                </a:solidFill>
              </a:rPr>
              <a:t>Research</a:t>
            </a:r>
          </a:p>
          <a:p>
            <a:pPr lvl="1"/>
            <a:r>
              <a:rPr lang="en-US" i="1" dirty="0">
                <a:solidFill>
                  <a:srgbClr val="B4DCFA"/>
                </a:solidFill>
              </a:rPr>
              <a:t>Uses knowledge to find additional knowledge </a:t>
            </a:r>
            <a:r>
              <a:rPr lang="en-US" dirty="0">
                <a:solidFill>
                  <a:srgbClr val="E49386"/>
                </a:solidFill>
              </a:rPr>
              <a:t>by asking </a:t>
            </a:r>
            <a:r>
              <a:rPr lang="en-US" dirty="0">
                <a:solidFill>
                  <a:srgbClr val="B4DCFA"/>
                </a:solidFill>
              </a:rPr>
              <a:t>how does it work?</a:t>
            </a:r>
          </a:p>
          <a:p>
            <a:pPr lvl="1"/>
            <a:r>
              <a:rPr lang="en-US" dirty="0">
                <a:solidFill>
                  <a:srgbClr val="E49386"/>
                </a:solidFill>
              </a:rPr>
              <a:t>People care about gaining knowledge for the sake of knowledge.</a:t>
            </a:r>
          </a:p>
        </p:txBody>
      </p:sp>
    </p:spTree>
    <p:extLst>
      <p:ext uri="{BB962C8B-B14F-4D97-AF65-F5344CB8AC3E}">
        <p14:creationId xmlns:p14="http://schemas.microsoft.com/office/powerpoint/2010/main" val="263945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E3EE"/>
                </a:solidFill>
              </a:rPr>
              <a:t>Purposes of Evaluations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B4DCFA"/>
                </a:solidFill>
              </a:rPr>
              <a:t>Formative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Evaluation conducted with the intent to improve (make thigs better)</a:t>
            </a:r>
          </a:p>
          <a:p>
            <a:r>
              <a:rPr lang="en-US" b="1" dirty="0">
                <a:solidFill>
                  <a:srgbClr val="B4DCFA"/>
                </a:solidFill>
              </a:rPr>
              <a:t>Summative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Evaluation conducted for decision-making or accountability (pass judgement)</a:t>
            </a:r>
            <a:endParaRPr lang="en-US" sz="2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8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CF85-2456-004F-9E9E-DB3FF7A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E3EE"/>
                </a:solidFill>
              </a:rPr>
              <a:t>Broad Types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8AFD-C871-3A48-ABE1-CA3CC64F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B4DCFA"/>
                </a:solidFill>
              </a:rPr>
              <a:t>Goal Free 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Evaluation conducted by avoiding learning the stated purpose/goals/intended achievements of the program prior to or during the evaluation.</a:t>
            </a:r>
          </a:p>
          <a:p>
            <a:r>
              <a:rPr lang="en-US" b="1" dirty="0">
                <a:solidFill>
                  <a:srgbClr val="B4DCFA"/>
                </a:solidFill>
              </a:rPr>
              <a:t>Goal Based 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Evaluation conducted learning the stated purpose/goals/intended achievements of the program prior to or during the evaluation.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5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FE3EE"/>
                </a:solidFill>
              </a:rPr>
              <a:t>Why is evaluation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B4DCFA"/>
                </a:solidFill>
              </a:rPr>
              <a:t>Accountability and efficiency</a:t>
            </a:r>
          </a:p>
          <a:p>
            <a:pPr lvl="1"/>
            <a:r>
              <a:rPr lang="en-US" sz="1900" dirty="0">
                <a:solidFill>
                  <a:srgbClr val="E49386"/>
                </a:solidFill>
              </a:rPr>
              <a:t>Responsibility for justification of expenditures, decisions, or the results of actions.</a:t>
            </a:r>
            <a:br>
              <a:rPr lang="en-US" dirty="0">
                <a:solidFill>
                  <a:srgbClr val="E49386"/>
                </a:solidFill>
              </a:rPr>
            </a:br>
            <a:endParaRPr lang="en-US" dirty="0">
              <a:solidFill>
                <a:srgbClr val="E49386"/>
              </a:solidFill>
            </a:endParaRPr>
          </a:p>
          <a:p>
            <a:r>
              <a:rPr lang="en-US" b="1" dirty="0">
                <a:solidFill>
                  <a:srgbClr val="B4DCFA"/>
                </a:solidFill>
              </a:rPr>
              <a:t>Resource allocation</a:t>
            </a:r>
          </a:p>
          <a:p>
            <a:pPr lvl="1"/>
            <a:r>
              <a:rPr lang="en-US" sz="1900" dirty="0">
                <a:solidFill>
                  <a:srgbClr val="E49386"/>
                </a:solidFill>
              </a:rPr>
              <a:t>Allocation and distribution of scarce resources and alternative uses of existing resources under consideration of competing demands.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B4DCFA"/>
                </a:solidFill>
              </a:rPr>
              <a:t>Improvement</a:t>
            </a:r>
          </a:p>
          <a:p>
            <a:pPr lvl="1"/>
            <a:r>
              <a:rPr lang="en-US" sz="1900" dirty="0">
                <a:solidFill>
                  <a:srgbClr val="E49386"/>
                </a:solidFill>
              </a:rPr>
              <a:t>Improving the efficiency and effectiveness of services, the quality of products, the performance of personnel, 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B4DCFA"/>
                </a:solidFill>
              </a:rPr>
              <a:t>Judgement</a:t>
            </a:r>
          </a:p>
          <a:p>
            <a:pPr lvl="1"/>
            <a:r>
              <a:rPr lang="en-US" sz="1900" dirty="0">
                <a:solidFill>
                  <a:srgbClr val="E49386"/>
                </a:solidFill>
              </a:rPr>
              <a:t>Process to determine whether a program is viable.</a:t>
            </a:r>
          </a:p>
        </p:txBody>
      </p:sp>
    </p:spTree>
    <p:extLst>
      <p:ext uri="{BB962C8B-B14F-4D97-AF65-F5344CB8AC3E}">
        <p14:creationId xmlns:p14="http://schemas.microsoft.com/office/powerpoint/2010/main" val="316952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4B51-2518-8747-BCF9-BD257E7A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1768"/>
            <a:ext cx="9143999" cy="185587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>
                <a:solidFill>
                  <a:srgbClr val="DFE3EE"/>
                </a:solidFill>
                <a:latin typeface="+mj-lt"/>
                <a:cs typeface="Times New Roman" panose="02020603050405020304" pitchFamily="18" charset="0"/>
              </a:rPr>
              <a:t>The Basic Building Blocks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FC23E-D603-48E9-829D-EFA53207B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428485"/>
              </p:ext>
            </p:extLst>
          </p:nvPr>
        </p:nvGraphicFramePr>
        <p:xfrm>
          <a:off x="1310680" y="1495166"/>
          <a:ext cx="9570638" cy="525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37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8F32DA-BBB0-0246-BAE1-E9F593B47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EB9250-357F-144F-9304-072BC70E9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62EB9250-357F-144F-9304-072BC70E9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44D346-FC12-2841-A4ED-2BF9C1EB5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0244D346-FC12-2841-A4ED-2BF9C1EB59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A904C49-1452-3D4C-811E-B44D7F414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ACD9A8-4DB1-CE48-B0D1-6CCA82371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6128B0-89F8-FA4F-BEB2-0AA33FEC3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69BD56-B15D-0749-8B3E-E51768549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FD69BD56-B15D-0749-8B3E-E517685495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F5884-50BD-5E4F-B9FB-DF0EC0CC9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2A8F5884-50BD-5E4F-B9FB-DF0EC0CC9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6429AB-AC23-964B-9E9F-D855C93F4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8D97F5-CB9F-654A-999F-77B9E4681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308" y="2600928"/>
            <a:ext cx="3105714" cy="82807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728542"/>
            <a:ext cx="4090136" cy="140091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x-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The act or process of determining the </a:t>
            </a:r>
            <a:r>
              <a:rPr lang="en-US" altLang="x-none" b="1" dirty="0">
                <a:solidFill>
                  <a:srgbClr val="2C70B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merit</a:t>
            </a:r>
            <a:r>
              <a:rPr lang="en-US" altLang="x-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, </a:t>
            </a:r>
            <a:r>
              <a:rPr lang="en-US" altLang="x-none" b="1" dirty="0">
                <a:solidFill>
                  <a:srgbClr val="2C70B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worth</a:t>
            </a:r>
            <a:r>
              <a:rPr lang="en-US" altLang="x-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, or </a:t>
            </a:r>
            <a:r>
              <a:rPr lang="en-US" altLang="x-none" b="1" dirty="0">
                <a:solidFill>
                  <a:srgbClr val="2C70B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significance</a:t>
            </a:r>
            <a:r>
              <a:rPr lang="en-US" altLang="x-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 of something or the product of that process.</a:t>
            </a:r>
          </a:p>
        </p:txBody>
      </p:sp>
      <p:pic>
        <p:nvPicPr>
          <p:cNvPr id="8" name="Graphic 7" descr="Books on shelf">
            <a:extLst>
              <a:ext uri="{FF2B5EF4-FFF2-40B4-BE49-F238E27FC236}">
                <a16:creationId xmlns:a16="http://schemas.microsoft.com/office/drawing/2014/main" id="{D1CF3246-DE67-2246-B16E-BA101C35A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922" y="2656449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3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9972" y="2668747"/>
            <a:ext cx="2162175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dirty="0" err="1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Evalu</a:t>
            </a:r>
            <a:r>
              <a:rPr lang="mr-IN" altLang="x-none" dirty="0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…</a:t>
            </a:r>
            <a:endParaRPr lang="x-none" altLang="x-none">
              <a:solidFill>
                <a:srgbClr val="DFE3EE"/>
              </a:solidFill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11AFC30-1F6B-A64C-99C7-E36931C56B93}"/>
              </a:ext>
            </a:extLst>
          </p:cNvPr>
          <p:cNvSpPr txBox="1">
            <a:spLocks noChangeArrowheads="1"/>
          </p:cNvSpPr>
          <p:nvPr/>
        </p:nvSpPr>
        <p:spPr>
          <a:xfrm>
            <a:off x="7011999" y="4483484"/>
            <a:ext cx="4458020" cy="1981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en-US" altLang="ja-JP" sz="1800" dirty="0">
                <a:solidFill>
                  <a:srgbClr val="B4DCF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evaluand</a:t>
            </a:r>
          </a:p>
          <a:p>
            <a:pPr>
              <a:spcBef>
                <a:spcPts val="0"/>
              </a:spcBef>
              <a:buNone/>
              <a:defRPr/>
            </a:pPr>
            <a:endParaRPr lang="en-US" altLang="ja-JP" sz="2000" dirty="0"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ja-JP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The thing being evaluated.</a:t>
            </a:r>
          </a:p>
          <a:p>
            <a:pPr>
              <a:spcBef>
                <a:spcPts val="0"/>
              </a:spcBef>
              <a:defRPr/>
            </a:pPr>
            <a:endParaRPr lang="en-US" altLang="ja-JP" sz="2000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ja-JP" sz="1400" dirty="0">
                <a:solidFill>
                  <a:srgbClr val="E49386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Asks things like: </a:t>
            </a:r>
            <a:r>
              <a:rPr lang="en-US" altLang="ja-JP" sz="1400" i="1" dirty="0">
                <a:solidFill>
                  <a:srgbClr val="B4DCF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Where are the boundaries of a particular program? Do the evaluator, their employer, and various other stakeholders agree on those boundaries?</a:t>
            </a:r>
            <a:r>
              <a:rPr lang="en-US" altLang="ja-JP" sz="1400" i="1" dirty="0">
                <a:solidFill>
                  <a:srgbClr val="E49386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.</a:t>
            </a:r>
            <a:r>
              <a:rPr lang="en-US" altLang="ja-JP" sz="1400" dirty="0">
                <a:solidFill>
                  <a:srgbClr val="E49386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..and more!</a:t>
            </a:r>
          </a:p>
          <a:p>
            <a:pPr>
              <a:buNone/>
              <a:defRPr/>
            </a:pPr>
            <a:endParaRPr lang="en-US" altLang="ja-JP" sz="1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buNone/>
              <a:defRPr/>
            </a:pPr>
            <a:endParaRPr lang="en-US" altLang="ja-JP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60281D-B32D-0049-B4E3-BD594B2528F2}"/>
              </a:ext>
            </a:extLst>
          </p:cNvPr>
          <p:cNvSpPr/>
          <p:nvPr/>
        </p:nvSpPr>
        <p:spPr>
          <a:xfrm>
            <a:off x="7011999" y="239889"/>
            <a:ext cx="5590854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dirty="0">
                <a:solidFill>
                  <a:srgbClr val="B4DCF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evaluator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ja-JP" sz="2000" dirty="0"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The person evaluating something.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ja-JP" sz="2000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400" dirty="0">
                <a:solidFill>
                  <a:srgbClr val="E49386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Asks things like: </a:t>
            </a:r>
            <a:r>
              <a:rPr lang="en-US" altLang="ja-JP" sz="1400" i="1" dirty="0">
                <a:solidFill>
                  <a:srgbClr val="B4DCF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What are the values of people in the program? What are the terms and conditions of a study?</a:t>
            </a:r>
            <a:r>
              <a:rPr lang="en-US" altLang="ja-JP" sz="1400" dirty="0">
                <a:solidFill>
                  <a:srgbClr val="E49386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...and more!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6DFE15-D01B-944B-8402-2E046E844474}"/>
              </a:ext>
            </a:extLst>
          </p:cNvPr>
          <p:cNvSpPr/>
          <p:nvPr/>
        </p:nvSpPr>
        <p:spPr>
          <a:xfrm>
            <a:off x="7011999" y="2461699"/>
            <a:ext cx="4659086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dirty="0">
                <a:solidFill>
                  <a:srgbClr val="B4DCF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evaluate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ja-JP" sz="2000" dirty="0"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The act of evaluating something.</a:t>
            </a:r>
          </a:p>
          <a:p>
            <a:pPr>
              <a:lnSpc>
                <a:spcPct val="90000"/>
              </a:lnSpc>
              <a:defRPr/>
            </a:pPr>
            <a:r>
              <a:rPr lang="en-US" altLang="ja-JP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ja-JP" sz="1400" dirty="0">
                <a:solidFill>
                  <a:srgbClr val="E49386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Asks: </a:t>
            </a:r>
            <a:r>
              <a:rPr lang="en-US" altLang="ja-JP" sz="1400" i="1" dirty="0">
                <a:solidFill>
                  <a:srgbClr val="B4DCF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Does it work </a:t>
            </a:r>
            <a:r>
              <a:rPr lang="en-US" altLang="ja-JP" sz="1400" dirty="0">
                <a:solidFill>
                  <a:srgbClr val="E49386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and</a:t>
            </a:r>
            <a:r>
              <a:rPr lang="en-US" altLang="ja-JP" sz="1400" i="1" dirty="0">
                <a:solidFill>
                  <a:srgbClr val="B4DCFA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 why does it (or doesn’t it) work?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5FB7BF-CD7A-9345-AD45-EE646A8C4A5E}"/>
              </a:ext>
            </a:extLst>
          </p:cNvPr>
          <p:cNvSpPr txBox="1">
            <a:spLocks noChangeArrowheads="1"/>
          </p:cNvSpPr>
          <p:nvPr/>
        </p:nvSpPr>
        <p:spPr>
          <a:xfrm>
            <a:off x="3766456" y="874712"/>
            <a:ext cx="216217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…</a:t>
            </a:r>
            <a:r>
              <a:rPr lang="en-US" altLang="x-none" dirty="0" err="1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ator</a:t>
            </a:r>
            <a:endParaRPr lang="x-none" altLang="x-none">
              <a:solidFill>
                <a:srgbClr val="DFE3EE"/>
              </a:solidFill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4D6DD3D-9859-984E-9E4C-ACCEAB26B11F}"/>
              </a:ext>
            </a:extLst>
          </p:cNvPr>
          <p:cNvSpPr txBox="1">
            <a:spLocks noChangeArrowheads="1"/>
          </p:cNvSpPr>
          <p:nvPr/>
        </p:nvSpPr>
        <p:spPr>
          <a:xfrm>
            <a:off x="3766456" y="2668747"/>
            <a:ext cx="216217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…ate</a:t>
            </a:r>
            <a:endParaRPr lang="x-none" altLang="x-none">
              <a:solidFill>
                <a:srgbClr val="DFE3EE"/>
              </a:solidFill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9034D26-DA35-DB46-A6E1-0175632A86A3}"/>
              </a:ext>
            </a:extLst>
          </p:cNvPr>
          <p:cNvSpPr txBox="1">
            <a:spLocks noChangeArrowheads="1"/>
          </p:cNvSpPr>
          <p:nvPr/>
        </p:nvSpPr>
        <p:spPr>
          <a:xfrm>
            <a:off x="3766455" y="4657726"/>
            <a:ext cx="216217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x-none" dirty="0">
                <a:solidFill>
                  <a:srgbClr val="DFE3EE"/>
                </a:solidFill>
                <a:latin typeface="Century Gothic" panose="020B0502020202020204" pitchFamily="34" charset="0"/>
                <a:ea typeface="Times New Roman" charset="0"/>
                <a:cs typeface="Times New Roman" charset="0"/>
              </a:rPr>
              <a:t>…and</a:t>
            </a:r>
            <a:endParaRPr lang="x-none" altLang="x-none">
              <a:solidFill>
                <a:srgbClr val="DFE3EE"/>
              </a:solidFill>
              <a:latin typeface="Century Gothic" panose="020B0502020202020204" pitchFamily="34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Graphic 3" descr="Arrow: Straight">
            <a:extLst>
              <a:ext uri="{FF2B5EF4-FFF2-40B4-BE49-F238E27FC236}">
                <a16:creationId xmlns:a16="http://schemas.microsoft.com/office/drawing/2014/main" id="{2998DFF5-0E09-154C-A76C-AF66DD19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652147" y="2668747"/>
            <a:ext cx="914400" cy="914400"/>
          </a:xfrm>
          <a:prstGeom prst="rect">
            <a:avLst/>
          </a:prstGeom>
        </p:spPr>
      </p:pic>
      <p:pic>
        <p:nvPicPr>
          <p:cNvPr id="6" name="Graphic 5" descr="Arrow: Clockwise curve">
            <a:extLst>
              <a:ext uri="{FF2B5EF4-FFF2-40B4-BE49-F238E27FC236}">
                <a16:creationId xmlns:a16="http://schemas.microsoft.com/office/drawing/2014/main" id="{51CC19CF-2178-324C-AB04-8D9FE212D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500000">
            <a:off x="2194945" y="1273036"/>
            <a:ext cx="914400" cy="914400"/>
          </a:xfrm>
          <a:prstGeom prst="rect">
            <a:avLst/>
          </a:prstGeom>
        </p:spPr>
      </p:pic>
      <p:pic>
        <p:nvPicPr>
          <p:cNvPr id="19" name="Graphic 18" descr="Arrow: Counter-clockwise curve">
            <a:extLst>
              <a:ext uri="{FF2B5EF4-FFF2-40B4-BE49-F238E27FC236}">
                <a16:creationId xmlns:a16="http://schemas.microsoft.com/office/drawing/2014/main" id="{A62A0E91-E52C-3A47-9F7B-849B627A37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539420">
            <a:off x="2225715" y="4026284"/>
            <a:ext cx="914400" cy="914400"/>
          </a:xfrm>
          <a:prstGeom prst="rect">
            <a:avLst/>
          </a:prstGeom>
        </p:spPr>
      </p:pic>
      <p:pic>
        <p:nvPicPr>
          <p:cNvPr id="22" name="Graphic 21" descr="Arrow: Straight">
            <a:extLst>
              <a:ext uri="{FF2B5EF4-FFF2-40B4-BE49-F238E27FC236}">
                <a16:creationId xmlns:a16="http://schemas.microsoft.com/office/drawing/2014/main" id="{170DC588-5E46-7F42-BD8B-ABFACF2116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806171" y="815836"/>
            <a:ext cx="914400" cy="914400"/>
          </a:xfrm>
          <a:prstGeom prst="rect">
            <a:avLst/>
          </a:prstGeom>
        </p:spPr>
      </p:pic>
      <p:pic>
        <p:nvPicPr>
          <p:cNvPr id="23" name="Graphic 22" descr="Arrow: Straight">
            <a:extLst>
              <a:ext uri="{FF2B5EF4-FFF2-40B4-BE49-F238E27FC236}">
                <a16:creationId xmlns:a16="http://schemas.microsoft.com/office/drawing/2014/main" id="{FE4B1052-0F5B-0B4A-9BFB-7C3754952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806171" y="2668747"/>
            <a:ext cx="914400" cy="914400"/>
          </a:xfrm>
          <a:prstGeom prst="rect">
            <a:avLst/>
          </a:prstGeom>
        </p:spPr>
      </p:pic>
      <p:pic>
        <p:nvPicPr>
          <p:cNvPr id="24" name="Graphic 23" descr="Arrow: Straight">
            <a:extLst>
              <a:ext uri="{FF2B5EF4-FFF2-40B4-BE49-F238E27FC236}">
                <a16:creationId xmlns:a16="http://schemas.microsoft.com/office/drawing/2014/main" id="{3496CB2D-80C9-5F49-B305-80F8BAFFA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780783" y="46131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89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Evaluation" id="{96F16F4D-5043-0A4D-95B0-6DF1DD11E6AC}" vid="{6F28BCA7-2097-7147-8987-7274EED60A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</TotalTime>
  <Words>1134</Words>
  <Application>Microsoft Macintosh PowerPoint</Application>
  <PresentationFormat>Widescreen</PresentationFormat>
  <Paragraphs>142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Palatino Linotype</vt:lpstr>
      <vt:lpstr>Times New Roman</vt:lpstr>
      <vt:lpstr>Wingdings 3</vt:lpstr>
      <vt:lpstr>Ion</vt:lpstr>
      <vt:lpstr>Evaluation:  Do or Do Not. There is No Try. </vt:lpstr>
      <vt:lpstr>Comparisons</vt:lpstr>
      <vt:lpstr>What do people who use these care about?</vt:lpstr>
      <vt:lpstr>Purposes of Evaluations</vt:lpstr>
      <vt:lpstr>Broad Types of Evaluation</vt:lpstr>
      <vt:lpstr>Why is evaluation important?</vt:lpstr>
      <vt:lpstr>The Basic Building Blocks</vt:lpstr>
      <vt:lpstr>Evaluation</vt:lpstr>
      <vt:lpstr>Evalu…</vt:lpstr>
      <vt:lpstr>Criteria, Standards &amp; Indicators</vt:lpstr>
      <vt:lpstr>Criteria  (singular: criterion)</vt:lpstr>
      <vt:lpstr>Standards (singular : criterion)</vt:lpstr>
      <vt:lpstr>Indicators (singular: indicator)</vt:lpstr>
      <vt:lpstr>PowerPoint Presentation</vt:lpstr>
      <vt:lpstr>Merit</vt:lpstr>
      <vt:lpstr>Merit Example</vt:lpstr>
      <vt:lpstr>Worth</vt:lpstr>
      <vt:lpstr>Worth Example</vt:lpstr>
      <vt:lpstr>Significance</vt:lpstr>
      <vt:lpstr>Significance Example</vt:lpstr>
      <vt:lpstr>That’s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Evaluation:  An Introduction to Improving or Judging </dc:title>
  <dc:creator>Abhik Roy</dc:creator>
  <cp:lastModifiedBy>Abhik Roy</cp:lastModifiedBy>
  <cp:revision>160</cp:revision>
  <cp:lastPrinted>2018-04-09T01:41:11Z</cp:lastPrinted>
  <dcterms:created xsi:type="dcterms:W3CDTF">2018-06-11T06:56:30Z</dcterms:created>
  <dcterms:modified xsi:type="dcterms:W3CDTF">2020-08-25T09:39:24Z</dcterms:modified>
</cp:coreProperties>
</file>