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3984" r:id="rId2"/>
  </p:sldMasterIdLst>
  <p:notesMasterIdLst>
    <p:notesMasterId r:id="rId52"/>
  </p:notesMasterIdLst>
  <p:sldIdLst>
    <p:sldId id="288" r:id="rId3"/>
    <p:sldId id="301" r:id="rId4"/>
    <p:sldId id="302" r:id="rId5"/>
    <p:sldId id="303" r:id="rId6"/>
    <p:sldId id="304" r:id="rId7"/>
    <p:sldId id="305" r:id="rId8"/>
    <p:sldId id="340" r:id="rId9"/>
    <p:sldId id="342" r:id="rId10"/>
    <p:sldId id="343" r:id="rId11"/>
    <p:sldId id="341" r:id="rId12"/>
    <p:sldId id="347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8" r:id="rId48"/>
    <p:sldId id="344" r:id="rId49"/>
    <p:sldId id="345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5BA156A8-0A44-764B-A425-99F5ADFF3EF8}">
          <p14:sldIdLst>
            <p14:sldId id="288"/>
          </p14:sldIdLst>
        </p14:section>
        <p14:section name="General Categories of Sampling" id="{08C17868-C810-5345-A2A7-9A29B103BCC3}">
          <p14:sldIdLst>
            <p14:sldId id="301"/>
          </p14:sldIdLst>
        </p14:section>
        <p14:section name="Nonprobability" id="{238C5755-9F2D-8049-81E6-897708CEAC2F}">
          <p14:sldIdLst>
            <p14:sldId id="302"/>
            <p14:sldId id="303"/>
            <p14:sldId id="304"/>
            <p14:sldId id="305"/>
            <p14:sldId id="340"/>
            <p14:sldId id="342"/>
            <p14:sldId id="343"/>
            <p14:sldId id="341"/>
            <p14:sldId id="347"/>
          </p14:sldIdLst>
        </p14:section>
        <p14:section name="Probability Sampling" id="{B16B2BA0-2763-3C47-B7CE-B3EAB51D996C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ixed Methods Pairings" id="{F15F8CB9-FAAF-A941-B3F9-D36F55B1A3FF}">
          <p14:sldIdLst>
            <p14:sldId id="348"/>
          </p14:sldIdLst>
        </p14:section>
        <p14:section name="Summary" id="{4E2E44E4-639E-3B48-AC62-5D16EF2CA3CD}">
          <p14:sldIdLst>
            <p14:sldId id="344"/>
            <p14:sldId id="345"/>
          </p14:sldIdLst>
        </p14:section>
        <p14:section name="Finish" id="{41830307-0EEB-944C-B92E-A5385DFC0F57}">
          <p14:sldIdLst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/>
    <p:restoredTop sz="81088" autoAdjust="0"/>
  </p:normalViewPr>
  <p:slideViewPr>
    <p:cSldViewPr showGuides="1">
      <p:cViewPr varScale="1">
        <p:scale>
          <a:sx n="102" d="100"/>
          <a:sy n="102" d="100"/>
        </p:scale>
        <p:origin x="1424" y="192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77066E15-9015-48CC-9E90-6899A2B7AFD9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51B08E93-D50F-48D1-A43F-3B3C9EE68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7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2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9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9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1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59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4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6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0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5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1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7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2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5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5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6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5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4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5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9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859B4-C6C7-49FB-826D-35AD682E246D}" type="datetimeFigureOut">
              <a:rPr lang="en-US" smtClean="0"/>
              <a:pPr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3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4138" y="2193423"/>
            <a:ext cx="6225269" cy="1861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x-none" sz="3000" b="1" dirty="0">
                <a:solidFill>
                  <a:srgbClr val="DFE3EE"/>
                </a:solidFill>
                <a:ea typeface="Times New Roman" charset="0"/>
                <a:cs typeface="Times New Roman" charset="0"/>
              </a:rPr>
              <a:t>Sampling</a:t>
            </a:r>
            <a:r>
              <a:rPr lang="en-US" altLang="x-none" sz="3000" b="1" dirty="0">
                <a:ea typeface="Times New Roman" charset="0"/>
                <a:cs typeface="Times New Roman" charset="0"/>
              </a:rPr>
              <a:t>: </a:t>
            </a:r>
            <a:br>
              <a:rPr lang="en-US" altLang="x-none" sz="3000" b="1" dirty="0">
                <a:ea typeface="Times New Roman" charset="0"/>
                <a:cs typeface="Times New Roman" charset="0"/>
              </a:rPr>
            </a:br>
            <a:r>
              <a:rPr lang="en-US" altLang="x-none" sz="3000" dirty="0">
                <a:ea typeface="Times New Roman" charset="0"/>
                <a:cs typeface="Times New Roman" charset="0"/>
              </a:rPr>
              <a:t>Choose Wisely.</a:t>
            </a:r>
            <a:br>
              <a:rPr lang="en-US" altLang="x-none" sz="3000" dirty="0">
                <a:ea typeface="Times New Roman" charset="0"/>
                <a:cs typeface="Times New Roman" charset="0"/>
              </a:rPr>
            </a:br>
            <a:endParaRPr lang="en-US" altLang="x-none" sz="3000" b="1" dirty="0">
              <a:ea typeface="Times New Roman" charset="0"/>
              <a:cs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4137" y="3622072"/>
            <a:ext cx="5699738" cy="352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x-none" b="1" dirty="0">
                <a:solidFill>
                  <a:srgbClr val="00B0F0"/>
                </a:solidFill>
                <a:ea typeface="Times New Roman" charset="0"/>
                <a:cs typeface="Times New Roman" charset="0"/>
              </a:rPr>
              <a:t>A LOOK AT Different types of Sampling Techniques</a:t>
            </a:r>
            <a:endParaRPr lang="en-US" altLang="x-none" dirty="0">
              <a:solidFill>
                <a:srgbClr val="00B0F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A7A38-809B-ED42-9C09-9B2D43AA274F}"/>
              </a:ext>
            </a:extLst>
          </p:cNvPr>
          <p:cNvSpPr/>
          <p:nvPr/>
        </p:nvSpPr>
        <p:spPr>
          <a:xfrm>
            <a:off x="5504488" y="4723409"/>
            <a:ext cx="18107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B4DCFA"/>
                </a:solidFill>
                <a:latin typeface="+mj-lt"/>
              </a:rPr>
              <a:t>Dr. Abhik R. Roy</a:t>
            </a:r>
          </a:p>
        </p:txBody>
      </p:sp>
      <p:pic>
        <p:nvPicPr>
          <p:cNvPr id="10" name="Graphic 9" descr="Books on shelf">
            <a:extLst>
              <a:ext uri="{FF2B5EF4-FFF2-40B4-BE49-F238E27FC236}">
                <a16:creationId xmlns:a16="http://schemas.microsoft.com/office/drawing/2014/main" id="{3CA2E6AB-ABF6-C346-BEC3-838540E6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200" y="2445709"/>
            <a:ext cx="471488" cy="471488"/>
          </a:xfrm>
          <a:prstGeom prst="rect">
            <a:avLst/>
          </a:prstGeom>
        </p:spPr>
      </p:pic>
      <p:pic>
        <p:nvPicPr>
          <p:cNvPr id="16" name="Graphic 15" descr="Lecturer">
            <a:extLst>
              <a:ext uri="{FF2B5EF4-FFF2-40B4-BE49-F238E27FC236}">
                <a16:creationId xmlns:a16="http://schemas.microsoft.com/office/drawing/2014/main" id="{CC95E5C5-45B3-204E-9673-1FBA0FEF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669" y="4643442"/>
            <a:ext cx="374819" cy="3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C9E4E11-2544-1D4E-99AE-4B47C041A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Quota Sampling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9E049C-E19D-FC42-A49E-7591A6B7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Available cases are selected according to defined </a:t>
            </a:r>
            <a:r>
              <a:rPr lang="en-US" altLang="en-US" sz="2400" u="sng" dirty="0"/>
              <a:t>quotas</a:t>
            </a:r>
            <a:r>
              <a:rPr lang="en-US" altLang="en-US" sz="2400" dirty="0"/>
              <a:t> – subgroups are defined by a particular characteristics of the sample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slight improvement over availability sampling since sample proportions match the population on a particular feature (quota)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sample is not representative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97260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E166-2950-8B4D-A237-0FAF99E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THESE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E735-8542-524F-B33B-A0096BFA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Any choice will limit the type of utilizable quantitative study.</a:t>
            </a:r>
          </a:p>
        </p:txBody>
      </p:sp>
    </p:spTree>
    <p:extLst>
      <p:ext uri="{BB962C8B-B14F-4D97-AF65-F5344CB8AC3E}">
        <p14:creationId xmlns:p14="http://schemas.microsoft.com/office/powerpoint/2010/main" val="16646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Random selection.</a:t>
            </a:r>
          </a:p>
          <a:p>
            <a:pPr lvl="2"/>
            <a:r>
              <a:rPr lang="en-US" sz="2200" dirty="0"/>
              <a:t>e.g. Population representation is within some interval (e.g. 45% (±3%) agree).</a:t>
            </a:r>
          </a:p>
          <a:p>
            <a:pPr lvl="1"/>
            <a:r>
              <a:rPr lang="en-US" sz="2400" dirty="0"/>
              <a:t>Ability to generalize to a certain populous.</a:t>
            </a:r>
          </a:p>
          <a:p>
            <a:pPr lvl="1"/>
            <a:r>
              <a:rPr lang="en-US" sz="2400" dirty="0"/>
              <a:t>Inability to describe individual phenomena at any great depth. </a:t>
            </a:r>
          </a:p>
        </p:txBody>
      </p:sp>
    </p:spTree>
    <p:extLst>
      <p:ext uri="{BB962C8B-B14F-4D97-AF65-F5344CB8AC3E}">
        <p14:creationId xmlns:p14="http://schemas.microsoft.com/office/powerpoint/2010/main" val="259601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Census</a:t>
            </a:r>
          </a:p>
          <a:p>
            <a:r>
              <a:rPr lang="en-US" sz="2400" dirty="0"/>
              <a:t>SRS</a:t>
            </a:r>
          </a:p>
          <a:p>
            <a:r>
              <a:rPr lang="en-US" sz="2400" dirty="0"/>
              <a:t>Systematic</a:t>
            </a:r>
          </a:p>
          <a:p>
            <a:r>
              <a:rPr lang="en-US" sz="2400" dirty="0"/>
              <a:t>Stratified</a:t>
            </a:r>
          </a:p>
          <a:p>
            <a:r>
              <a:rPr lang="en-US" sz="2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82738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03013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official count or survey of a population, typically recording various details of individuals.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27200"/>
            <a:ext cx="3149600" cy="31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727200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Census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This total number is your sample so </a:t>
            </a:r>
            <a:r>
              <a:rPr lang="nb-NO" sz="2400" i="1" dirty="0"/>
              <a:t>n</a:t>
            </a:r>
            <a:r>
              <a:rPr lang="nb-NO" sz="2400" dirty="0"/>
              <a:t> = </a:t>
            </a:r>
            <a:r>
              <a:rPr lang="nb-NO" sz="2400" i="1" dirty="0"/>
              <a:t>N</a:t>
            </a:r>
            <a:r>
              <a:rPr lang="nb-NO" sz="2400" dirty="0"/>
              <a:t> = 81.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27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“Easy" to administer.</a:t>
            </a:r>
          </a:p>
          <a:p>
            <a:r>
              <a:rPr lang="en-US" sz="2400" dirty="0"/>
              <a:t>Self-Weighting. (i.e. no sample element is  worth more than another element)</a:t>
            </a:r>
          </a:p>
          <a:p>
            <a:r>
              <a:rPr lang="en-US" sz="2400" dirty="0"/>
              <a:t>No estimation error.</a:t>
            </a:r>
          </a:p>
          <a:p>
            <a:r>
              <a:rPr lang="en-US" sz="2400" dirty="0"/>
              <a:t>Bias/Sampling error is 0.</a:t>
            </a:r>
          </a:p>
          <a:p>
            <a:r>
              <a:rPr lang="en-US" sz="2400" dirty="0"/>
              <a:t>Simplification of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43499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a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Extremely expensive.</a:t>
            </a:r>
          </a:p>
          <a:p>
            <a:pPr lvl="1"/>
            <a:r>
              <a:rPr lang="en-US" sz="2400" dirty="0"/>
              <a:t>Time consuming.</a:t>
            </a:r>
          </a:p>
          <a:p>
            <a:pPr lvl="1"/>
            <a:r>
              <a:rPr lang="en-US" sz="2400" dirty="0"/>
              <a:t>Typically infeasible.</a:t>
            </a:r>
          </a:p>
        </p:txBody>
      </p:sp>
    </p:spTree>
    <p:extLst>
      <p:ext uri="{BB962C8B-B14F-4D97-AF65-F5344CB8AC3E}">
        <p14:creationId xmlns:p14="http://schemas.microsoft.com/office/powerpoint/2010/main" val="16754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Should You Use a Census?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Small sample.</a:t>
            </a:r>
          </a:p>
          <a:p>
            <a:r>
              <a:rPr lang="en-US" sz="2400" dirty="0"/>
              <a:t>Generalize to an overall populous.</a:t>
            </a:r>
          </a:p>
        </p:txBody>
      </p:sp>
    </p:spTree>
    <p:extLst>
      <p:ext uri="{BB962C8B-B14F-4D97-AF65-F5344CB8AC3E}">
        <p14:creationId xmlns:p14="http://schemas.microsoft.com/office/powerpoint/2010/main" val="308244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Survey of work conditions at a small restaurant.</a:t>
            </a:r>
          </a:p>
          <a:p>
            <a:r>
              <a:rPr lang="en-US" sz="2400" dirty="0"/>
              <a:t>Evaluation of teachers in a school.</a:t>
            </a:r>
          </a:p>
          <a:p>
            <a:r>
              <a:rPr lang="en-US" sz="2400" dirty="0"/>
              <a:t>Exception (to size restriction): U.S. population.</a:t>
            </a:r>
          </a:p>
        </p:txBody>
      </p:sp>
    </p:spTree>
    <p:extLst>
      <p:ext uri="{BB962C8B-B14F-4D97-AF65-F5344CB8AC3E}">
        <p14:creationId xmlns:p14="http://schemas.microsoft.com/office/powerpoint/2010/main" val="40275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Considering two TYPES OF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Nonprobability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03363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Simple Random Sample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83" y="3429000"/>
            <a:ext cx="7441817" cy="310198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element of the frame is given an equal probability of selection.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065868"/>
            <a:ext cx="3149600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45" y="2065868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2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pPr lvl="1"/>
            <a:r>
              <a:rPr lang="en-US" sz="2400" dirty="0"/>
              <a:t>Use a random method to obtain n (here </a:t>
            </a:r>
            <a:r>
              <a:rPr lang="is-IS" sz="2400" i="1" dirty="0"/>
              <a:t>n</a:t>
            </a:r>
            <a:r>
              <a:rPr lang="is-IS" sz="2400" dirty="0"/>
              <a:t> = 15).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61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Easy to administer.</a:t>
            </a:r>
          </a:p>
          <a:p>
            <a:pPr lvl="1"/>
            <a:r>
              <a:rPr lang="en-US" sz="2400" dirty="0"/>
              <a:t>Self-Weighting.</a:t>
            </a:r>
          </a:p>
          <a:p>
            <a:pPr lvl="1"/>
            <a:r>
              <a:rPr lang="en-US" sz="2400" dirty="0"/>
              <a:t>Estimation of error is easy to calculate.</a:t>
            </a:r>
          </a:p>
          <a:p>
            <a:pPr lvl="1"/>
            <a:r>
              <a:rPr lang="en-US" sz="2400" dirty="0"/>
              <a:t>Minimization of bias/sampling error.</a:t>
            </a:r>
          </a:p>
          <a:p>
            <a:pPr lvl="1"/>
            <a:r>
              <a:rPr lang="en-US" sz="2400" dirty="0"/>
              <a:t>Simplification of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93522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a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Vulnerable to sampling errors.</a:t>
            </a:r>
          </a:p>
          <a:p>
            <a:pPr lvl="1"/>
            <a:r>
              <a:rPr lang="en-US" sz="2400" dirty="0"/>
              <a:t>Possible underrepresentation of subgroups.</a:t>
            </a:r>
          </a:p>
          <a:p>
            <a:pPr lvl="1"/>
            <a:r>
              <a:rPr lang="en-US" sz="2400" dirty="0"/>
              <a:t>Can be tedious, costly, and possibly impractical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61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Should You Use a SRS?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Large sample.</a:t>
            </a:r>
          </a:p>
          <a:p>
            <a:r>
              <a:rPr lang="en-US" sz="2400" dirty="0"/>
              <a:t>Complete sampling frame.</a:t>
            </a:r>
          </a:p>
          <a:p>
            <a:r>
              <a:rPr lang="en-US" sz="2400" dirty="0"/>
              <a:t>Generalize to a specific populous.</a:t>
            </a:r>
          </a:p>
          <a:p>
            <a:r>
              <a:rPr lang="en-US" sz="2400" dirty="0"/>
              <a:t>Not a great deal of information is available about the population.</a:t>
            </a:r>
          </a:p>
          <a:p>
            <a:r>
              <a:rPr lang="en-US" sz="2400" dirty="0"/>
              <a:t>Data collection can be efficiently performed on randomly distributed items.</a:t>
            </a:r>
          </a:p>
          <a:p>
            <a:r>
              <a:rPr lang="en-US" sz="2400" dirty="0"/>
              <a:t>Low cost of sampling.</a:t>
            </a:r>
          </a:p>
        </p:txBody>
      </p:sp>
    </p:spTree>
    <p:extLst>
      <p:ext uri="{BB962C8B-B14F-4D97-AF65-F5344CB8AC3E}">
        <p14:creationId xmlns:p14="http://schemas.microsoft.com/office/powerpoint/2010/main" val="193537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Survey of a large corporation with multiple subsidiaries.</a:t>
            </a:r>
          </a:p>
          <a:p>
            <a:r>
              <a:rPr lang="en-US" sz="2400" dirty="0"/>
              <a:t>Survey of college students who use read their textbooks on an iPad.</a:t>
            </a:r>
          </a:p>
        </p:txBody>
      </p:sp>
    </p:spTree>
    <p:extLst>
      <p:ext uri="{BB962C8B-B14F-4D97-AF65-F5344CB8AC3E}">
        <p14:creationId xmlns:p14="http://schemas.microsoft.com/office/powerpoint/2010/main" val="90245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Systematic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9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An arranging of a population according to some ordering pattern and then the selection of elements at regular intervals from that that ordered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864360"/>
            <a:ext cx="3149600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1864360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Systematic Sample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Pick every </a:t>
            </a:r>
            <a:r>
              <a:rPr lang="en-US" sz="2400" i="1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element to get </a:t>
            </a:r>
            <a:r>
              <a:rPr lang="en-US" sz="2400" i="1" dirty="0"/>
              <a:t>n</a:t>
            </a:r>
            <a:r>
              <a:rPr lang="en-US" sz="2400" dirty="0"/>
              <a:t> (here </a:t>
            </a:r>
            <a:r>
              <a:rPr lang="en-US" sz="2400" i="1" dirty="0" err="1"/>
              <a:t>i</a:t>
            </a:r>
            <a:r>
              <a:rPr lang="en-US" sz="2400" dirty="0"/>
              <a:t> = 4 </a:t>
            </a:r>
            <a:r>
              <a:rPr lang="is-IS" sz="2400" dirty="0"/>
              <a:t>and  </a:t>
            </a:r>
            <a:r>
              <a:rPr lang="is-IS" sz="2400" i="1" dirty="0"/>
              <a:t>n</a:t>
            </a:r>
            <a:r>
              <a:rPr lang="is-IS" sz="2400" dirty="0"/>
              <a:t> = 20).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76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a Systematic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Easy to administer.</a:t>
            </a:r>
          </a:p>
          <a:p>
            <a:pPr lvl="1"/>
            <a:r>
              <a:rPr lang="en-US" sz="2400" dirty="0"/>
              <a:t> Simple selection process.</a:t>
            </a:r>
          </a:p>
          <a:p>
            <a:pPr lvl="1"/>
            <a:r>
              <a:rPr lang="en-US" sz="2400" dirty="0"/>
              <a:t>Less subjective to selection error than SRS.</a:t>
            </a:r>
          </a:p>
          <a:p>
            <a:pPr lvl="1"/>
            <a:r>
              <a:rPr lang="en-US" sz="2400" dirty="0"/>
              <a:t>Most likely will provide a more robust information set per unit cost than SRS.</a:t>
            </a:r>
          </a:p>
          <a:p>
            <a:pPr lvl="1"/>
            <a:r>
              <a:rPr lang="en-US" sz="2400" dirty="0"/>
              <a:t>May provide more information about a population than in SRS.</a:t>
            </a:r>
          </a:p>
        </p:txBody>
      </p:sp>
    </p:spTree>
    <p:extLst>
      <p:ext uri="{BB962C8B-B14F-4D97-AF65-F5344CB8AC3E}">
        <p14:creationId xmlns:p14="http://schemas.microsoft.com/office/powerpoint/2010/main" val="188641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Drawbacks of a Systematic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Vulnerable to periodicities.</a:t>
            </a:r>
          </a:p>
          <a:p>
            <a:pPr lvl="1"/>
            <a:r>
              <a:rPr lang="en-US" sz="2400" dirty="0"/>
              <a:t>Dependence on a previous and next unit.</a:t>
            </a:r>
          </a:p>
        </p:txBody>
      </p:sp>
    </p:spTree>
    <p:extLst>
      <p:ext uri="{BB962C8B-B14F-4D97-AF65-F5344CB8AC3E}">
        <p14:creationId xmlns:p14="http://schemas.microsoft.com/office/powerpoint/2010/main" val="155747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Probability is usually unknown.</a:t>
            </a:r>
          </a:p>
          <a:p>
            <a:r>
              <a:rPr lang="en-US" sz="2400" dirty="0"/>
              <a:t>Does not rely on numerical data.</a:t>
            </a:r>
          </a:p>
          <a:p>
            <a:r>
              <a:rPr lang="en-US" sz="2400" dirty="0"/>
              <a:t>Inability to generalize to any populous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9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Should You Use a Systematic Random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population is homogeneous (where all elements can be regarded as the same type).</a:t>
            </a:r>
          </a:p>
          <a:p>
            <a:r>
              <a:rPr lang="en-US" sz="2400" dirty="0"/>
              <a:t>Sample units are uniformly distributed over a population.</a:t>
            </a:r>
          </a:p>
        </p:txBody>
      </p:sp>
    </p:spTree>
    <p:extLst>
      <p:ext uri="{BB962C8B-B14F-4D97-AF65-F5344CB8AC3E}">
        <p14:creationId xmlns:p14="http://schemas.microsoft.com/office/powerpoint/2010/main" val="70647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a Systematic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Sampling a neighborhood with 10 houses on each block.</a:t>
            </a:r>
          </a:p>
          <a:p>
            <a:r>
              <a:rPr lang="en-US" sz="2400" dirty="0"/>
              <a:t>Cars on a factory line.</a:t>
            </a:r>
          </a:p>
        </p:txBody>
      </p:sp>
    </p:spTree>
    <p:extLst>
      <p:ext uri="{BB962C8B-B14F-4D97-AF65-F5344CB8AC3E}">
        <p14:creationId xmlns:p14="http://schemas.microsoft.com/office/powerpoint/2010/main" val="417450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Stratified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Population can be divided and subdivided into distinct </a:t>
            </a:r>
            <a:r>
              <a:rPr lang="en-US" sz="2400" b="1" i="1" dirty="0"/>
              <a:t>categories</a:t>
            </a:r>
            <a:r>
              <a:rPr lang="en-US" sz="2400" dirty="0"/>
              <a:t>, a sampling frame can be separated into what is labeled as strata.</a:t>
            </a:r>
          </a:p>
          <a:p>
            <a:r>
              <a:rPr lang="en-US" sz="2400" dirty="0"/>
              <a:t>Then simple random sampling or systematic sampling is applied within each stratum.</a:t>
            </a:r>
          </a:p>
        </p:txBody>
      </p:sp>
    </p:spTree>
    <p:extLst>
      <p:ext uri="{BB962C8B-B14F-4D97-AF65-F5344CB8AC3E}">
        <p14:creationId xmlns:p14="http://schemas.microsoft.com/office/powerpoint/2010/main" val="201503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1143000"/>
            <a:ext cx="4856480" cy="2129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4038600"/>
            <a:ext cx="503966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0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Sample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Divide them up into distinct </a:t>
            </a:r>
            <a:r>
              <a:rPr lang="en-US" sz="2400" i="1" dirty="0"/>
              <a:t>M</a:t>
            </a:r>
            <a:r>
              <a:rPr lang="en-US" sz="2400" dirty="0"/>
              <a:t> categories and use an SRS or systematic sampling method. (here     </a:t>
            </a:r>
            <a:r>
              <a:rPr lang="en-US" sz="2400" i="1" dirty="0"/>
              <a:t>M</a:t>
            </a:r>
            <a:r>
              <a:rPr lang="en-US" sz="2400" dirty="0"/>
              <a:t> = 8 and </a:t>
            </a:r>
            <a:r>
              <a:rPr lang="en-US" sz="2400" i="1" dirty="0"/>
              <a:t>n</a:t>
            </a:r>
            <a:r>
              <a:rPr lang="en-US" sz="2400" dirty="0"/>
              <a:t> = 24)</a:t>
            </a:r>
          </a:p>
        </p:txBody>
      </p:sp>
    </p:spTree>
    <p:extLst>
      <p:ext uri="{BB962C8B-B14F-4D97-AF65-F5344CB8AC3E}">
        <p14:creationId xmlns:p14="http://schemas.microsoft.com/office/powerpoint/2010/main" val="71008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a Stratified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Reduced error and increases precision compared to SRS.</a:t>
            </a:r>
          </a:p>
          <a:p>
            <a:pPr lvl="1"/>
            <a:r>
              <a:rPr lang="en-US" sz="2400" dirty="0"/>
              <a:t>Guaranteed inclusion of members for each defined category.</a:t>
            </a:r>
          </a:p>
          <a:p>
            <a:pPr lvl="1"/>
            <a:r>
              <a:rPr lang="en-US" sz="2400" dirty="0"/>
              <a:t>Reduced sampling error.</a:t>
            </a:r>
          </a:p>
          <a:p>
            <a:pPr lvl="1"/>
            <a:r>
              <a:rPr lang="en-US" sz="2400" dirty="0"/>
              <a:t>Less variability than an SRS. (We’ll look at this later)</a:t>
            </a:r>
          </a:p>
        </p:txBody>
      </p:sp>
    </p:spTree>
    <p:extLst>
      <p:ext uri="{BB962C8B-B14F-4D97-AF65-F5344CB8AC3E}">
        <p14:creationId xmlns:p14="http://schemas.microsoft.com/office/powerpoint/2010/main" val="279760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Drawbacks of a Stratified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Can be expensive.</a:t>
            </a:r>
          </a:p>
          <a:p>
            <a:pPr lvl="1"/>
            <a:r>
              <a:rPr lang="en-US" sz="2400" dirty="0"/>
              <a:t>Stratifications must be implicitly defined.</a:t>
            </a:r>
          </a:p>
        </p:txBody>
      </p:sp>
    </p:spTree>
    <p:extLst>
      <p:ext uri="{BB962C8B-B14F-4D97-AF65-F5344CB8AC3E}">
        <p14:creationId xmlns:p14="http://schemas.microsoft.com/office/powerpoint/2010/main" val="82664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Should You Use a Stratified Random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Strata is mutually exclusive.</a:t>
            </a:r>
          </a:p>
          <a:p>
            <a:r>
              <a:rPr lang="en-US" sz="2400" dirty="0"/>
              <a:t>Strata are collectively exhaustive.</a:t>
            </a:r>
          </a:p>
        </p:txBody>
      </p:sp>
    </p:spTree>
    <p:extLst>
      <p:ext uri="{BB962C8B-B14F-4D97-AF65-F5344CB8AC3E}">
        <p14:creationId xmlns:p14="http://schemas.microsoft.com/office/powerpoint/2010/main" val="161056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Sampling students by gender in a school by classroom.</a:t>
            </a:r>
          </a:p>
          <a:p>
            <a:r>
              <a:rPr lang="en-US" sz="2400" dirty="0"/>
              <a:t>Sampling people by country.</a:t>
            </a:r>
          </a:p>
        </p:txBody>
      </p:sp>
    </p:spTree>
    <p:extLst>
      <p:ext uri="{BB962C8B-B14F-4D97-AF65-F5344CB8AC3E}">
        <p14:creationId xmlns:p14="http://schemas.microsoft.com/office/powerpoint/2010/main" val="49799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Cluster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Population can be divided and subdivided into distinct </a:t>
            </a:r>
            <a:r>
              <a:rPr lang="en-US" sz="2400" b="1" i="1" dirty="0"/>
              <a:t>groups</a:t>
            </a:r>
            <a:r>
              <a:rPr lang="en-US" sz="2400" dirty="0"/>
              <a:t>, a sampling frame can be separated into what is labeled as strata.</a:t>
            </a:r>
          </a:p>
          <a:p>
            <a:r>
              <a:rPr lang="en-US" sz="2400" dirty="0"/>
              <a:t>Then simple random sampling or systematic sampling is applied within each stratum.</a:t>
            </a:r>
          </a:p>
        </p:txBody>
      </p:sp>
    </p:spTree>
    <p:extLst>
      <p:ext uri="{BB962C8B-B14F-4D97-AF65-F5344CB8AC3E}">
        <p14:creationId xmlns:p14="http://schemas.microsoft.com/office/powerpoint/2010/main" val="134655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“What you can get" method.</a:t>
            </a:r>
          </a:p>
          <a:p>
            <a:r>
              <a:rPr lang="en-US" sz="2400" dirty="0"/>
              <a:t>Used when you want to say something about a discrete phenomena, a few select cases (people, places, objects, etc.)</a:t>
            </a:r>
          </a:p>
        </p:txBody>
      </p:sp>
    </p:spTree>
    <p:extLst>
      <p:ext uri="{BB962C8B-B14F-4D97-AF65-F5344CB8AC3E}">
        <p14:creationId xmlns:p14="http://schemas.microsoft.com/office/powerpoint/2010/main" val="245438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990600"/>
            <a:ext cx="4865883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886200"/>
            <a:ext cx="486588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4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Sample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Divide them up into distinct </a:t>
            </a:r>
            <a:r>
              <a:rPr lang="en-US" sz="2400" i="1" dirty="0"/>
              <a:t>M</a:t>
            </a:r>
            <a:r>
              <a:rPr lang="en-US" sz="2400" dirty="0"/>
              <a:t> categories and use an SRS or systematic sampling method. (here  </a:t>
            </a:r>
            <a:r>
              <a:rPr lang="en-US" sz="2400" i="1" dirty="0"/>
              <a:t>M</a:t>
            </a:r>
            <a:r>
              <a:rPr lang="en-US" sz="2400" dirty="0"/>
              <a:t> = 8 and </a:t>
            </a:r>
            <a:r>
              <a:rPr lang="en-US" sz="2400" i="1" dirty="0"/>
              <a:t>n</a:t>
            </a:r>
            <a:r>
              <a:rPr lang="en-US" sz="2400" dirty="0"/>
              <a:t> = 27)</a:t>
            </a:r>
          </a:p>
        </p:txBody>
      </p:sp>
    </p:spTree>
    <p:extLst>
      <p:ext uri="{BB962C8B-B14F-4D97-AF65-F5344CB8AC3E}">
        <p14:creationId xmlns:p14="http://schemas.microsoft.com/office/powerpoint/2010/main" val="37954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a Cluster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No need for a sampling frame.</a:t>
            </a:r>
          </a:p>
          <a:p>
            <a:pPr lvl="1"/>
            <a:r>
              <a:rPr lang="en-US" sz="2400" dirty="0"/>
              <a:t>Clusters can be stratified if necessary.</a:t>
            </a:r>
          </a:p>
          <a:p>
            <a:pPr lvl="1"/>
            <a:r>
              <a:rPr lang="en-US" sz="2400" dirty="0"/>
              <a:t>Cost efficient since clusters are housed close together (reduces the average cost per interview).</a:t>
            </a:r>
          </a:p>
          <a:p>
            <a:pPr lvl="1"/>
            <a:r>
              <a:rPr lang="en-US" sz="2400" dirty="0"/>
              <a:t>Increased precision from stratified sampling.</a:t>
            </a:r>
          </a:p>
        </p:txBody>
      </p:sp>
    </p:spTree>
    <p:extLst>
      <p:ext uri="{BB962C8B-B14F-4D97-AF65-F5344CB8AC3E}">
        <p14:creationId xmlns:p14="http://schemas.microsoft.com/office/powerpoint/2010/main" val="253939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Drawbacks of a Cluster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Requires a larger sample size than SRS.</a:t>
            </a:r>
          </a:p>
          <a:p>
            <a:pPr lvl="1"/>
            <a:r>
              <a:rPr lang="en-US" sz="2400" dirty="0"/>
              <a:t>May not represent diversity within a populous.</a:t>
            </a:r>
          </a:p>
          <a:p>
            <a:pPr lvl="1"/>
            <a:r>
              <a:rPr lang="en-US" sz="2400" dirty="0"/>
              <a:t>May have high sampling error.</a:t>
            </a:r>
          </a:p>
        </p:txBody>
      </p:sp>
    </p:spTree>
    <p:extLst>
      <p:ext uri="{BB962C8B-B14F-4D97-AF65-F5344CB8AC3E}">
        <p14:creationId xmlns:p14="http://schemas.microsoft.com/office/powerpoint/2010/main" val="353563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Should You Use a Cluster Random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Clusters are mutually exclusive.</a:t>
            </a:r>
          </a:p>
          <a:p>
            <a:r>
              <a:rPr lang="en-US" sz="2400" dirty="0"/>
              <a:t>Clusters are collectively exhaustive.</a:t>
            </a:r>
          </a:p>
          <a:p>
            <a:r>
              <a:rPr lang="en-US" sz="2400" dirty="0"/>
              <a:t>Sampling selected clusters.</a:t>
            </a:r>
          </a:p>
          <a:p>
            <a:r>
              <a:rPr lang="en-US" sz="2400" dirty="0"/>
              <a:t>You do not have a full sampling frame.</a:t>
            </a:r>
          </a:p>
        </p:txBody>
      </p:sp>
    </p:spTree>
    <p:extLst>
      <p:ext uri="{BB962C8B-B14F-4D97-AF65-F5344CB8AC3E}">
        <p14:creationId xmlns:p14="http://schemas.microsoft.com/office/powerpoint/2010/main" val="237201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Selecting all houses in multiple blocks for sampling.</a:t>
            </a:r>
          </a:p>
          <a:p>
            <a:r>
              <a:rPr lang="en-US" sz="2400" dirty="0"/>
              <a:t>Sampling different classrooms in a school.</a:t>
            </a:r>
          </a:p>
        </p:txBody>
      </p:sp>
    </p:spTree>
    <p:extLst>
      <p:ext uri="{BB962C8B-B14F-4D97-AF65-F5344CB8AC3E}">
        <p14:creationId xmlns:p14="http://schemas.microsoft.com/office/powerpoint/2010/main" val="197836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CD66-49B4-8149-B608-C837E069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MIXED METHODS 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14E4-BE20-2241-B0D0-1FD09BC9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no steadfast rule on what quantitative method goes with what qualitative method or visa versa.</a:t>
            </a:r>
          </a:p>
          <a:p>
            <a:r>
              <a:rPr lang="en-US" sz="2400" dirty="0"/>
              <a:t>Readings for this week will provide you with tested pairings.</a:t>
            </a:r>
          </a:p>
          <a:p>
            <a:r>
              <a:rPr lang="en-US" sz="2400" dirty="0"/>
              <a:t>If you are intending to do a mixed methods study where the survey is one component, let’s chat!</a:t>
            </a:r>
          </a:p>
        </p:txBody>
      </p:sp>
    </p:spTree>
    <p:extLst>
      <p:ext uri="{BB962C8B-B14F-4D97-AF65-F5344CB8AC3E}">
        <p14:creationId xmlns:p14="http://schemas.microsoft.com/office/powerpoint/2010/main" val="155437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9288486-768E-BE4B-B1A7-56A458A1D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/>
              <a:t>LESSONS ABOUT SAMPLE QUALITY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C06A97A-246D-E340-8F63-B8EC822FB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Features of Quality Samples</a:t>
            </a:r>
          </a:p>
          <a:p>
            <a:pPr lvl="1"/>
            <a:r>
              <a:rPr lang="en-US" altLang="en-US" sz="2400" dirty="0"/>
              <a:t>The population from which the sample was drawn is clearly specified</a:t>
            </a:r>
          </a:p>
          <a:p>
            <a:pPr lvl="1"/>
            <a:r>
              <a:rPr lang="en-US" altLang="en-US" sz="2400" dirty="0"/>
              <a:t>The sampling method (procedures) are clearly specified</a:t>
            </a:r>
          </a:p>
          <a:p>
            <a:pPr lvl="1"/>
            <a:r>
              <a:rPr lang="en-US" altLang="en-US" sz="2400" dirty="0"/>
              <a:t>High response rate</a:t>
            </a:r>
          </a:p>
          <a:p>
            <a:pPr lvl="1"/>
            <a:r>
              <a:rPr lang="en-US" altLang="en-US" sz="2400" dirty="0"/>
              <a:t>Researcher limits discussion about implications of their findings to the population from which they actually sampled</a:t>
            </a:r>
          </a:p>
        </p:txBody>
      </p:sp>
    </p:spTree>
    <p:extLst>
      <p:ext uri="{BB962C8B-B14F-4D97-AF65-F5344CB8AC3E}">
        <p14:creationId xmlns:p14="http://schemas.microsoft.com/office/powerpoint/2010/main" val="84540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>
            <a:extLst>
              <a:ext uri="{FF2B5EF4-FFF2-40B4-BE49-F238E27FC236}">
                <a16:creationId xmlns:a16="http://schemas.microsoft.com/office/drawing/2014/main" id="{E435F104-C71F-4A4B-93EA-B6B986279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DETERMINING SAMPLE SIZE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87675270-ABE1-104A-B654-232C8531525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900" u="sng" dirty="0"/>
              <a:t>Smaller Sample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Yields higher sample error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With homogeneous populations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simple analysis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strong relationship between variables is expected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21473ADA-CAC5-5E4F-B0B6-F2B88FA2756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600" u="sng" dirty="0"/>
              <a:t>Larger Sample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Yields lower sample error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With heterogeneous population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complex analysis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weak relationship between variables is expected</a:t>
            </a:r>
          </a:p>
        </p:txBody>
      </p:sp>
    </p:spTree>
    <p:extLst>
      <p:ext uri="{BB962C8B-B14F-4D97-AF65-F5344CB8AC3E}">
        <p14:creationId xmlns:p14="http://schemas.microsoft.com/office/powerpoint/2010/main" val="48217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0782-5B80-0746-89FD-B87A721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0BB-D889-AC47-8B88-5148EB63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Nonrandom</a:t>
            </a:r>
          </a:p>
          <a:p>
            <a:r>
              <a:rPr lang="en-US" altLang="en-US" sz="2400" u="sng" dirty="0"/>
              <a:t>Sampling bias</a:t>
            </a:r>
            <a:r>
              <a:rPr lang="en-US" altLang="en-US" sz="2400" dirty="0"/>
              <a:t> is present, and samples are not considered representative of the populations from which they were drawn.</a:t>
            </a:r>
          </a:p>
          <a:p>
            <a:r>
              <a:rPr lang="en-US" sz="2400" dirty="0"/>
              <a:t>Difference between single and mixed method:</a:t>
            </a:r>
          </a:p>
          <a:p>
            <a:pPr lvl="1"/>
            <a:r>
              <a:rPr lang="en-US" sz="2400" dirty="0"/>
              <a:t>Bias is addressed in the Quantitative stage!</a:t>
            </a:r>
          </a:p>
        </p:txBody>
      </p:sp>
    </p:spTree>
    <p:extLst>
      <p:ext uri="{BB962C8B-B14F-4D97-AF65-F5344CB8AC3E}">
        <p14:creationId xmlns:p14="http://schemas.microsoft.com/office/powerpoint/2010/main" val="123659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Convenience sampling</a:t>
            </a:r>
          </a:p>
          <a:p>
            <a:r>
              <a:rPr lang="en-US" sz="2400" dirty="0"/>
              <a:t>Snowball sampling</a:t>
            </a:r>
          </a:p>
          <a:p>
            <a:r>
              <a:rPr lang="en-US" sz="2400" dirty="0"/>
              <a:t>Quota</a:t>
            </a:r>
          </a:p>
          <a:p>
            <a:r>
              <a:rPr lang="en-US" sz="2400" dirty="0"/>
              <a:t>Purposive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2AFA1B-7DB7-5F49-8774-CD80C0D92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Convenience Sampling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4256A4-F8B6-3643-8935-0D11486D9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Cases are selected based on their availability to the researcher</a:t>
            </a:r>
          </a:p>
          <a:p>
            <a:r>
              <a:rPr lang="en-US" altLang="en-US" sz="2400" dirty="0"/>
              <a:t>Also called haphazard, accidental, or convenience sampling</a:t>
            </a:r>
          </a:p>
          <a:p>
            <a:r>
              <a:rPr lang="en-US" altLang="en-US" sz="2400" dirty="0"/>
              <a:t>Useful for exploratory or preliminary research when one is trying to gain an initial sense of attitudes or an idea about a new setting</a:t>
            </a:r>
          </a:p>
        </p:txBody>
      </p:sp>
    </p:spTree>
    <p:extLst>
      <p:ext uri="{BB962C8B-B14F-4D97-AF65-F5344CB8AC3E}">
        <p14:creationId xmlns:p14="http://schemas.microsoft.com/office/powerpoint/2010/main" val="100646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C76561F-CC72-4E4D-BABD-83BABD9E5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Purposive Sampling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CD50FAD-8CE6-0A4F-BF20-6D4117180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Sample elements are selected based on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elective criteria that define a unique group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targeting knowledgeable individuals (</a:t>
            </a:r>
            <a:r>
              <a:rPr lang="en-US" altLang="en-US" sz="2000" u="sng" dirty="0"/>
              <a:t>key informants</a:t>
            </a:r>
            <a:r>
              <a:rPr lang="en-US" alt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Ideal for case study research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Sampling continues until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 dirty="0"/>
              <a:t>Completeness</a:t>
            </a:r>
            <a:r>
              <a:rPr lang="en-US" altLang="en-US" sz="2000" dirty="0"/>
              <a:t>: data are comprehensive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 dirty="0"/>
              <a:t>Saturation</a:t>
            </a:r>
            <a:r>
              <a:rPr lang="en-US" altLang="en-US" sz="2000" dirty="0"/>
              <a:t>: little or no new knowledge is added</a:t>
            </a:r>
          </a:p>
        </p:txBody>
      </p:sp>
    </p:spTree>
    <p:extLst>
      <p:ext uri="{BB962C8B-B14F-4D97-AF65-F5344CB8AC3E}">
        <p14:creationId xmlns:p14="http://schemas.microsoft.com/office/powerpoint/2010/main" val="412208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F22E02D-7EFA-3049-B122-B5C3C54D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Snowball Sampling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5502BDC-87D0-1943-B137-B9F3EBB8B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Select one member of a population, and after speaking to him/her ask that person to identify others in the population</a:t>
            </a:r>
          </a:p>
          <a:p>
            <a:r>
              <a:rPr lang="en-US" altLang="en-US" sz="2400" dirty="0"/>
              <a:t>Ideal for studying “hard to reach” populations (e.g., homeless, criminals, prostitutes)</a:t>
            </a:r>
          </a:p>
          <a:p>
            <a:r>
              <a:rPr lang="en-US" altLang="en-US" sz="2400" dirty="0"/>
              <a:t>Targeted incentives may be used to ensure diversity in the sample</a:t>
            </a:r>
          </a:p>
        </p:txBody>
      </p:sp>
    </p:spTree>
    <p:extLst>
      <p:ext uri="{BB962C8B-B14F-4D97-AF65-F5344CB8AC3E}">
        <p14:creationId xmlns:p14="http://schemas.microsoft.com/office/powerpoint/2010/main" val="345246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rpl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s" id="{5109B320-5207-1C49-8DCC-85FC4A40F727}" vid="{6A2DDA0E-15E1-534E-8D3C-ED5DF421F130}"/>
    </a:ext>
  </a:extLst>
</a:theme>
</file>

<file path=ppt/theme/theme2.xml><?xml version="1.0" encoding="utf-8"?>
<a:theme xmlns:a="http://schemas.openxmlformats.org/drawingml/2006/main" name="1_Purpl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s" id="{5109B320-5207-1C49-8DCC-85FC4A40F727}" vid="{6A2DDA0E-15E1-534E-8D3C-ED5DF421F1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Purples</Template>
  <TotalTime>1259</TotalTime>
  <Words>1643</Words>
  <Application>Microsoft Macintosh PowerPoint</Application>
  <PresentationFormat>On-screen Show (4:3)</PresentationFormat>
  <Paragraphs>241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Century Gothic</vt:lpstr>
      <vt:lpstr>Palatino Linotype</vt:lpstr>
      <vt:lpstr>Wingdings 3</vt:lpstr>
      <vt:lpstr>Purples</vt:lpstr>
      <vt:lpstr>1_Purples</vt:lpstr>
      <vt:lpstr>Sampling:  Choose Wisely. </vt:lpstr>
      <vt:lpstr>Considering two TYPES OF SAMPLING</vt:lpstr>
      <vt:lpstr>Nonprobability</vt:lpstr>
      <vt:lpstr>Notions</vt:lpstr>
      <vt:lpstr>Example</vt:lpstr>
      <vt:lpstr>PRIMARY TYPES</vt:lpstr>
      <vt:lpstr>Convenience Sampling</vt:lpstr>
      <vt:lpstr>Purposive Sampling</vt:lpstr>
      <vt:lpstr>Snowball Sampling</vt:lpstr>
      <vt:lpstr>Quota Sampling</vt:lpstr>
      <vt:lpstr>WHY ARE THESE IMPORTANT?</vt:lpstr>
      <vt:lpstr>Probability Sampling</vt:lpstr>
      <vt:lpstr>PRIMARY TYPES</vt:lpstr>
      <vt:lpstr>Census</vt:lpstr>
      <vt:lpstr>Census Example</vt:lpstr>
      <vt:lpstr>Benefits of a Census</vt:lpstr>
      <vt:lpstr>Drawbacks of a Census</vt:lpstr>
      <vt:lpstr>When Should You Use a Census?</vt:lpstr>
      <vt:lpstr>Example of a Census</vt:lpstr>
      <vt:lpstr>Simple Random Sample (SRS)</vt:lpstr>
      <vt:lpstr>SRS Example</vt:lpstr>
      <vt:lpstr>Benefits of a SRS</vt:lpstr>
      <vt:lpstr>Drawbacks of a SRS</vt:lpstr>
      <vt:lpstr>When Should You Use a SRS?</vt:lpstr>
      <vt:lpstr>Examples</vt:lpstr>
      <vt:lpstr>Systematic Sample</vt:lpstr>
      <vt:lpstr>Systematic Sample Example</vt:lpstr>
      <vt:lpstr>Benefits of a Systematic Random Sampling</vt:lpstr>
      <vt:lpstr>Drawbacks of a Systematic Random Sampling</vt:lpstr>
      <vt:lpstr>When Should You Use a Systematic Random Sampling?</vt:lpstr>
      <vt:lpstr>Examples of a Systematic Random Sampling</vt:lpstr>
      <vt:lpstr>Stratified Sample</vt:lpstr>
      <vt:lpstr>PowerPoint Presentation</vt:lpstr>
      <vt:lpstr>Stratified Sample Example</vt:lpstr>
      <vt:lpstr>Benefits of a Stratified Random Sampling</vt:lpstr>
      <vt:lpstr>Drawbacks of a Stratified Random Sampling</vt:lpstr>
      <vt:lpstr>When Should You Use a Stratified Random Sampling?</vt:lpstr>
      <vt:lpstr>Examples of Stratified Sampling</vt:lpstr>
      <vt:lpstr>Cluster Sample</vt:lpstr>
      <vt:lpstr>PowerPoint Presentation</vt:lpstr>
      <vt:lpstr>Cluster Sample Example</vt:lpstr>
      <vt:lpstr>Benefits of a Cluster Random Sampling</vt:lpstr>
      <vt:lpstr>Drawbacks of a Cluster Random Sampling</vt:lpstr>
      <vt:lpstr>When Should You Use a Cluster Random Sampling?</vt:lpstr>
      <vt:lpstr>Examples of Cluster Sampling</vt:lpstr>
      <vt:lpstr>MIXED METHODS Pairings</vt:lpstr>
      <vt:lpstr>LESSONS ABOUT SAMPLE QUALITY</vt:lpstr>
      <vt:lpstr>DETERMINING SAMPLE SIZE</vt:lpstr>
      <vt:lpstr>THANK YOU!</vt:lpstr>
    </vt:vector>
  </TitlesOfParts>
  <Company>The Evaluation Center, Western Michigan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 6400: Fundamentals of Evaluation, Measurement, and Research</dc:title>
  <dc:creator>Kristin A. Hobson</dc:creator>
  <cp:lastModifiedBy>Abhik Roy</cp:lastModifiedBy>
  <cp:revision>137</cp:revision>
  <dcterms:created xsi:type="dcterms:W3CDTF">2013-04-29T18:18:47Z</dcterms:created>
  <dcterms:modified xsi:type="dcterms:W3CDTF">2020-09-01T02:14:46Z</dcterms:modified>
</cp:coreProperties>
</file>