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1"/>
  </p:notesMasterIdLst>
  <p:handoutMasterIdLst>
    <p:handoutMasterId r:id="rId252"/>
  </p:handoutMasterIdLst>
  <p:sldIdLst>
    <p:sldId id="256" r:id="rId2"/>
    <p:sldId id="257" r:id="rId3"/>
    <p:sldId id="972" r:id="rId4"/>
    <p:sldId id="436" r:id="rId5"/>
    <p:sldId id="1084" r:id="rId6"/>
    <p:sldId id="630" r:id="rId7"/>
    <p:sldId id="677" r:id="rId8"/>
    <p:sldId id="686" r:id="rId9"/>
    <p:sldId id="687" r:id="rId10"/>
    <p:sldId id="1061" r:id="rId11"/>
    <p:sldId id="1062" r:id="rId12"/>
    <p:sldId id="703" r:id="rId13"/>
    <p:sldId id="702" r:id="rId14"/>
    <p:sldId id="704" r:id="rId15"/>
    <p:sldId id="706" r:id="rId16"/>
    <p:sldId id="707" r:id="rId17"/>
    <p:sldId id="708" r:id="rId18"/>
    <p:sldId id="1063" r:id="rId19"/>
    <p:sldId id="1064" r:id="rId20"/>
    <p:sldId id="705" r:id="rId21"/>
    <p:sldId id="709" r:id="rId22"/>
    <p:sldId id="710" r:id="rId23"/>
    <p:sldId id="1072" r:id="rId24"/>
    <p:sldId id="711" r:id="rId25"/>
    <p:sldId id="712" r:id="rId26"/>
    <p:sldId id="1065" r:id="rId27"/>
    <p:sldId id="1066" r:id="rId28"/>
    <p:sldId id="1067" r:id="rId29"/>
    <p:sldId id="1068" r:id="rId30"/>
    <p:sldId id="1071" r:id="rId31"/>
    <p:sldId id="1069" r:id="rId32"/>
    <p:sldId id="1070" r:id="rId33"/>
    <p:sldId id="1073" r:id="rId34"/>
    <p:sldId id="713" r:id="rId35"/>
    <p:sldId id="1074" r:id="rId36"/>
    <p:sldId id="714" r:id="rId37"/>
    <p:sldId id="1075" r:id="rId38"/>
    <p:sldId id="1076" r:id="rId39"/>
    <p:sldId id="1077" r:id="rId40"/>
    <p:sldId id="1078" r:id="rId41"/>
    <p:sldId id="715" r:id="rId42"/>
    <p:sldId id="731" r:id="rId43"/>
    <p:sldId id="730" r:id="rId44"/>
    <p:sldId id="732" r:id="rId45"/>
    <p:sldId id="1079" r:id="rId46"/>
    <p:sldId id="1080" r:id="rId47"/>
    <p:sldId id="1081" r:id="rId48"/>
    <p:sldId id="734" r:id="rId49"/>
    <p:sldId id="735" r:id="rId50"/>
    <p:sldId id="737" r:id="rId51"/>
    <p:sldId id="738" r:id="rId52"/>
    <p:sldId id="1082" r:id="rId53"/>
    <p:sldId id="740" r:id="rId54"/>
    <p:sldId id="741" r:id="rId55"/>
    <p:sldId id="1083" r:id="rId56"/>
    <p:sldId id="742" r:id="rId57"/>
    <p:sldId id="743" r:id="rId58"/>
    <p:sldId id="745" r:id="rId59"/>
    <p:sldId id="747" r:id="rId60"/>
    <p:sldId id="748" r:id="rId61"/>
    <p:sldId id="750" r:id="rId62"/>
    <p:sldId id="749" r:id="rId63"/>
    <p:sldId id="751" r:id="rId64"/>
    <p:sldId id="752" r:id="rId65"/>
    <p:sldId id="753" r:id="rId66"/>
    <p:sldId id="754" r:id="rId67"/>
    <p:sldId id="1085" r:id="rId68"/>
    <p:sldId id="755" r:id="rId69"/>
    <p:sldId id="756" r:id="rId70"/>
    <p:sldId id="757" r:id="rId71"/>
    <p:sldId id="758" r:id="rId72"/>
    <p:sldId id="1086" r:id="rId73"/>
    <p:sldId id="1087" r:id="rId74"/>
    <p:sldId id="1088" r:id="rId75"/>
    <p:sldId id="759" r:id="rId76"/>
    <p:sldId id="787" r:id="rId77"/>
    <p:sldId id="761" r:id="rId78"/>
    <p:sldId id="1089" r:id="rId79"/>
    <p:sldId id="762" r:id="rId80"/>
    <p:sldId id="763" r:id="rId81"/>
    <p:sldId id="765" r:id="rId82"/>
    <p:sldId id="766" r:id="rId83"/>
    <p:sldId id="1090" r:id="rId84"/>
    <p:sldId id="1093" r:id="rId85"/>
    <p:sldId id="1094" r:id="rId86"/>
    <p:sldId id="767" r:id="rId87"/>
    <p:sldId id="768" r:id="rId88"/>
    <p:sldId id="770" r:id="rId89"/>
    <p:sldId id="1095" r:id="rId90"/>
    <p:sldId id="1096" r:id="rId91"/>
    <p:sldId id="786" r:id="rId92"/>
    <p:sldId id="1098" r:id="rId93"/>
    <p:sldId id="1099" r:id="rId94"/>
    <p:sldId id="1101" r:id="rId95"/>
    <p:sldId id="1097" r:id="rId96"/>
    <p:sldId id="1102" r:id="rId97"/>
    <p:sldId id="1100" r:id="rId98"/>
    <p:sldId id="788" r:id="rId99"/>
    <p:sldId id="789" r:id="rId100"/>
    <p:sldId id="790" r:id="rId101"/>
    <p:sldId id="791" r:id="rId102"/>
    <p:sldId id="792" r:id="rId103"/>
    <p:sldId id="793" r:id="rId104"/>
    <p:sldId id="794" r:id="rId105"/>
    <p:sldId id="795" r:id="rId106"/>
    <p:sldId id="796" r:id="rId107"/>
    <p:sldId id="797" r:id="rId108"/>
    <p:sldId id="815" r:id="rId109"/>
    <p:sldId id="798" r:id="rId110"/>
    <p:sldId id="799" r:id="rId111"/>
    <p:sldId id="800" r:id="rId112"/>
    <p:sldId id="801" r:id="rId113"/>
    <p:sldId id="803" r:id="rId114"/>
    <p:sldId id="804" r:id="rId115"/>
    <p:sldId id="809" r:id="rId116"/>
    <p:sldId id="813" r:id="rId117"/>
    <p:sldId id="808" r:id="rId118"/>
    <p:sldId id="814" r:id="rId119"/>
    <p:sldId id="816" r:id="rId120"/>
    <p:sldId id="817" r:id="rId121"/>
    <p:sldId id="818" r:id="rId122"/>
    <p:sldId id="820" r:id="rId123"/>
    <p:sldId id="821" r:id="rId124"/>
    <p:sldId id="864" r:id="rId125"/>
    <p:sldId id="1103" r:id="rId126"/>
    <p:sldId id="1104" r:id="rId127"/>
    <p:sldId id="1105" r:id="rId128"/>
    <p:sldId id="812" r:id="rId129"/>
    <p:sldId id="823" r:id="rId130"/>
    <p:sldId id="1106" r:id="rId131"/>
    <p:sldId id="1107" r:id="rId132"/>
    <p:sldId id="824" r:id="rId133"/>
    <p:sldId id="827" r:id="rId134"/>
    <p:sldId id="1108" r:id="rId135"/>
    <p:sldId id="828" r:id="rId136"/>
    <p:sldId id="1109" r:id="rId137"/>
    <p:sldId id="830" r:id="rId138"/>
    <p:sldId id="1110" r:id="rId139"/>
    <p:sldId id="831" r:id="rId140"/>
    <p:sldId id="1111" r:id="rId141"/>
    <p:sldId id="832" r:id="rId142"/>
    <p:sldId id="834" r:id="rId143"/>
    <p:sldId id="1112" r:id="rId144"/>
    <p:sldId id="1113" r:id="rId145"/>
    <p:sldId id="1114" r:id="rId146"/>
    <p:sldId id="860" r:id="rId147"/>
    <p:sldId id="865" r:id="rId148"/>
    <p:sldId id="866" r:id="rId149"/>
    <p:sldId id="867" r:id="rId150"/>
    <p:sldId id="868" r:id="rId151"/>
    <p:sldId id="873" r:id="rId152"/>
    <p:sldId id="883" r:id="rId153"/>
    <p:sldId id="1115" r:id="rId154"/>
    <p:sldId id="1116" r:id="rId155"/>
    <p:sldId id="1117" r:id="rId156"/>
    <p:sldId id="1118" r:id="rId157"/>
    <p:sldId id="1119" r:id="rId158"/>
    <p:sldId id="1120" r:id="rId159"/>
    <p:sldId id="1121" r:id="rId160"/>
    <p:sldId id="899" r:id="rId161"/>
    <p:sldId id="905" r:id="rId162"/>
    <p:sldId id="935" r:id="rId163"/>
    <p:sldId id="948" r:id="rId164"/>
    <p:sldId id="949" r:id="rId165"/>
    <p:sldId id="1122" r:id="rId166"/>
    <p:sldId id="1123" r:id="rId167"/>
    <p:sldId id="1124" r:id="rId168"/>
    <p:sldId id="951" r:id="rId169"/>
    <p:sldId id="955" r:id="rId170"/>
    <p:sldId id="936" r:id="rId171"/>
    <p:sldId id="956" r:id="rId172"/>
    <p:sldId id="957" r:id="rId173"/>
    <p:sldId id="1125" r:id="rId174"/>
    <p:sldId id="1126" r:id="rId175"/>
    <p:sldId id="1127" r:id="rId176"/>
    <p:sldId id="1128" r:id="rId177"/>
    <p:sldId id="1129" r:id="rId178"/>
    <p:sldId id="958" r:id="rId179"/>
    <p:sldId id="1130" r:id="rId180"/>
    <p:sldId id="1132" r:id="rId181"/>
    <p:sldId id="1131" r:id="rId182"/>
    <p:sldId id="1133" r:id="rId183"/>
    <p:sldId id="959" r:id="rId184"/>
    <p:sldId id="1134" r:id="rId185"/>
    <p:sldId id="960" r:id="rId186"/>
    <p:sldId id="1135" r:id="rId187"/>
    <p:sldId id="1136" r:id="rId188"/>
    <p:sldId id="1137" r:id="rId189"/>
    <p:sldId id="937" r:id="rId190"/>
    <p:sldId id="938" r:id="rId191"/>
    <p:sldId id="939" r:id="rId192"/>
    <p:sldId id="940" r:id="rId193"/>
    <p:sldId id="1138" r:id="rId194"/>
    <p:sldId id="973" r:id="rId195"/>
    <p:sldId id="974" r:id="rId196"/>
    <p:sldId id="975" r:id="rId197"/>
    <p:sldId id="976" r:id="rId198"/>
    <p:sldId id="990" r:id="rId199"/>
    <p:sldId id="991" r:id="rId200"/>
    <p:sldId id="1013" r:id="rId201"/>
    <p:sldId id="1139" r:id="rId202"/>
    <p:sldId id="1140" r:id="rId203"/>
    <p:sldId id="992" r:id="rId204"/>
    <p:sldId id="993" r:id="rId205"/>
    <p:sldId id="994" r:id="rId206"/>
    <p:sldId id="1141" r:id="rId207"/>
    <p:sldId id="1142" r:id="rId208"/>
    <p:sldId id="1143" r:id="rId209"/>
    <p:sldId id="1144" r:id="rId210"/>
    <p:sldId id="1145" r:id="rId211"/>
    <p:sldId id="1146" r:id="rId212"/>
    <p:sldId id="1147" r:id="rId213"/>
    <p:sldId id="1148" r:id="rId214"/>
    <p:sldId id="1149" r:id="rId215"/>
    <p:sldId id="1150" r:id="rId216"/>
    <p:sldId id="1005" r:id="rId217"/>
    <p:sldId id="1006" r:id="rId218"/>
    <p:sldId id="1151" r:id="rId219"/>
    <p:sldId id="1152" r:id="rId220"/>
    <p:sldId id="1153" r:id="rId221"/>
    <p:sldId id="1154" r:id="rId222"/>
    <p:sldId id="1155" r:id="rId223"/>
    <p:sldId id="1156" r:id="rId224"/>
    <p:sldId id="1157" r:id="rId225"/>
    <p:sldId id="1158" r:id="rId226"/>
    <p:sldId id="1159" r:id="rId227"/>
    <p:sldId id="1160" r:id="rId228"/>
    <p:sldId id="1161" r:id="rId229"/>
    <p:sldId id="1162" r:id="rId230"/>
    <p:sldId id="1163" r:id="rId231"/>
    <p:sldId id="1164" r:id="rId232"/>
    <p:sldId id="1165" r:id="rId233"/>
    <p:sldId id="1166" r:id="rId234"/>
    <p:sldId id="1167" r:id="rId235"/>
    <p:sldId id="1168" r:id="rId236"/>
    <p:sldId id="1169" r:id="rId237"/>
    <p:sldId id="1170" r:id="rId238"/>
    <p:sldId id="1171" r:id="rId239"/>
    <p:sldId id="1172" r:id="rId240"/>
    <p:sldId id="1174" r:id="rId241"/>
    <p:sldId id="1175" r:id="rId242"/>
    <p:sldId id="1176" r:id="rId243"/>
    <p:sldId id="1177" r:id="rId244"/>
    <p:sldId id="1178" r:id="rId245"/>
    <p:sldId id="1180" r:id="rId246"/>
    <p:sldId id="1179" r:id="rId247"/>
    <p:sldId id="1181" r:id="rId248"/>
    <p:sldId id="1173" r:id="rId249"/>
    <p:sldId id="276" r:id="rId2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66FF66"/>
    <a:srgbClr val="FF66CC"/>
    <a:srgbClr val="CCFFCC"/>
    <a:srgbClr val="BDFFBD"/>
    <a:srgbClr val="FFC5C5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0" autoAdjust="0"/>
    <p:restoredTop sz="84615" autoAdjust="0"/>
  </p:normalViewPr>
  <p:slideViewPr>
    <p:cSldViewPr>
      <p:cViewPr varScale="1">
        <p:scale>
          <a:sx n="63" d="100"/>
          <a:sy n="63" d="100"/>
        </p:scale>
        <p:origin x="1572" y="66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handoutMaster" Target="handoutMasters/handout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viewProps" Target="view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theme" Target="theme/theme1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tableStyles" Target="tableStyle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2/29/2016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etfirebug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" TargetMode="Externa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Math/round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Guide/Closures" TargetMode="Externa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gg578608.aspx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String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crypto-js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Date" TargetMode="Externa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ru/tutorial/events/intro" TargetMode="External"/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ru/tutorial/events/properties" TargetMode="Externa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.ru/tutorial/events/timing" TargetMode="External"/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Error" TargetMode="External"/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.ru/tutorial/object/thiskeyword" TargetMode="External"/><Relationship Id="rId2" Type="http://schemas.openxmlformats.org/officeDocument/2006/relationships/hyperlink" Target="http://javascript.ru/tutorial/object/inheritance" TargetMode="External"/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131714/" TargetMode="External"/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150730/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ame-origin_policy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JSONP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habrahabr.ru/post/171359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jibbering.com/faq/notes/type-conversion/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String" TargetMode="External"/><Relationship Id="rId2" Type="http://schemas.openxmlformats.org/officeDocument/2006/relationships/hyperlink" Target="http://msdn.microsoft.com/en-us/library/ecczf11c(v=vs.94).aspx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Operators/Operator_Precedenc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828800" y="2362200"/>
            <a:ext cx="6858000" cy="1676400"/>
          </a:xfrm>
          <a:noFill/>
        </p:spPr>
        <p:txBody>
          <a:bodyPr/>
          <a:lstStyle/>
          <a:p>
            <a:r>
              <a:rPr lang="ru-RU" dirty="0"/>
              <a:t>Принципы выполнения программ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Основные </a:t>
            </a:r>
            <a:r>
              <a:rPr lang="ru-RU" dirty="0"/>
              <a:t>структуры языка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Преобразование </a:t>
            </a:r>
            <a:r>
              <a:rPr lang="ru-RU" dirty="0"/>
              <a:t>типов данных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Функции, отложенное </a:t>
            </a:r>
            <a:r>
              <a:rPr lang="ru-RU" dirty="0"/>
              <a:t>выполнение функций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Принципы </a:t>
            </a:r>
            <a:r>
              <a:rPr lang="ru-RU" dirty="0"/>
              <a:t>работы с </a:t>
            </a:r>
            <a:r>
              <a:rPr lang="ru-RU" dirty="0" smtClean="0"/>
              <a:t>массивами, объектами</a:t>
            </a:r>
            <a:r>
              <a:rPr lang="ru-RU" dirty="0"/>
              <a:t>, </a:t>
            </a:r>
            <a:r>
              <a:rPr lang="ru-RU" dirty="0" err="1"/>
              <a:t>this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Основы </a:t>
            </a:r>
            <a:r>
              <a:rPr lang="ru-RU" dirty="0"/>
              <a:t>работы с DOM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Обработка </a:t>
            </a:r>
            <a:r>
              <a:rPr lang="ru-RU" dirty="0"/>
              <a:t>событий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Основы </a:t>
            </a:r>
            <a:r>
              <a:rPr lang="ru-RU" dirty="0" err="1"/>
              <a:t>XMLHttpRequest</a:t>
            </a:r>
            <a:r>
              <a:rPr lang="ru-RU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1752600"/>
            <a:ext cx="6858000" cy="990600"/>
          </a:xfrm>
        </p:spPr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Svyatoslav Kulikov</a:t>
            </a:r>
          </a:p>
          <a:p>
            <a:r>
              <a:rPr lang="en-US" dirty="0" smtClean="0"/>
              <a:t>Training And Education Manager</a:t>
            </a:r>
          </a:p>
          <a:p>
            <a:r>
              <a:rPr lang="en-US" dirty="0" smtClean="0"/>
              <a:t>svyatoslav_kulikov@epam.com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для работы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Говоря «браузер», мы подразумеваем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Firefox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т.к. в нём доступно множество удобных инструментов, основной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из которых для нас –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Firebug (</a:t>
            </a:r>
            <a:r>
              <a:rPr lang="en-US" sz="2500" dirty="0" smtClean="0">
                <a:latin typeface="Arial" pitchFamily="34" charset="0"/>
                <a:cs typeface="Arial" pitchFamily="34" charset="0"/>
                <a:hlinkClick r:id="rId2"/>
              </a:rPr>
              <a:t>http://getfirebug.com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5943600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2514600"/>
            <a:ext cx="2943225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5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условия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Оператор условия может содержать необязательную секцию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PHP’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шного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elseif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НЕТ!)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862078"/>
            <a:ext cx="8534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10;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(x == 10)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console.log("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Десять.");</a:t>
            </a:r>
          </a:p>
          <a:p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console.log("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 десять.");</a:t>
            </a:r>
          </a:p>
          <a:p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условия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Оператор условия может быть вложенным (в любой секции)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813679"/>
            <a:ext cx="85344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10;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20;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(x == 10)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(y == 20)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console.log("</a:t>
            </a:r>
            <a:r>
              <a:rPr lang="ru-RU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Десять. Двадцать.");</a:t>
            </a:r>
          </a:p>
          <a:p>
            <a:r>
              <a:rPr lang="ru-RU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4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условия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Условия могут быть сложными (составными), здесь пригодятся уже рассмотренные нами ранее логические операторы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. Обратите внимание: в круглые скобки берётся как всё сложное условие целиком, так и каждое простое условие в его составе по отдельности: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3057942"/>
            <a:ext cx="85344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10;</a:t>
            </a:r>
          </a:p>
          <a:p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20;</a:t>
            </a:r>
          </a:p>
          <a:p>
            <a:r>
              <a:rPr lang="ru-R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((x == 10)&amp;&amp;(y==20))</a:t>
            </a:r>
          </a:p>
          <a:p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console.log("Десять и двадцать.");</a:t>
            </a:r>
          </a:p>
          <a:p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7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переключения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Оператор переключения (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switch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является наиболее удобным средством для организации т.н. «</a:t>
            </a:r>
            <a:r>
              <a:rPr lang="ru-RU" sz="2500" dirty="0" err="1">
                <a:latin typeface="Arial" pitchFamily="34" charset="0"/>
                <a:cs typeface="Arial" pitchFamily="34" charset="0"/>
              </a:rPr>
              <a:t>мультиветвления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».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250281"/>
            <a:ext cx="85344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"One";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(a)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Любой тип данных, кроме массивов и объектов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10: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Десять.');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Наличие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обязательно в конце каждого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case 'One':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Один.');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Наличие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обязательно в конце каждого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default: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Эта секция может отсутствовать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Иное значение.');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с предусловием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Цикл с предусловием может не выполниться ни разу, т.к. условие проверяется перед выполнением тела цикла: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185987"/>
            <a:ext cx="85344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n-NO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0;</a:t>
            </a:r>
          </a:p>
          <a:p>
            <a:r>
              <a:rPr lang="nn-NO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while(++i &lt;= 5)</a:t>
            </a:r>
          </a:p>
          <a:p>
            <a:r>
              <a:rPr lang="nn-NO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nn-NO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console.log(i);</a:t>
            </a:r>
          </a:p>
          <a:p>
            <a:r>
              <a:rPr lang="nn-NO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807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 с постусловием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Цикл с постусловием выполнится хотя бы один раз, т.к. условие проверяется после выполнения тела цикла: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185987"/>
            <a:ext cx="85344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0;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console.log(i);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(++i &lt;= 5);</a:t>
            </a:r>
          </a:p>
        </p:txBody>
      </p:sp>
    </p:spTree>
    <p:extLst>
      <p:ext uri="{BB962C8B-B14F-4D97-AF65-F5344CB8AC3E}">
        <p14:creationId xmlns:p14="http://schemas.microsoft.com/office/powerpoint/2010/main" val="3420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Итерационный цикл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Итерационный цикл выполняется заданное количество раз, причём его синтаксис включает инициализацию счётчика, условие выхода и правило изменения счётчика: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609433"/>
            <a:ext cx="8534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i;</a:t>
            </a:r>
            <a:b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(i=0; i&lt;=5; i++)</a:t>
            </a:r>
            <a:b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console.log(i);</a:t>
            </a:r>
            <a:b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Итерационный цикл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Специальная модификация итерационного цикла (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позволяет проходить по любому массиву (по одному уровню для многомерных массивов), на каждом шаге извлекая ключ элемента: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590800"/>
            <a:ext cx="853440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Array(100, 200, new Array(1, 2, 3), 300, 400);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key_one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Object.prototype.toString.call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key_one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!== '[object Array]')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key_one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key_two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key_one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key_one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key_two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57600"/>
            <a:ext cx="657225" cy="248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2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Пропуск остатка итерации и выход из цикла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позволяет пропустить выполнение части тела цикла и сразу перейти на следующую итерацию с помощью оператора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continue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Досрочный выход из цикла выполняется оператором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break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667000"/>
            <a:ext cx="8534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(var i=0; i&lt;999; i++)</a:t>
            </a:r>
            <a:b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(i&lt;500) continue;</a:t>
            </a:r>
            <a:b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console.log(i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break</a:t>
            </a: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6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Тернарный оператор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Управление выполнением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программы можно реализовывать и с помощью тернарного оператора – сокращённого аналога оператора </a:t>
            </a:r>
            <a:r>
              <a:rPr lang="ru-RU" sz="2500" dirty="0" err="1">
                <a:latin typeface="Arial" pitchFamily="34" charset="0"/>
                <a:cs typeface="Arial" pitchFamily="34" charset="0"/>
              </a:rPr>
              <a:t>if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319516"/>
            <a:ext cx="8534400" cy="1261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10;</a:t>
            </a:r>
          </a:p>
          <a:p>
            <a:r>
              <a:rPr lang="ru-RU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(x == 10) ? "Десять" : "Не десять";</a:t>
            </a:r>
          </a:p>
          <a:p>
            <a:endParaRPr lang="ru-RU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 == "Десять") ? console.log("Да") : console.log("Нет");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для работы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Также для работы с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можно использовать: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PhpStorm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WebStorm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Eclipse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NetBeans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И т.д.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18" y="3581400"/>
            <a:ext cx="7858907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4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smtClean="0"/>
              <a:t>Математические функции </a:t>
            </a:r>
            <a:r>
              <a:rPr lang="en-US" sz="3200" dirty="0" smtClean="0"/>
              <a:t>JavaScript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Несмотря на то, что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редко используется для решения математических задач, есть ряд функций, использование которых может оказаться полезным.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Полный список математических функций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предоставляемых объектом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Match,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можно увидеть здесь:</a:t>
            </a:r>
          </a:p>
          <a:p>
            <a:r>
              <a:rPr lang="en-US" sz="2500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sz="2500" dirty="0" smtClean="0">
                <a:latin typeface="Arial" pitchFamily="34" charset="0"/>
                <a:cs typeface="Arial" pitchFamily="34" charset="0"/>
                <a:hlinkClick r:id="rId2"/>
              </a:rPr>
              <a:t>developer.mozilla.org/en-US/docs/Web/JavaScript/Reference/Global_Objects/Math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endParaRPr lang="en-US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Настоятельно рекомендуется ознакомиться с этим списком функций – хотя бы для того, чтобы знать, что они есть, и «не изобретать велосипеды».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Округление чисел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округления чисел используются методы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Math: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До ближайшего целого: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Math.round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До ближайшего меньшего целого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Math.floor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До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ближайшего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большего целого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Math.ceil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().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702004"/>
            <a:ext cx="85344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(55.7777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2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56</a:t>
            </a:r>
            <a:endParaRPr lang="en-US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(55.7777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2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55</a:t>
            </a:r>
            <a:endParaRPr lang="en-US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(55.7777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sz="2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56</a:t>
            </a:r>
            <a:endParaRPr lang="en-US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418207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есть отличный пример доработки для обеспечения округления с заданной точностью: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developer.mozilla.org/en-US/docs/Web/JavaScript/Reference/Global_Objects/Math/round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4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случайных чисел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получения случайных чисел используется метод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Math.random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который возвращает дробь от 0 (включительно) до 1 (не включительно).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804279"/>
            <a:ext cx="8534400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630305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Как получить целое число или дробь в заданном диапазоне, мы уже рассматривали ранее.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Перевод чисел между системами счисления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перевод между системами счисления проще всего выполнить так: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905000"/>
            <a:ext cx="85344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255;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x.toString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(16);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hexString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endParaRPr lang="en-US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("0xFFFF", 16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65535</a:t>
            </a:r>
            <a:endParaRPr lang="en-US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console.log(y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минимального и максимального значения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Методы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Math.max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Math.min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позволяют искать минимальное и максимально значение в наборе чисел, а с небольшой доработкой – и в массиве чисел.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133600"/>
            <a:ext cx="853440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20, 5);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(-10, -20);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("ABC", "OK");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getMaxOfArray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Math.max.apply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Array(1, 100, 5, 500);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getMaxOfArray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500</a:t>
            </a:r>
            <a:endParaRPr lang="en-US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корректности чисел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многие операции с числами могут привести к переполнению разрядной сетки. Проверить результат выполнения операций с числами на корректность можно с помощью функций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isFinite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isNaN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940546"/>
            <a:ext cx="8534400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1/0;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-1/0;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9e999999999999;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5;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"Test";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(x));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(y));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(z));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(a));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(s));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(x));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(y));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(z));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(a));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(s));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34903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smtClean="0"/>
              <a:t>Функции </a:t>
            </a:r>
            <a:r>
              <a:rPr lang="en-US" sz="3200" dirty="0" smtClean="0"/>
              <a:t>JavaScript, </a:t>
            </a:r>
            <a:r>
              <a:rPr lang="ru-RU" sz="3200" dirty="0" smtClean="0"/>
              <a:t>определяемые пользователем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Небольшое введение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>
                <a:latin typeface="Arial" pitchFamily="34" charset="0"/>
                <a:cs typeface="Arial" pitchFamily="34" charset="0"/>
              </a:rPr>
              <a:t>Прежде чем продолжить рассмотрение библиотечных функций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JavaScript,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нужно научиться писать свои собственные функции.</a:t>
            </a:r>
          </a:p>
          <a:p>
            <a:endParaRPr lang="ru-RU" sz="2300" dirty="0"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следует такой логике при работе с функциями: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Тип возвращаемых значений не указывается и может быть любым.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Тип предаваемых параметров не указывается и может быть любым.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Поддерживается переменное количество параметров.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НЕ поддерживается указание значений параметров по умолчанию.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НЕ поддерживается свободный выбор варианта передачи по ссылке или значению (объекты всегда передаются по ссылке, примитивы – по значению).</a:t>
            </a:r>
          </a:p>
        </p:txBody>
      </p:sp>
    </p:spTree>
    <p:extLst>
      <p:ext uri="{BB962C8B-B14F-4D97-AF65-F5344CB8AC3E}">
        <p14:creationId xmlns:p14="http://schemas.microsoft.com/office/powerpoint/2010/main" val="7272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и вызов функции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самом простом случае объявление и вызов функции выглядит так: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828800"/>
            <a:ext cx="85344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x*x;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  <a:endParaRPr lang="en-US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 в браузере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Код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можно писать «внутри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HTML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» или подключать как внешние файлы: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794570"/>
            <a:ext cx="5410200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&lt;meta charset="UTF-8"&gt;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&lt;title&gt;JavaScript: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первый пример&lt;/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alert('Hi!');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="01_first_sample.js"&gt;&lt;/script&gt;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 id="sample"&gt;&lt;/span&gt;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98" y="1794570"/>
            <a:ext cx="288607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98" y="3809999"/>
            <a:ext cx="2001202" cy="618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799" y="5486400"/>
            <a:ext cx="8581073" cy="292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=function(){</a:t>
            </a:r>
            <a:r>
              <a:rPr 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('sample').</a:t>
            </a:r>
            <a:r>
              <a:rPr 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='Hi again!';};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81400" y="3886199"/>
            <a:ext cx="0" cy="152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5109" y="5879068"/>
            <a:ext cx="71016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01_js_samples_misc\01_first_sample.html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видимости переменных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отличие от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переменная, используемая в функции без ключевого слова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является ГЛОБАЛЬНОЙ.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201882"/>
            <a:ext cx="85344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20;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1000;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2000;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40;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50;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console.log(b);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1000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console.log(b);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//console.log(c); // </a:t>
            </a:r>
            <a:r>
              <a:rPr 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Ошибка, переменная не существует вне функции.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console.log(d);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50</a:t>
            </a:r>
          </a:p>
        </p:txBody>
      </p:sp>
    </p:spTree>
    <p:extLst>
      <p:ext uri="{BB962C8B-B14F-4D97-AF65-F5344CB8AC3E}">
        <p14:creationId xmlns:p14="http://schemas.microsoft.com/office/powerpoint/2010/main" val="19368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параметров по значению и по ссылке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нельзя выбрать, как передавать параметр в функцию. Действует правило: если параметр – объект, то передаётся ссылка, иначе – значение.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209800"/>
            <a:ext cx="85344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new Object();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test(one, two)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one = 50;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999;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test(a, b);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console.log(b);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Object {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z=999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7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со значением по умолчанию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Несмотря на то, что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нельзя указать значение параметра по умолчанию, это поведение можно эмулировать: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465725"/>
            <a:ext cx="85344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!== 'undefined' ? a : 999;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!== 'undefined' ? b : "Test";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console.log(a, b);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</a:t>
            </a:r>
            <a:r>
              <a:rPr 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999 Test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(5);        </a:t>
            </a:r>
            <a:r>
              <a:rPr 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 Test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(7, "Yes"); </a:t>
            </a:r>
            <a:r>
              <a:rPr 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7 Yes</a:t>
            </a:r>
          </a:p>
        </p:txBody>
      </p:sp>
    </p:spTree>
    <p:extLst>
      <p:ext uri="{BB962C8B-B14F-4D97-AF65-F5344CB8AC3E}">
        <p14:creationId xmlns:p14="http://schemas.microsoft.com/office/powerpoint/2010/main" val="10288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переменного количества параметров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функцию можно передать больше параметров, чем указано при её объявлении. Внутри функции к параметрам можно получить доступ с помощью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свойства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arguments: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618125"/>
            <a:ext cx="85344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console.log(a, b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B</a:t>
            </a:r>
            <a:endParaRPr lang="en-US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arguments.length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console.log(arguments[i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  </a:t>
            </a:r>
            <a:r>
              <a:rPr lang="en-US" sz="2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B C D</a:t>
            </a:r>
            <a:endParaRPr lang="en-US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"B", "C", "D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2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Понятие рекурсии относится к базовым понятиям информатики.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Но если надо его напомнить – говорите. Рассмотрим и запишем.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3081278"/>
            <a:ext cx="4572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(x == 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x*fact(x-1);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console.log(fact(5));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120</a:t>
            </a:r>
          </a:p>
        </p:txBody>
      </p:sp>
    </p:spTree>
    <p:extLst>
      <p:ext uri="{BB962C8B-B14F-4D97-AF65-F5344CB8AC3E}">
        <p14:creationId xmlns:p14="http://schemas.microsoft.com/office/powerpoint/2010/main" val="582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 и замыкания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поддерживает: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анонимные функции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– функций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, которые объявляются в месте использования и не получают уникального идентификатора для доступа к ним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замыкания – 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функции,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в теле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которых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присутствуют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(не в качестве параметров) ссылки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на переменные, объявленные вне тела этой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функции. Такие функции ссылаются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на свободные переменные в своём контексте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52578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Очень полезно: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developer.mozilla.org/en-US/docs/Web/JavaScript/Guide/Closures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Анонимные функции и замыкания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Создание и использование анонимных функций и замыканий выглядит так: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760815"/>
            <a:ext cx="4572000" cy="3877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&lt;meta charset="UTF-8"&gt;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&lt;title&gt;JavaScript: 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анонимные функции и замыкания&lt;/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ru-RU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 функция, которая сработает по факту загрузки документа.</a:t>
            </a:r>
          </a:p>
          <a:p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Анонимная функция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function(x){return x*x};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('sample').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+ '&lt;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Использование замыкания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add5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makeAdder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add10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makeAdder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('sample').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add5(2) + '&lt;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('sample').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add10(2) + '&lt;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Замыкание </a:t>
            </a:r>
          </a:p>
          <a:p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makeAdder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function(y)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x + y;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&lt;body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id="sample"&gt;&lt;/div&gt;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</a:t>
            </a:r>
            <a:r>
              <a:rPr lang="ru-RU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ещё один пример использования анонимной </a:t>
            </a:r>
            <a:r>
              <a:rPr lang="ru-RU" sz="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функции</a:t>
            </a:r>
          </a:p>
          <a:p>
            <a:r>
              <a:rPr lang="ru-RU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(здесь </a:t>
            </a:r>
            <a:r>
              <a:rPr lang="ru-RU" sz="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в качестве обработчика события) --&gt;</a:t>
            </a:r>
          </a:p>
          <a:p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href="#"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="(function(div){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div.style.backgroundColor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='yellow';})(this)"&gt;Test me&lt;/a&gt;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60815"/>
            <a:ext cx="1371600" cy="1792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2103" y="5791200"/>
            <a:ext cx="865333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01_js_samples_misc\05_anonymous_and_closures.html</a:t>
            </a:r>
          </a:p>
        </p:txBody>
      </p:sp>
    </p:spTree>
    <p:extLst>
      <p:ext uri="{BB962C8B-B14F-4D97-AF65-F5344CB8AC3E}">
        <p14:creationId xmlns:p14="http://schemas.microsoft.com/office/powerpoint/2010/main" val="28383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Пространства имён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Q: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Поддерживает ли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т.н. «пространства имён» (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namespaces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A: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Явным образом – нет. Но их можно эмулировать так: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133600"/>
            <a:ext cx="45720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yourNamespace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fnc1: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fnc2: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yourNamespace.fnc1();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54102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Почитать подробнее: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msdn.microsoft.com/en-us/magazine/gg578608.aspx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  <a:noFill/>
        </p:spPr>
        <p:txBody>
          <a:bodyPr/>
          <a:lstStyle/>
          <a:p>
            <a:r>
              <a:rPr lang="ru-RU" sz="3200" dirty="0" smtClean="0"/>
              <a:t>Работа с массивами в </a:t>
            </a:r>
            <a:r>
              <a:rPr lang="en-US" sz="3200" dirty="0" smtClean="0"/>
              <a:t>JavaScript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Если немного расширить ранее озвученный набор фактов о массивах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получим, что они: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Бывают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только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динамическими (причём меняться может и мерность массива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но не так легко, как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Могут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содержать одновременно данные любых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типов.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качестве ключей (индексов) могут использовать как числа, так и строки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Могут быть использованы для хранения таких классических структур как очереди, стеки, деревья и т.д.</a:t>
            </a:r>
          </a:p>
        </p:txBody>
      </p:sp>
    </p:spTree>
    <p:extLst>
      <p:ext uri="{BB962C8B-B14F-4D97-AF65-F5344CB8AC3E}">
        <p14:creationId xmlns:p14="http://schemas.microsoft.com/office/powerpoint/2010/main" val="402955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в браузере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Поскольку наш курс посвящён основам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мы не будем погружаться в дебри, и в процессе рассмотрения примеров будем использовать редактор с подсветкой синтаксиса для написания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JavaScript-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кода и браузер для его выполнения.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Приступим к рассмотрению самого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Небольшой пример, поясняющий «многомерность массивов»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828800"/>
            <a:ext cx="84582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Array();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[5][7] = 'Test'; // </a:t>
            </a:r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Ошибка!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 = new Array();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[5][7] = 'Test';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Так – работает.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Q: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чём разница объявления массива разными способами?</a:t>
            </a:r>
          </a:p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A: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Рассмотрим на примере.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362200"/>
            <a:ext cx="84582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 = new Array(5);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 с пятью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элементами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arr2 = Array(3);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 с тремя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элементами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arr3 = [];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Пустой массив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arr4 = Array();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Пустой массив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arr5 = new Array();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Пустой массив</a:t>
            </a:r>
          </a:p>
          <a:p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arr6 = new Array('A', 'B', 'C');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 с элементами '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A', 'B', 'C'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arr7 = Array('A', 'B', 'C');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 с элементами '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A', 'B', 'C'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2971800" y="4648200"/>
            <a:ext cx="4191000" cy="990600"/>
          </a:xfrm>
          <a:prstGeom prst="wedgeRectCallout">
            <a:avLst>
              <a:gd name="adj1" fmla="val -51742"/>
              <a:gd name="adj2" fmla="val -1051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Случаи 1, 5, 6 являются классическими и наиболее рекомендуемыми.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1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по работе с массивами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Сейчас мы рассмотрим основные функции по работе с массивами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JavaScript.</a:t>
            </a:r>
          </a:p>
          <a:p>
            <a:endParaRPr lang="en-US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Полный их перечень можно увидеть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например, здесь:</a:t>
            </a:r>
          </a:p>
          <a:p>
            <a:r>
              <a:rPr lang="en-US" sz="2500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sz="2500" dirty="0" smtClean="0">
                <a:latin typeface="Arial" pitchFamily="34" charset="0"/>
                <a:cs typeface="Arial" pitchFamily="34" charset="0"/>
                <a:hlinkClick r:id="rId2"/>
              </a:rPr>
              <a:t>developer.mozilla.org/en-US/docs/Web/JavaScript/Reference/Global_Objects/Array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500" dirty="0">
              <a:latin typeface="Arial" pitchFamily="34" charset="0"/>
              <a:cs typeface="Arial" pitchFamily="34" charset="0"/>
            </a:endParaRPr>
          </a:p>
          <a:p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Важно!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рекомендуется использовать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Array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только для «классических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строгоиндексированных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» массивов, для ассоциативных лучше использовать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Object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85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количества элементов в массиве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определения размера массива используется свойство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length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которое «реагирует» не на реальное количество элементов, а возвращает «последний индекс + 1».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3024187"/>
            <a:ext cx="85344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Array(5);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[999] = 'Test';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1000</a:t>
            </a:r>
          </a:p>
        </p:txBody>
      </p:sp>
    </p:spTree>
    <p:extLst>
      <p:ext uri="{BB962C8B-B14F-4D97-AF65-F5344CB8AC3E}">
        <p14:creationId xmlns:p14="http://schemas.microsoft.com/office/powerpoint/2010/main" val="29031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Определение, является ли переменная массивом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определения того, является ли переменная массивом, можно использовать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Array.isArray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863804"/>
            <a:ext cx="8534400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эти примеры вернут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([1]);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new Array() 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Array.prototype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эти пример вернут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({});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(undefined);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(17);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("Array");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(false);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 __proto__ 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Array.prototype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элемента в массиве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поиска элемента по ключу используется ранее рассмотренное решение со сравнением элемента с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undefined.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поиска элемента по значению используется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Array.indexOf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searchElement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[, </a:t>
            </a:r>
            <a:r>
              <a:rPr lang="en-US" sz="2500" b="1" dirty="0" err="1">
                <a:latin typeface="Arial" pitchFamily="34" charset="0"/>
                <a:cs typeface="Arial" pitchFamily="34" charset="0"/>
              </a:rPr>
              <a:t>fromIndex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])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2981742"/>
            <a:ext cx="85344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 5, 9, 5];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[999] === undefined)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console.log('Element 999 is not set.')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console.log(index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arr.indexOf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(5));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console.log(index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arr.indexOf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(555)); </a:t>
            </a:r>
            <a:r>
              <a:rPr 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-1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5638800"/>
            <a:ext cx="602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Также см.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Array.lastIndexOf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searchElement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fromIndex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19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элемента в массиве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Ещё одним способом проверки существования или некоего свойства элементов массива является использование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Array.every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Array.some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проверяющие с помощью вызова функции тот факт, что все или хотя бы один элемент удовлетворяют некоторому критерию.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	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3505200"/>
            <a:ext cx="8534400" cy="19236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(element, index, array)</a:t>
            </a: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(element &gt; 0);</a:t>
            </a: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[2, -5, 8, 1, 4];</a:t>
            </a: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arr.some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ru-RU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(</a:t>
            </a:r>
            <a:r>
              <a:rPr lang="ru-RU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числа &gt; 0 есть)</a:t>
            </a: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arr.every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 (</a:t>
            </a:r>
            <a:r>
              <a:rPr lang="ru-RU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все числа &gt; 0)</a:t>
            </a:r>
            <a:endParaRPr lang="en-US" sz="17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всех элементов массива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обработки всех элементов массива можно использовать цикл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for,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а также методы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Array.filter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Array.forEach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5344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saveOnlyPositive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element &gt;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[12, -5, -8, -130, 44];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arr.filter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saveOnlyPositive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[12, 44]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sqrArrayElements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(element, index, array)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array[index] = element*element;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arr.forEach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sqrArrayElements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[144, 1936]</a:t>
            </a:r>
          </a:p>
        </p:txBody>
      </p:sp>
    </p:spTree>
    <p:extLst>
      <p:ext uri="{BB962C8B-B14F-4D97-AF65-F5344CB8AC3E}">
        <p14:creationId xmlns:p14="http://schemas.microsoft.com/office/powerpoint/2010/main" val="48721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всех элементов массива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И ещё один способ – использование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Array.map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позволяет создать новый массив на основе существующего: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286000"/>
            <a:ext cx="8534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Array('A', 'B', 'C');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codes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arr.map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(function(x) {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x.charCodeAt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 })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["A", "B", "C"]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console.log(codes);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[65, 66, 67]</a:t>
            </a:r>
          </a:p>
        </p:txBody>
      </p:sp>
    </p:spTree>
    <p:extLst>
      <p:ext uri="{BB962C8B-B14F-4D97-AF65-F5344CB8AC3E}">
        <p14:creationId xmlns:p14="http://schemas.microsoft.com/office/powerpoint/2010/main" val="22832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массивов или значений в массивы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Использование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Array.concat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позволяет объединить несколько массивов или несколько отдельных значений в массив: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362200"/>
            <a:ext cx="853440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num1 = [1, 2, 3];</a:t>
            </a:r>
          </a:p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num2 = [4, 5, 6];</a:t>
            </a:r>
          </a:p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num3 = [7, 8, 9];</a:t>
            </a:r>
          </a:p>
          <a:p>
            <a:endParaRPr 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num1.concat(num2, num3);</a:t>
            </a:r>
          </a:p>
          <a:p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nums.concat</a:t>
            </a:r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(999, 1000, 1001);</a:t>
            </a:r>
          </a:p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pt-BR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pt-BR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[1, 2, 3, 4, 5, 6, 7, 8, 9, 999, 1000, 1001]</a:t>
            </a:r>
          </a:p>
        </p:txBody>
      </p:sp>
    </p:spTree>
    <p:extLst>
      <p:ext uri="{BB962C8B-B14F-4D97-AF65-F5344CB8AC3E}">
        <p14:creationId xmlns:p14="http://schemas.microsoft.com/office/powerpoint/2010/main" val="1343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smtClean="0"/>
              <a:t>Общий синтаксис </a:t>
            </a:r>
            <a:r>
              <a:rPr lang="en-US" sz="3200" dirty="0" smtClean="0"/>
              <a:t>JavaScript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элементов массива в строку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Использование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Array.join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позволяет объединить элементы массива в строку (используя разделитель, если это необходимо):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362200"/>
            <a:ext cx="85344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Иванов', 'Иван', 'Иванович'),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Петров', 'Пётр', 'Петрович'));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str1 =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arr.join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str2 =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(' ');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str3 = 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[1].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Иванов,Иван,Иванович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Петров,Пётр,Петрович</a:t>
            </a:r>
            <a:endParaRPr lang="pt-BR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console.log(str1);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console.log(str2); </a:t>
            </a: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Иванов Иван Иванович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console.log(str3); </a:t>
            </a: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Петров,Пётр,Петрович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массива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сортировки массива применяется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Array.sort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(если необходимо)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Array.reverse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():</a:t>
            </a:r>
            <a:endParaRPr lang="ru-RU" sz="21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905000"/>
            <a:ext cx="4495800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Array('</a:t>
            </a:r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Один', 'Два', 'Три');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compareByLengthReverse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b.length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-1;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b.length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1;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0;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arr.sort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</a:t>
            </a:r>
            <a:r>
              <a:rPr lang="ru-RU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Два", "Один", "Три"]</a:t>
            </a: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arr.sort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compareByLengthReverse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</a:t>
            </a:r>
            <a:r>
              <a:rPr lang="ru-RU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Один", "Два", "Три"]</a:t>
            </a: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arr.reverse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["</a:t>
            </a:r>
            <a:r>
              <a:rPr lang="ru-RU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Три", "Два", "Один"]</a:t>
            </a:r>
            <a:endParaRPr lang="en-US" sz="1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массивом как со стеком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есть готовые решения для работы с массивом как со стеком: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Array.push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добавляет элемент в конец массива и возвращает новую длину массива,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Array.pop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удаляет элемент из конца массива и возвращает значение этого элемента.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3124200"/>
            <a:ext cx="845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Array(10, 20, 30);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(999));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[10, 20, 30, 999]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999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[10, 20, 30]</a:t>
            </a:r>
          </a:p>
        </p:txBody>
      </p:sp>
    </p:spTree>
    <p:extLst>
      <p:ext uri="{BB962C8B-B14F-4D97-AF65-F5344CB8AC3E}">
        <p14:creationId xmlns:p14="http://schemas.microsoft.com/office/powerpoint/2010/main" val="40457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массивом как со стеком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Вторым способом работы с массивом как со стеком является использование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Array.unshift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Array.shift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которые работают аналогично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Array.push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Array.pop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но добавляют/удаляют элемент в начале массива: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3124200"/>
            <a:ext cx="845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Array(10, 20, 30);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(999));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[999, 10, 20, 30]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arr.shift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999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[10, 20, 30]</a:t>
            </a:r>
          </a:p>
        </p:txBody>
      </p:sp>
    </p:spTree>
    <p:extLst>
      <p:ext uri="{BB962C8B-B14F-4D97-AF65-F5344CB8AC3E}">
        <p14:creationId xmlns:p14="http://schemas.microsoft.com/office/powerpoint/2010/main" val="23266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массивом как с очередью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Соответственно, использование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Array.unshift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500" b="1" dirty="0" err="1">
                <a:latin typeface="Arial" pitchFamily="34" charset="0"/>
                <a:cs typeface="Arial" pitchFamily="34" charset="0"/>
              </a:rPr>
              <a:t>Array.pop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500" b="1" dirty="0" err="1">
                <a:latin typeface="Arial" pitchFamily="34" charset="0"/>
                <a:cs typeface="Arial" pitchFamily="34" charset="0"/>
              </a:rPr>
              <a:t>Array.push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Array. shift()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позволяет работать с массивом как с очередью: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2133600"/>
            <a:ext cx="84582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Array(10, 20, 30);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arr.unshift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(999));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[999, 10, 20, 30]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[999, 10, 20]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arr.push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(555));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[999, 10, 20, 555]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arr.shift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999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[10, 20, 555]</a:t>
            </a:r>
          </a:p>
        </p:txBody>
      </p:sp>
    </p:spTree>
    <p:extLst>
      <p:ext uri="{BB962C8B-B14F-4D97-AF65-F5344CB8AC3E}">
        <p14:creationId xmlns:p14="http://schemas.microsoft.com/office/powerpoint/2010/main" val="30144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Извлечение и удаление части массива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извлечения части массива используется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Array.slice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а для модификации массива (в т.ч. удаления части элементов) –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Array.splice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2804279"/>
            <a:ext cx="84582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Array(10, 20, 30, 40, 50);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4);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arr_new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[30, 40]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arr.splice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0, 'Test');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Добавить 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после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2-го элемента.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[10, 20, "Test", 30, 40, 50]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arr.splice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1);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Удалить второй 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элемент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[10, 20, 30, 40, 50]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arr.splice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1, 'ABC');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Заменить 3-й элемент строкой.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[10, 20, 30, "ABC", 50]</a:t>
            </a:r>
          </a:p>
        </p:txBody>
      </p:sp>
    </p:spTree>
    <p:extLst>
      <p:ext uri="{BB962C8B-B14F-4D97-AF65-F5344CB8AC3E}">
        <p14:creationId xmlns:p14="http://schemas.microsoft.com/office/powerpoint/2010/main" val="18049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для закрепления материала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лучшего понимания того, как работают массивы, рекомендуется выполнить следующее задание.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Дано: многомерный массив произвольной мерности и произвольного размера (в т.ч. в любом измерении).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Сделать: удалить из массива все строки, а каждое отрицательное число возвести в квадрат.</a:t>
            </a:r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  <a:noFill/>
        </p:spPr>
        <p:txBody>
          <a:bodyPr/>
          <a:lstStyle/>
          <a:p>
            <a:r>
              <a:rPr lang="ru-RU" sz="3200" dirty="0" smtClean="0"/>
              <a:t>Работа со строками в </a:t>
            </a:r>
            <a:r>
              <a:rPr lang="en-US" sz="3200" dirty="0" smtClean="0"/>
              <a:t>JavaScript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Если немного расширить ранее озвученный набор фактов о строках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получим, что: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на длину строки нет никаких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искусственных ограничений (только объём памяти, доступный скрипту);</a:t>
            </a:r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умеет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рассматривать строки как массивы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символов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по работе со строками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Сейчас мы рассмотрим основные функции по работе со строками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JavaScript.</a:t>
            </a:r>
          </a:p>
          <a:p>
            <a:endParaRPr lang="en-US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Полный их перечень можно увидеть здесь:</a:t>
            </a:r>
          </a:p>
          <a:p>
            <a:r>
              <a:rPr lang="en-US" sz="2500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sz="2500" dirty="0" smtClean="0">
                <a:latin typeface="Arial" pitchFamily="34" charset="0"/>
                <a:cs typeface="Arial" pitchFamily="34" charset="0"/>
                <a:hlinkClick r:id="rId2"/>
              </a:rPr>
              <a:t>developer.mozilla.org/en-US/docs/Web/JavaScript/Reference/Global_Objects/String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большое количество задач решается путём выполнения операций над строками, потому рассмотрим это подробно.</a:t>
            </a:r>
          </a:p>
        </p:txBody>
      </p:sp>
    </p:spTree>
    <p:extLst>
      <p:ext uri="{BB962C8B-B14F-4D97-AF65-F5344CB8AC3E}">
        <p14:creationId xmlns:p14="http://schemas.microsoft.com/office/powerpoint/2010/main" val="20215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Команды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Как уже было сказано, код на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можно заключать в тег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script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&gt;&lt;/script&gt;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или подключать из внешних файлов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script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="script.js"&gt;&lt;/script&gt;.</a:t>
            </a:r>
          </a:p>
          <a:p>
            <a:endParaRPr lang="en-US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отличие от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PHP, &lt;script&gt;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нельзя «разрывать», т.е. вот так – НЕЛЬЗЯ: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352800"/>
            <a:ext cx="27432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(1==1)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alert('OK');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28600" y="3238857"/>
            <a:ext cx="3200400" cy="29762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" y="3238857"/>
            <a:ext cx="3200400" cy="29762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Мультибайтовая</a:t>
            </a:r>
            <a:r>
              <a:rPr lang="ru-RU" dirty="0" smtClean="0"/>
              <a:t> кодировка строк, определение длины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считает, что строки представлены в кодировке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UTF-16,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считает длину строки в символах, а не в байтах (за определение длины строки отвечает свойство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length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):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554069"/>
            <a:ext cx="4572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String("</a:t>
            </a:r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한국어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Экранирование символов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некоторых случаях некоторые символы строк должны быть экранированы, чтобы строка могла быть использована в нужном контексте.</a:t>
            </a: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нет готового аналога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PHP’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шной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функции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htmlspecialchars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(), но есть альтернативные решения: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048000"/>
            <a:ext cx="84582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Вариант 1 – написание своей функции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escapeHtml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text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.replace(/&amp;/g, "&amp;amp;")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.replace(/&lt;/g, "&amp;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;")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.replace(/&gt;/g, "&amp;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;")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.replace(/"/g, "&amp;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;")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.replace(/'/g, "&amp;#039;");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text_string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'&lt;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htmltag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/&gt;';</a:t>
            </a:r>
          </a:p>
          <a:p>
            <a:endParaRPr lang="ru-RU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Вариант 2 – через «трюк» с </a:t>
            </a:r>
            <a:r>
              <a:rPr lang="en-US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1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div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('div');</a:t>
            </a: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text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document.createTextNode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text_string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div.appendChild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div.innerHTML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&amp;</a:t>
            </a:r>
            <a:r>
              <a:rPr lang="en-US" sz="1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lt;htmltag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/&amp;</a:t>
            </a:r>
            <a:r>
              <a:rPr lang="en-US" sz="1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escapeHtml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text_string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&amp;</a:t>
            </a:r>
            <a:r>
              <a:rPr lang="en-US" sz="1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lt;htmltag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/&amp;</a:t>
            </a:r>
            <a:r>
              <a:rPr lang="en-US" sz="1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53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/>
              <a:t>Работа с отдельными символами строки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8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получения символа строки или его кодового представления можно использовать </a:t>
            </a:r>
            <a:r>
              <a:rPr lang="en-US" sz="2500" b="1" dirty="0" err="1">
                <a:latin typeface="Arial" pitchFamily="34" charset="0"/>
                <a:cs typeface="Arial" pitchFamily="34" charset="0"/>
              </a:rPr>
              <a:t>String.charAt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r>
              <a:rPr lang="en-US" sz="2500" b="1" dirty="0" err="1">
                <a:latin typeface="Arial" pitchFamily="34" charset="0"/>
                <a:cs typeface="Arial" pitchFamily="34" charset="0"/>
              </a:rPr>
              <a:t>String.charCodeAt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а также обращение к строке как к массиву символов: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667000"/>
            <a:ext cx="8686800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Тест';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endParaRPr lang="en-US" sz="2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str.charCodeAt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r>
              <a:rPr 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1077</a:t>
            </a:r>
            <a:endParaRPr lang="en-US" sz="2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            </a:t>
            </a:r>
            <a:r>
              <a:rPr lang="en-US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</a:t>
            </a:r>
            <a:endParaRPr lang="en-US" sz="2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= '-'; // </a:t>
            </a:r>
            <a:r>
              <a:rPr lang="ru-RU" sz="2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Так -- не работает!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</a:t>
            </a:r>
            <a:endParaRPr lang="en-US" sz="2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/>
              <a:t>Поиск, замена, разбиение и склеивание строк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поиска вхождения подстроки в строку можно использовать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String.indexOf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String.lastIndexOf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981200"/>
            <a:ext cx="8686800" cy="20159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Тестовая строка';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str.indexOf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     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  <a:endParaRPr lang="ru-RU" sz="2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str.lastIndexOf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</a:t>
            </a:r>
            <a:r>
              <a:rPr 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  <a:endParaRPr lang="ru-RU" sz="2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str.indexOf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     </a:t>
            </a:r>
            <a:r>
              <a:rPr lang="en-US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-1</a:t>
            </a:r>
            <a:endParaRPr lang="en-US" sz="2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str.lastIndexOf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 </a:t>
            </a:r>
            <a:r>
              <a:rPr lang="en-US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-1</a:t>
            </a:r>
            <a:endParaRPr lang="en-US" sz="2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/>
              <a:t>Поиск, замена, разбиение и склеивание строк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86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«вырезания» части строки или разбиения строки в массив подстрок используются: </a:t>
            </a:r>
            <a:r>
              <a:rPr lang="en-US" sz="2500" b="1" dirty="0" err="1">
                <a:latin typeface="Arial" pitchFamily="34" charset="0"/>
                <a:cs typeface="Arial" pitchFamily="34" charset="0"/>
              </a:rPr>
              <a:t>String.slice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String.substr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String.substring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String.split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362200"/>
            <a:ext cx="8686800" cy="36317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Тестовая строка';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str.slice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7));      </a:t>
            </a:r>
            <a:r>
              <a:rPr lang="en-US" sz="2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това</a:t>
            </a:r>
            <a:endParaRPr lang="ru-RU" sz="23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str.substr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2));     </a:t>
            </a:r>
            <a:r>
              <a:rPr lang="en-US" sz="2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str.substring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7));  </a:t>
            </a:r>
            <a:r>
              <a:rPr lang="en-US" sz="2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3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това</a:t>
            </a:r>
            <a:endParaRPr lang="ru-RU" sz="23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 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'));</a:t>
            </a:r>
            <a:endParaRPr lang="ru-RU" sz="2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ru-RU" sz="2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Тестовая", "строка"]</a:t>
            </a:r>
          </a:p>
          <a:p>
            <a:endParaRPr lang="ru-RU" sz="2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(''));</a:t>
            </a:r>
            <a:endParaRPr lang="ru-RU" sz="2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ru-RU" sz="2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Т", "е", "с", "т", "о", "в", "а", "я</a:t>
            </a:r>
            <a:r>
              <a:rPr lang="ru-RU" sz="23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23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3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", "с", "т", "р", "о", "к", "а"]</a:t>
            </a:r>
          </a:p>
        </p:txBody>
      </p:sp>
    </p:spTree>
    <p:extLst>
      <p:ext uri="{BB962C8B-B14F-4D97-AF65-F5344CB8AC3E}">
        <p14:creationId xmlns:p14="http://schemas.microsoft.com/office/powerpoint/2010/main" val="40080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/>
              <a:t>Поиск, замена, разбиение и склеивание строк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8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замены подстроки в строке используется 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String.replace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для «склеивания строк» –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String.concat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для очистки строки от концевых пробелов –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String.trim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540437"/>
            <a:ext cx="86868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Тестовая строка';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'***'));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str.concat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('.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 ещё одна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     '));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str.trim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4038600"/>
            <a:ext cx="65532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Те***</a:t>
            </a: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овая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строка</a:t>
            </a: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Тестовая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строка. И ещё 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одна.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~~~~~</a:t>
            </a:r>
            <a:r>
              <a:rPr lang="ru-RU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ru-RU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Тестовая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строка. И ещё одна.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943600" y="4056888"/>
            <a:ext cx="2667000" cy="1277112"/>
          </a:xfrm>
          <a:prstGeom prst="wedgeRectCallout">
            <a:avLst>
              <a:gd name="adj1" fmla="val -71690"/>
              <a:gd name="adj2" fmla="val -1148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Тильды символизируют пробелы, которых на экране не видно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/>
              <a:t>Управление регистром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управления регистром строки используются </a:t>
            </a:r>
            <a:r>
              <a:rPr lang="en-US" sz="2500" b="1" dirty="0" err="1">
                <a:latin typeface="Arial" pitchFamily="34" charset="0"/>
                <a:cs typeface="Arial" pitchFamily="34" charset="0"/>
              </a:rPr>
              <a:t>String.toLowerCase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String.toUpperCase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362200"/>
            <a:ext cx="8686800" cy="2215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ru-RU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Тестовая строка';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str.toLowerCase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sz="2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тестовая строка</a:t>
            </a:r>
          </a:p>
          <a:p>
            <a:endParaRPr lang="ru-RU" sz="2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str.toUpperCase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sz="2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3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ТЕСТОВАЯ </a:t>
            </a:r>
            <a:r>
              <a:rPr lang="ru-RU" sz="23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СТРОКА</a:t>
            </a:r>
            <a:endParaRPr lang="ru-RU" sz="23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/>
              <a:t>Преобразование строки в веб-ссылку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86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автоматизации получения из строки полноценной гиперссылки и «ссылки-закладки» используются </a:t>
            </a:r>
            <a:r>
              <a:rPr lang="en-US" sz="2500" b="1" dirty="0" err="1">
                <a:latin typeface="Arial" pitchFamily="34" charset="0"/>
                <a:cs typeface="Arial" pitchFamily="34" charset="0"/>
              </a:rPr>
              <a:t>String.link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String.anchor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362200"/>
            <a:ext cx="8686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"Tut.by";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URL = "http://tut.by/";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humanText.link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(URL));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"Table of Contents";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contentsStart.anchor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contents_anchor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ru-RU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4724400"/>
            <a:ext cx="86868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 href="http://tut.by/"&gt;Tut.by&lt;/a&gt;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 name="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contents_anchor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"&gt;Table of Contents&lt;/a&gt;</a:t>
            </a:r>
          </a:p>
        </p:txBody>
      </p:sp>
    </p:spTree>
    <p:extLst>
      <p:ext uri="{BB962C8B-B14F-4D97-AF65-F5344CB8AC3E}">
        <p14:creationId xmlns:p14="http://schemas.microsoft.com/office/powerpoint/2010/main" val="354017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 smtClean="0"/>
              <a:t>Работа с регулярными выражениями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86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О регулярных выражениях будет чуть позже, но пока отметим, что для применения их к строке используются </a:t>
            </a:r>
            <a:r>
              <a:rPr lang="en-US" sz="2500" b="1" dirty="0" err="1">
                <a:latin typeface="Arial" pitchFamily="34" charset="0"/>
                <a:cs typeface="Arial" pitchFamily="34" charset="0"/>
              </a:rPr>
              <a:t>String.match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String.search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String.replace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133600"/>
            <a:ext cx="86868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Индекс: 220001";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regex1 = /\d{6}/;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regex2 = /\d{10}/;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str.match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(regex1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            // </a:t>
            </a:r>
            <a:r>
              <a:rPr lang="ru-RU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см. ниже</a:t>
            </a:r>
            <a:endParaRPr lang="en-US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str.match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(regex2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            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null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str.search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(regex1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           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str.search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(regex2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           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-1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(regex1,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'------'));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Индекс: ------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(regex2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'------')); </a:t>
            </a:r>
            <a:r>
              <a:rPr lang="en-US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Индекс: 220001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495800"/>
            <a:ext cx="86868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["220001"]</a:t>
            </a:r>
          </a:p>
          <a:p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"220001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ru-RU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1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"</a:t>
            </a:r>
            <a:r>
              <a:rPr lang="ru-RU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Индекс: 220001"</a:t>
            </a:r>
          </a:p>
          <a:p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Индекс: ------</a:t>
            </a:r>
          </a:p>
          <a:p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Индекс: 220001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Хэш-функции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868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Q: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Есть ли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поддержка хэш-функций?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A: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Встроенной нет. Но есть вот такое: </a:t>
            </a:r>
            <a:r>
              <a:rPr lang="en-US" sz="2500" dirty="0">
                <a:latin typeface="Arial" pitchFamily="34" charset="0"/>
                <a:cs typeface="Arial" pitchFamily="34" charset="0"/>
                <a:hlinkClick r:id="rId2"/>
              </a:rPr>
              <a:t>https://code.google.com/p/crypto-js</a:t>
            </a:r>
            <a:r>
              <a:rPr lang="en-US" sz="2500" dirty="0" smtClean="0">
                <a:latin typeface="Arial" pitchFamily="34" charset="0"/>
                <a:cs typeface="Arial" pitchFamily="34" charset="0"/>
                <a:hlinkClick r:id="rId2"/>
              </a:rPr>
              <a:t>/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предоставляет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два способа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вставки комментариев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057400"/>
            <a:ext cx="5181600" cy="20159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x=9</a:t>
            </a:r>
            <a:r>
              <a:rPr 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комментарий</a:t>
            </a:r>
          </a:p>
          <a:p>
            <a:endParaRPr lang="en-US" sz="25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endParaRPr lang="ru-RU" sz="2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 это тоже комментарий</a:t>
            </a:r>
          </a:p>
          <a:p>
            <a:r>
              <a:rPr lang="ru-RU" sz="2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 для закрепления материала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8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Дан текст (о регистре символов в котором мы ничего не знаем).</a:t>
            </a:r>
          </a:p>
          <a:p>
            <a:pPr marL="457200" indent="-457200">
              <a:buAutoNum type="arabicPeriod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Привести текст к виду: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Каждая Первая Буква Слова В Верхнем Регистре, Остальные В Нижнем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Привести текст к виду: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Только первая буква – в верхнем регистре, остальные – в нижнем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”.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Привести текст к виду: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кАЖДАЯ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пЕРВАЯ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бУКВА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сЛОВА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в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нИЖНЕМ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рЕГИСТРЕ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оСТАЛЬНЫЕ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в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вЕРХНЕМ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”.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 startAt="3"/>
            </a:pPr>
            <a:endParaRPr lang="ru-RU" sz="25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Задания для закрепления материала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86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Определить, сколько раз в строке встречается каждый из присутствующих там символов (например, в слове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t = 2, e = 1, s = 1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Определить длину самого короткого и самого длинного слова в строке, вывести все самые короткие и самые длинные слова.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Определить среднюю длину слова в строке.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smtClean="0"/>
              <a:t>Функции </a:t>
            </a:r>
            <a:r>
              <a:rPr lang="en-US" sz="3200" dirty="0" smtClean="0"/>
              <a:t>JavaScript </a:t>
            </a:r>
            <a:r>
              <a:rPr lang="ru-RU" sz="3200" dirty="0" smtClean="0"/>
              <a:t>по работе с датой и временем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работы с датой и временем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используется объект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Date.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Как и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PHP, 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работает с датой-временем в формате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UNIXTIME,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но отсчитывает с 1-го января 1970-го года не секунды, а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милисекунды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Полную информацию по работе с датой и временем см. здесь: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500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sz="2500" dirty="0" smtClean="0">
                <a:latin typeface="Arial" pitchFamily="34" charset="0"/>
                <a:cs typeface="Arial" pitchFamily="34" charset="0"/>
                <a:hlinkClick r:id="rId2"/>
              </a:rPr>
              <a:t>developer.mozilla.org/en-US/docs/Web/JavaScript/Reference/Global_Objects/Date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текущих даты и времени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получения информации о текущей дате и текущем времени используется статический метод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Date.now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().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905000"/>
            <a:ext cx="86106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Date.now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1393925189676</a:t>
            </a:r>
            <a:endParaRPr lang="en-US" sz="23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3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текущих даты и времени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получения «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человекочитаемой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» информации о текущей дате и текущем времени огромное количество методов объекта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Date,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из которых мы на примере рассмотрим основные: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667000"/>
            <a:ext cx="861060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dt.getDate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 (4-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 число)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dt.getDay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(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вторник)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dt.getFullYear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2014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dt.getHours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dt.getMilliseconds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233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dt.getMinutes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dt.getMonth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 (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март, нумерация с 0)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dt.getSeconds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dt.getTime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1393925549233 (</a:t>
            </a:r>
            <a:r>
              <a:rPr lang="en-US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unixtime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dt.getTimezoneOffset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-180 (-3 </a:t>
            </a:r>
            <a:r>
              <a:rPr lang="ru-RU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часа в минутах)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определённого значения даты-времени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создания определённого значения даты-времени используется огромное количество сеттеров, из которых мы также рассмотрим основные: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667000"/>
            <a:ext cx="8610600" cy="2539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dt.setDate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(31);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dt.setFullYear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(2015);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dt.setHours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(23);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dt.setMilliseconds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dt.setMinutes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dt.setMonth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(11);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dt.setSeconds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v-SE" sz="1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{Thu Dec 31 2015 23:30:15 GMT+0300 (Kaliningrad Standard </a:t>
            </a:r>
            <a:r>
              <a:rPr lang="sv-SE" sz="15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sv-SE" sz="15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endParaRPr lang="en-US" sz="15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даты-времени в разных форматах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И, наконец, рассмотрим на примерах получение даты-времени в нескольких наиболее распространённых форматах: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109043"/>
            <a:ext cx="86106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dt.toDateString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dt.toISOString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dt.toJSON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dt.toLocaleDateString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dt.toLocaleString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dt.toLocaleTimeString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dt.toTimeString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dt.toUTCString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4419600"/>
            <a:ext cx="86106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 {Thu Dec 31 2015 23:30:15 GMT+0300 (Kaliningrad Standard Time)}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Thu Dec 31 2015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2015-12-31T20:30:15.000Z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2015-12-31T20:30:15.000Z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Thursday, December 31, 2015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Thursday, December 31, 2015 23:30:15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23:30:15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Thu Dec 31 2015 23:30:15 GMT+0300 (Kaliningrad Standard Time)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23:30:15 GMT+0300 (Kaliningrad Standard Time)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Thu, 31 Dec 2015 20:30:15 GMT</a:t>
            </a:r>
          </a:p>
        </p:txBody>
      </p:sp>
    </p:spTree>
    <p:extLst>
      <p:ext uri="{BB962C8B-B14F-4D97-AF65-F5344CB8AC3E}">
        <p14:creationId xmlns:p14="http://schemas.microsoft.com/office/powerpoint/2010/main" val="605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Дата и время: </a:t>
            </a: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Q: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Можно ли сразу «создать нужную дату»?</a:t>
            </a:r>
          </a:p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A: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Да.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893838"/>
            <a:ext cx="861060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Date(year, month [, day, hour, minute, second, millisecond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41937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Q: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Есть ли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аналог функции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 date()?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A: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Нет.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581400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Q: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checkdate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нет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?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A: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Нет.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4572000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Q: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sleep() /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usleep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нет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?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A: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Нет.</a:t>
            </a:r>
          </a:p>
        </p:txBody>
      </p:sp>
    </p:spTree>
    <p:extLst>
      <p:ext uri="{BB962C8B-B14F-4D97-AF65-F5344CB8AC3E}">
        <p14:creationId xmlns:p14="http://schemas.microsoft.com/office/powerpoint/2010/main" val="41074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для закрепления материала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Написать скрипт, который строит календарь за указанный год с указанием дней недели.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Упрощённый вариант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Календарь может представлять собой просто «ленту дат».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Усложнённый вариант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]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Календарь должен представлять собой таблицу 3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x4,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где каждая ячейка представляет собой один месяц – т.е. «обычный календарь», который каждый из вас видел сотни раз в жизни.</a:t>
            </a:r>
          </a:p>
        </p:txBody>
      </p:sp>
    </p:spTree>
    <p:extLst>
      <p:ext uri="{BB962C8B-B14F-4D97-AF65-F5344CB8AC3E}">
        <p14:creationId xmlns:p14="http://schemas.microsoft.com/office/powerpoint/2010/main" val="33994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Регистрочувствительность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чувствителен к регистру – везде: в именах функций, переменных, объектов и т.д.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438400"/>
            <a:ext cx="4229100" cy="20159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 = 'A';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  <a:r>
              <a:rPr lang="en-US" sz="2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 = 'B';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alert(v</a:t>
            </a:r>
            <a:r>
              <a:rPr lang="en-US" sz="2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r1+v</a:t>
            </a:r>
            <a:r>
              <a:rPr lang="en-US" sz="25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r1);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&lt;/script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981200"/>
            <a:ext cx="290512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304800" y="4724400"/>
            <a:ext cx="8686800" cy="1219200"/>
          </a:xfrm>
          <a:prstGeom prst="wedgeRectCallout">
            <a:avLst>
              <a:gd name="adj1" fmla="val -26798"/>
              <a:gd name="adj2" fmla="val -1075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latin typeface="Arial" pitchFamily="34" charset="0"/>
                <a:cs typeface="Arial" pitchFamily="34" charset="0"/>
              </a:rPr>
              <a:t>Это – РАЗНЫЕ переменные! Пусть отличие и заключается всего лишь в регистре одной буквы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Частая ошибка: написать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get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lement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вместо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get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lement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и удивляться, что ничего не работает.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7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/>
              <a:t>Обработка событий в JavaScript, работа с DOM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>
                <a:latin typeface="Arial" pitchFamily="34" charset="0"/>
                <a:cs typeface="Arial" pitchFamily="34" charset="0"/>
              </a:rPr>
              <a:t>Событие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– это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информация (как правило, от браузера) о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том, что что-то произошло.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В общем случае можно выделить такие виды событий:</a:t>
            </a:r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DOM-события,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которые инициируются элементами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DOM (например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click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mouseover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 т.д.); см. о событиях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HTML-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элементах в предыдущем разделе.</a:t>
            </a:r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События окна (например,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resize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при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изменении размера окна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браузера).</a:t>
            </a:r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Прочие события (например </a:t>
            </a:r>
            <a:r>
              <a:rPr lang="ru-RU" sz="2500" dirty="0" err="1">
                <a:latin typeface="Arial" pitchFamily="34" charset="0"/>
                <a:cs typeface="Arial" pitchFamily="34" charset="0"/>
              </a:rPr>
              <a:t>load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readystatechange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 т.д.)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5562600"/>
            <a:ext cx="7007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Отличное, очень полное и простое пояснение работы событий: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javascript.ru/tutorial/events/intro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Обработчики событий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Чтобы иметь возможность реагировать на возникновение события, нужно назначить для него обработчик. Это можно сделать несколькими способами: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Через атрибут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HTML-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тега.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Через свойство объекта.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Через специальные решения (в общем случае делящиеся на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W3C-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совместимые и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Microsoft-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совместимые).</a:t>
            </a:r>
          </a:p>
        </p:txBody>
      </p:sp>
    </p:spTree>
    <p:extLst>
      <p:ext uri="{BB962C8B-B14F-4D97-AF65-F5344CB8AC3E}">
        <p14:creationId xmlns:p14="http://schemas.microsoft.com/office/powerpoint/2010/main" val="36142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Обработчики событий: установка через атрибут </a:t>
            </a:r>
            <a:r>
              <a:rPr lang="en-US" dirty="0" smtClean="0"/>
              <a:t>HTML-</a:t>
            </a:r>
            <a:r>
              <a:rPr lang="ru-RU" dirty="0" smtClean="0"/>
              <a:t>тега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Самый простой способ установки обработчика событий – через атрибут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HTML-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тега. Можно использовать анонимную функцию или указывать существующую функцию (это – лучше и удобнее).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2667000"/>
            <a:ext cx="861060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alertOnClick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Кликни здесь (будет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alert).&lt;/span&gt;&lt;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="(function(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elem.style.color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='red';})(this)"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Кликни здесь (ссылка поменяет цвет).&lt;/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span&gt;&lt;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="(function(){alert('</a:t>
            </a:r>
            <a:r>
              <a:rPr lang="ru-RU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Сработал обработчик клика в виде анонимной функции.')}).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call(this)"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Кликни здесь (будет ещё один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alert).&lt;/span&gt;&lt;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269" y="5791200"/>
            <a:ext cx="68579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01_js_samples_misc\06_events_01.html</a:t>
            </a:r>
          </a:p>
        </p:txBody>
      </p:sp>
    </p:spTree>
    <p:extLst>
      <p:ext uri="{BB962C8B-B14F-4D97-AF65-F5344CB8AC3E}">
        <p14:creationId xmlns:p14="http://schemas.microsoft.com/office/powerpoint/2010/main" val="34868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Обработчики событий: установка через свойство объекта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Чуть более хитрый способ навесить обработчик – модифицировать соответствующее свойство элементов. Если надо навесить обработчик на много элементов, удобно использовать замыкания.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2483346"/>
            <a:ext cx="8610600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&lt;script&gt;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addHandlers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("span");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spanlist.length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microLog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ondblclick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('message').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'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 </a:t>
            </a:r>
            <a:r>
              <a:rPr lang="ru-RU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выполнии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двойной клик по слову&lt;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='red'; 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Тут это НЕ сработает!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  <a:endParaRPr lang="ru-RU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onmouseover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(function 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function()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='red';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Или: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elem.style.color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='red';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})(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onmouseout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(function 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function()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='black';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Или: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elem.style.color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='red';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};</a:t>
            </a:r>
          </a:p>
          <a:p>
            <a:r>
              <a:rPr lang="ru-RU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})(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[i]);			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microLog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('message').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'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 кликнули по слову&lt;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</a:t>
            </a:r>
            <a:r>
              <a: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5879068"/>
            <a:ext cx="68579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01_js_samples_misc\07_events_02.html</a:t>
            </a:r>
          </a:p>
        </p:txBody>
      </p:sp>
    </p:spTree>
    <p:extLst>
      <p:ext uri="{BB962C8B-B14F-4D97-AF65-F5344CB8AC3E}">
        <p14:creationId xmlns:p14="http://schemas.microsoft.com/office/powerpoint/2010/main" val="27981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Обработчики событий: специальные решения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Самый правильный способ – использование специальных решений. Сначала –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Microsoft-style: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2667000"/>
            <a:ext cx="86106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some_id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handler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function() {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elem.attachEvent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handler) //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Навесить обработчик.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.detachEvent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handler) //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Снять обработчик.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Обработчики событий: специальные решения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Теперь –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W3C-style: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905000"/>
            <a:ext cx="86106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имя_события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обработчик,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стадия)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element.removeEventListener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имя_события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обработчик, </a:t>
            </a: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стадия)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514600"/>
            <a:ext cx="52578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Стадия (фаза) перехвата =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true,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стадия (фаза) всплывания =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false.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Об этом – совсем скоро. Обычно ставится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false.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22098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43600" y="31242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5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Обработчики событий: специальные решения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85800"/>
            <a:ext cx="861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Пример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W3C-style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219200"/>
            <a:ext cx="8610600" cy="4647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addHandlers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("span");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spanlist.length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microLog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Здесь заодно вспомним о замыканиях.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Можно получить функцию отдельно...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handler_red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makeRed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handler_red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ru-RU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или сразу при указании обработчика.</a:t>
            </a:r>
          </a:p>
          <a:p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mouseout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makeBlack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[i]), false);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makeRed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function()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='red';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makeBlack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function()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elem.style.color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='black';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microLog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('message').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'</a:t>
            </a:r>
            <a:r>
              <a:rPr lang="ru-RU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 кликнули по слову&lt;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5879068"/>
            <a:ext cx="68579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01_js_samples_misc\08_events_03.html</a:t>
            </a:r>
          </a:p>
        </p:txBody>
      </p:sp>
    </p:spTree>
    <p:extLst>
      <p:ext uri="{BB962C8B-B14F-4D97-AF65-F5344CB8AC3E}">
        <p14:creationId xmlns:p14="http://schemas.microsoft.com/office/powerpoint/2010/main" val="4421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выполнения событий, стадии перехвата и всплытия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В случае, если событие срабатывает на вложенном элементе, оно сработает и на его родителях.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752600"/>
            <a:ext cx="5105400" cy="2215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id="outer"&gt;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id="middle"&gt;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&lt;div id="inner"&gt;</a:t>
            </a: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&lt;/div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52600"/>
            <a:ext cx="1981200" cy="1966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ular Callout 1"/>
          <p:cNvSpPr/>
          <p:nvPr/>
        </p:nvSpPr>
        <p:spPr>
          <a:xfrm>
            <a:off x="3276600" y="3581400"/>
            <a:ext cx="2333847" cy="612648"/>
          </a:xfrm>
          <a:prstGeom prst="wedgeRectCallout">
            <a:avLst>
              <a:gd name="adj1" fmla="val -47257"/>
              <a:gd name="adj2" fmla="val -10758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Клик здесь…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2104360" y="4194048"/>
            <a:ext cx="2333847" cy="612648"/>
          </a:xfrm>
          <a:prstGeom prst="wedgeRectCallout">
            <a:avLst>
              <a:gd name="adj1" fmla="val -50446"/>
              <a:gd name="adj2" fmla="val -1457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… распространится сюда…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57200" y="4806696"/>
            <a:ext cx="2333847" cy="612648"/>
          </a:xfrm>
          <a:prstGeom prst="wedgeRectCallout">
            <a:avLst>
              <a:gd name="adj1" fmla="val -35412"/>
              <a:gd name="adj2" fmla="val -17526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… и сюда.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выполнения событий, стадии перехвата и всплытия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Если абстрагироваться от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кроссбраузерной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совместимости, то в общем случае событие «распространяется» в двух направлениях: сначала от самого внешнего элемента к внутреннему (стадия перехвата), а потом обратно (стадия всплытия).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3352800"/>
            <a:ext cx="3200400" cy="2743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3657600"/>
            <a:ext cx="2438400" cy="2133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4600" y="3924300"/>
            <a:ext cx="1676400" cy="1600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3124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срабатывания обработчиков будет такой: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outer-catch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middle-catch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inner-bubble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inner-catch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middle-bubble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6)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outer-bubble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Точки с запятыми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НАДО писать точки с запятыми в конце строк. НАДО! Несмотря на то, что они являются опциональными, вы рискуете получить такой интересный эффект: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860864"/>
            <a:ext cx="2133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f1()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x: 99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f1()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2860864"/>
            <a:ext cx="2133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f2()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x: 99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8800" y="2852708"/>
            <a:ext cx="21336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f3()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return;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x: 99;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5334000"/>
            <a:ext cx="21336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5120" y="5334000"/>
            <a:ext cx="21336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{ x=99}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38800" y="5317123"/>
            <a:ext cx="21336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4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выполнения событий, стадии перехвата и всплытия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Вот код, который демонстрирует эту логику: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350696"/>
            <a:ext cx="3733800" cy="4062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&lt;meta charset="UTF-8"&gt;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&lt;title&gt;JavaScript: </a:t>
            </a:r>
            <a:r>
              <a:rPr lang="ru-RU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устновка</a:t>
            </a:r>
            <a:r>
              <a:rPr lang="ru-RU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обработчиков событий&lt;/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addHandlers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("inner").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("middle").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("outer").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("inner").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innerClickedCatch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("middle").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middleClickedCatch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("outer").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outerClickedCatch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+= 'inner-bubble&lt;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+= 'middle-bubble&lt;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+= 'outer-bubble&lt;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innerClickedCatch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+= 'inner-catch&lt;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middleClickedCatch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+= 'middle-catch&lt;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outerClickedCatch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+= 'outer-catch&lt;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&lt;style&gt;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#outer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height: 100px;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black;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#middle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width: 75px;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height: 75px;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margin-left: 12px;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margin-top: 12px;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black;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#inner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width: 50px;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height: 50px;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margin-left: 12px;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margin-top: 12px;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black;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&lt;/style&gt;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&lt;/style&gt;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&lt;body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addHandlers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 id="outer"&gt;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&lt;div id="middle"&gt;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	&lt;div id="inner"&gt;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	&lt;/div&gt;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 id="log"&gt;&lt;/div&gt;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5879068"/>
            <a:ext cx="829432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01_js_samples_misc\09_events_04_event_order.html</a:t>
            </a:r>
          </a:p>
        </p:txBody>
      </p:sp>
    </p:spTree>
    <p:extLst>
      <p:ext uri="{BB962C8B-B14F-4D97-AF65-F5344CB8AC3E}">
        <p14:creationId xmlns:p14="http://schemas.microsoft.com/office/powerpoint/2010/main" val="8635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выполнения событий, стадии перехвата и всплытия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На обеих стадиях можно блокировать дальнейшее распространение события: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822609"/>
            <a:ext cx="5105400" cy="4462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event.stopPropagation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3668524"/>
            <a:ext cx="5105400" cy="4462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US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2567226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Заодно упомянём полезную вещь – отключения события по умолчанию: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4319826"/>
            <a:ext cx="8610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Если обработчик возвращает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false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это тоже блокирует событие по умолчанию, но не останавливает дальнейшее распространение событий.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Важно!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Другие обработчики этого же события на этом же элементе сработают в любом случае!</a:t>
            </a:r>
            <a:endParaRPr lang="ru-RU" sz="20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выполнения событий, стадии перехвата и всплытия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85800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Вот код, который демонстрирует блокировку распространения: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524000"/>
            <a:ext cx="3733800" cy="4293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&lt;meta charset="UTF-8"&gt;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&lt;title&gt;JavaScript: </a:t>
            </a:r>
            <a:r>
              <a:rPr lang="ru-RU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устновка</a:t>
            </a:r>
            <a:r>
              <a:rPr lang="ru-RU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обработчиков событий&lt;/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addHandlers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("inner").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("middle").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("outer").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("inner").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innerClickedCatch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("middle").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middleClickedCatch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("outer").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outerClickedCatch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true);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(event)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+= 'inner-bubble&lt;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event.stopPropagation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(event)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+= 'middle-bubble&lt;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event.stopPropagation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(event)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+= 'outer-bubble&lt;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event.stopPropagation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innerClickedCatch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(event)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+= 'inner-catch&lt;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event.stopPropagation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middleClickedCatch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(event)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+= 'middle-catch&lt;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event.stopPropagation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outerClickedCatch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(event)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+= 'outer-catch&lt;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event.stopPropagation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&lt;style&gt;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#outer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height: 100px;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black;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#middle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width: 75px;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height: 75px;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margin-left: 12px;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margin-top: 12px;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black;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#inner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width: 50px;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height: 50px;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margin-left: 12px;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margin-top: 12px;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black;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&lt;/style&gt;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&lt;body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addHandlers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 id="outer"&gt;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&lt;div id="middle"&gt;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	&lt;div id="inner"&gt;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	&lt;/div&gt;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 id="log"&gt;&lt;/div&gt;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63072" y="5638800"/>
            <a:ext cx="7904728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01_js_samples_misc\10_events_05_event_order_no_propagation.html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2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</a:t>
            </a:r>
            <a:r>
              <a:rPr lang="en-US" dirty="0" smtClean="0"/>
              <a:t>event </a:t>
            </a:r>
            <a:r>
              <a:rPr lang="ru-RU" dirty="0" smtClean="0"/>
              <a:t>и его свойства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Мы снова опустим вопросы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кроссбраузерной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совместимости и скажем, что много полезной и интересной информации можно извлечь из свойств «самого события» (да, оно предаётся как объект).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Мы не станем разбирать все свойства события (их очень много), но доработаем наш пример для их показа и посмотрим, что там есть интересного…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5334000"/>
            <a:ext cx="4894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Очень хороший дополнительный материал: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javascript.ru/tutorial/events/properties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7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</a:t>
            </a:r>
            <a:r>
              <a:rPr lang="en-US" dirty="0" smtClean="0"/>
              <a:t>event </a:t>
            </a:r>
            <a:r>
              <a:rPr lang="ru-RU" dirty="0" smtClean="0"/>
              <a:t>и его свойства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Этот код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логирует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события</a:t>
            </a: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консоль:</a:t>
            </a:r>
            <a:endParaRPr lang="ru-RU" sz="25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735247"/>
            <a:ext cx="3733800" cy="3370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&lt;meta charset="UTF-8"&gt;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&lt;title&gt;JavaScript: </a:t>
            </a:r>
            <a:r>
              <a:rPr lang="ru-RU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устновка</a:t>
            </a:r>
            <a:r>
              <a:rPr lang="ru-RU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обработчиков событий&lt;/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addHandlers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("inner").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("middle").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("outer").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(event)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console.log(this.id);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console.log(event);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(event)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console.log(this.id);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console.log(event);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outerClickedBubble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(event)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console.log(this.id);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console.log(event);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&lt;style&gt;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 #outer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height: 100px;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black;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#middle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width: 75px;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height: 75px;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margin-left: 12px;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margin-top: 12px;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black;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#inner {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width: 50px;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height: 50px;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margin-left: 12px;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margin-top: 12px;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black;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&lt;/style&gt;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&lt;body 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addHandlers</a:t>
            </a:r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 id="outer"&gt;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&lt;div id="middle"&gt;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	&lt;div id="inner"&gt;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	&lt;/div&gt;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	&lt;/div&gt;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	&lt;div id="log"&gt;&lt;/div&gt;</a:t>
            </a:r>
          </a:p>
          <a:p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r>
              <a:rPr lang="en-US" sz="3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0" y="170557"/>
            <a:ext cx="3429000" cy="6001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600" dirty="0" smtClean="0"/>
              <a:t>MOZ_SOURCE_CURSOR</a:t>
            </a:r>
            <a:r>
              <a:rPr lang="ru-RU" sz="600" dirty="0" smtClean="0"/>
              <a:t> </a:t>
            </a:r>
            <a:r>
              <a:rPr lang="en-US" sz="600" dirty="0"/>
              <a:t>	</a:t>
            </a:r>
            <a:r>
              <a:rPr lang="en-US" sz="600" dirty="0" smtClean="0"/>
              <a:t>	4</a:t>
            </a:r>
            <a:endParaRPr lang="en-US" sz="600" dirty="0"/>
          </a:p>
          <a:p>
            <a:r>
              <a:rPr lang="en-US" sz="600" dirty="0" smtClean="0"/>
              <a:t>MOZ_SOURCE_ERASER</a:t>
            </a:r>
            <a:r>
              <a:rPr lang="ru-RU" sz="600" dirty="0" smtClean="0"/>
              <a:t> </a:t>
            </a:r>
            <a:r>
              <a:rPr lang="en-US" sz="600" dirty="0"/>
              <a:t>	</a:t>
            </a:r>
            <a:r>
              <a:rPr lang="en-US" sz="600" dirty="0" smtClean="0"/>
              <a:t>	3</a:t>
            </a:r>
            <a:endParaRPr lang="en-US" sz="600" dirty="0"/>
          </a:p>
          <a:p>
            <a:r>
              <a:rPr lang="en-US" sz="600" dirty="0" smtClean="0"/>
              <a:t>MOZ_SOURCE_KEYBOARD</a:t>
            </a:r>
            <a:r>
              <a:rPr lang="ru-RU" sz="600" dirty="0" smtClean="0"/>
              <a:t> </a:t>
            </a:r>
            <a:r>
              <a:rPr lang="en-US" sz="600" dirty="0"/>
              <a:t>	</a:t>
            </a:r>
            <a:r>
              <a:rPr lang="en-US" sz="600" dirty="0" smtClean="0"/>
              <a:t>	6</a:t>
            </a:r>
            <a:endParaRPr lang="en-US" sz="600" dirty="0"/>
          </a:p>
          <a:p>
            <a:r>
              <a:rPr lang="en-US" sz="600" dirty="0" smtClean="0"/>
              <a:t>MOZ_SOURCE_MOUSE</a:t>
            </a:r>
            <a:r>
              <a:rPr lang="ru-RU" sz="600" dirty="0" smtClean="0"/>
              <a:t> </a:t>
            </a:r>
            <a:r>
              <a:rPr lang="en-US" sz="600" dirty="0"/>
              <a:t>	</a:t>
            </a:r>
            <a:r>
              <a:rPr lang="en-US" sz="600" dirty="0" smtClean="0"/>
              <a:t>	1</a:t>
            </a:r>
            <a:endParaRPr lang="en-US" sz="600" dirty="0"/>
          </a:p>
          <a:p>
            <a:r>
              <a:rPr lang="en-US" sz="600" dirty="0" smtClean="0"/>
              <a:t>MOZ_SOURCE_PEN</a:t>
            </a:r>
            <a:r>
              <a:rPr lang="ru-RU" sz="600" dirty="0" smtClean="0"/>
              <a:t> </a:t>
            </a:r>
            <a:r>
              <a:rPr lang="en-US" sz="600" dirty="0"/>
              <a:t>	</a:t>
            </a:r>
            <a:r>
              <a:rPr lang="en-US" sz="600" dirty="0" smtClean="0"/>
              <a:t>	2</a:t>
            </a:r>
            <a:endParaRPr lang="en-US" sz="600" dirty="0"/>
          </a:p>
          <a:p>
            <a:r>
              <a:rPr lang="en-US" sz="600" dirty="0" smtClean="0"/>
              <a:t>MOZ_SOURCE_TOUCH</a:t>
            </a:r>
            <a:r>
              <a:rPr lang="ru-RU" sz="600" dirty="0" smtClean="0"/>
              <a:t> </a:t>
            </a:r>
            <a:r>
              <a:rPr lang="en-US" sz="600" dirty="0"/>
              <a:t>	</a:t>
            </a:r>
            <a:r>
              <a:rPr lang="en-US" sz="600" dirty="0" smtClean="0"/>
              <a:t>	5</a:t>
            </a:r>
            <a:endParaRPr lang="en-US" sz="600" dirty="0"/>
          </a:p>
          <a:p>
            <a:r>
              <a:rPr lang="en-US" sz="600" dirty="0" smtClean="0"/>
              <a:t>MOZ_SOURCE_UNKNOWN</a:t>
            </a:r>
            <a:r>
              <a:rPr lang="ru-RU" sz="600" dirty="0" smtClean="0"/>
              <a:t> </a:t>
            </a:r>
            <a:r>
              <a:rPr lang="en-US" sz="600" dirty="0"/>
              <a:t>	</a:t>
            </a:r>
            <a:r>
              <a:rPr lang="en-US" sz="600" dirty="0" smtClean="0"/>
              <a:t>	0</a:t>
            </a:r>
            <a:endParaRPr lang="en-US" sz="600" dirty="0"/>
          </a:p>
          <a:p>
            <a:r>
              <a:rPr lang="en-US" sz="600" dirty="0" smtClean="0"/>
              <a:t>NONE</a:t>
            </a:r>
            <a:r>
              <a:rPr lang="ru-RU" sz="600" dirty="0" smtClean="0"/>
              <a:t> </a:t>
            </a:r>
            <a:r>
              <a:rPr lang="en-US" sz="600" dirty="0"/>
              <a:t>	</a:t>
            </a:r>
            <a:r>
              <a:rPr lang="ru-RU" sz="600" dirty="0" smtClean="0"/>
              <a:t>	</a:t>
            </a:r>
            <a:r>
              <a:rPr lang="en-US" sz="600" dirty="0" smtClean="0"/>
              <a:t>0</a:t>
            </a:r>
            <a:endParaRPr lang="en-US" sz="600" dirty="0"/>
          </a:p>
          <a:p>
            <a:r>
              <a:rPr lang="en-US" sz="600" dirty="0" smtClean="0"/>
              <a:t>buttons</a:t>
            </a:r>
            <a:r>
              <a:rPr lang="ru-RU" sz="600" dirty="0" smtClean="0"/>
              <a:t> 	</a:t>
            </a:r>
            <a:r>
              <a:rPr lang="en-US" sz="600" dirty="0"/>
              <a:t>	0</a:t>
            </a:r>
          </a:p>
          <a:p>
            <a:r>
              <a:rPr lang="en-US" sz="600" dirty="0" err="1" smtClean="0"/>
              <a:t>defaultPrevented</a:t>
            </a:r>
            <a:r>
              <a:rPr lang="ru-RU" sz="600" dirty="0" smtClean="0"/>
              <a:t>	</a:t>
            </a:r>
            <a:r>
              <a:rPr lang="en-US" sz="600" dirty="0"/>
              <a:t>	false</a:t>
            </a:r>
          </a:p>
          <a:p>
            <a:r>
              <a:rPr lang="en-US" sz="600" dirty="0" err="1" smtClean="0"/>
              <a:t>mozInputSource</a:t>
            </a:r>
            <a:r>
              <a:rPr lang="ru-RU" sz="600" dirty="0" smtClean="0"/>
              <a:t>	</a:t>
            </a:r>
            <a:r>
              <a:rPr lang="en-US" sz="600" dirty="0"/>
              <a:t>	1</a:t>
            </a:r>
          </a:p>
          <a:p>
            <a:r>
              <a:rPr lang="en-US" sz="600" dirty="0" err="1" smtClean="0"/>
              <a:t>mozMovementX</a:t>
            </a:r>
            <a:r>
              <a:rPr lang="ru-RU" sz="600" dirty="0" smtClean="0"/>
              <a:t>	</a:t>
            </a:r>
            <a:r>
              <a:rPr lang="en-US" sz="600" dirty="0"/>
              <a:t>	72</a:t>
            </a:r>
          </a:p>
          <a:p>
            <a:r>
              <a:rPr lang="en-US" sz="600" dirty="0" err="1" smtClean="0"/>
              <a:t>mozMovementY</a:t>
            </a:r>
            <a:r>
              <a:rPr lang="ru-RU" sz="600" dirty="0" smtClean="0"/>
              <a:t>	</a:t>
            </a:r>
            <a:r>
              <a:rPr lang="en-US" sz="600" dirty="0"/>
              <a:t>	154</a:t>
            </a:r>
          </a:p>
          <a:p>
            <a:r>
              <a:rPr lang="en-US" sz="600" dirty="0" err="1" smtClean="0"/>
              <a:t>mozPressure</a:t>
            </a:r>
            <a:r>
              <a:rPr lang="ru-RU" sz="600" dirty="0" smtClean="0"/>
              <a:t>	</a:t>
            </a:r>
            <a:r>
              <a:rPr lang="en-US" sz="600" dirty="0"/>
              <a:t>	0</a:t>
            </a:r>
          </a:p>
          <a:p>
            <a:r>
              <a:rPr lang="en-US" sz="600" dirty="0" err="1" smtClean="0"/>
              <a:t>multipleActionsPrevented</a:t>
            </a:r>
            <a:r>
              <a:rPr lang="ru-RU" sz="600" dirty="0" smtClean="0"/>
              <a:t>	</a:t>
            </a:r>
            <a:r>
              <a:rPr lang="en-US" sz="600" dirty="0" smtClean="0"/>
              <a:t>	false</a:t>
            </a:r>
            <a:endParaRPr lang="en-US" sz="600" dirty="0"/>
          </a:p>
          <a:p>
            <a:r>
              <a:rPr lang="en-US" sz="600" dirty="0" err="1" smtClean="0"/>
              <a:t>getModifierState</a:t>
            </a:r>
            <a:r>
              <a:rPr lang="ru-RU" sz="600" dirty="0" smtClean="0"/>
              <a:t>	</a:t>
            </a:r>
            <a:r>
              <a:rPr lang="en-US" sz="600" dirty="0"/>
              <a:t>	</a:t>
            </a:r>
            <a:r>
              <a:rPr lang="en-US" sz="600" dirty="0" err="1"/>
              <a:t>getModifierState</a:t>
            </a:r>
            <a:r>
              <a:rPr lang="en-US" sz="600" dirty="0"/>
              <a:t>()</a:t>
            </a:r>
          </a:p>
          <a:p>
            <a:r>
              <a:rPr lang="en-US" sz="600" dirty="0" err="1" smtClean="0"/>
              <a:t>initNSMouseEvent</a:t>
            </a:r>
            <a:r>
              <a:rPr lang="ru-RU" sz="600" dirty="0" smtClean="0"/>
              <a:t>	</a:t>
            </a:r>
            <a:r>
              <a:rPr lang="en-US" sz="600" dirty="0" smtClean="0"/>
              <a:t>	</a:t>
            </a:r>
            <a:r>
              <a:rPr lang="en-US" sz="600" dirty="0" err="1" smtClean="0"/>
              <a:t>initNSMouseEvent</a:t>
            </a:r>
            <a:r>
              <a:rPr lang="en-US" sz="600" dirty="0"/>
              <a:t>()</a:t>
            </a:r>
          </a:p>
          <a:p>
            <a:r>
              <a:rPr lang="en-US" sz="600" dirty="0" err="1" smtClean="0"/>
              <a:t>stopImmediatePropagation</a:t>
            </a:r>
            <a:r>
              <a:rPr lang="ru-RU" sz="600" dirty="0" smtClean="0"/>
              <a:t>	</a:t>
            </a:r>
            <a:r>
              <a:rPr lang="en-US" sz="600" dirty="0" smtClean="0"/>
              <a:t>	</a:t>
            </a:r>
            <a:r>
              <a:rPr lang="en-US" sz="600" dirty="0" err="1" smtClean="0"/>
              <a:t>stopImmediatePropagation</a:t>
            </a:r>
            <a:r>
              <a:rPr lang="en-US" sz="600" dirty="0"/>
              <a:t>()</a:t>
            </a:r>
          </a:p>
          <a:p>
            <a:r>
              <a:rPr lang="en-US" sz="600" dirty="0" err="1" smtClean="0"/>
              <a:t>altKey</a:t>
            </a:r>
            <a:r>
              <a:rPr lang="ru-RU" sz="600" dirty="0" smtClean="0"/>
              <a:t>	</a:t>
            </a:r>
            <a:r>
              <a:rPr lang="en-US" sz="600" dirty="0"/>
              <a:t>	false</a:t>
            </a:r>
          </a:p>
          <a:p>
            <a:r>
              <a:rPr lang="en-US" sz="600" dirty="0"/>
              <a:t>b</a:t>
            </a:r>
            <a:r>
              <a:rPr lang="en-US" sz="600" dirty="0" smtClean="0"/>
              <a:t>ubbles</a:t>
            </a:r>
            <a:r>
              <a:rPr lang="ru-RU" sz="600" dirty="0" smtClean="0"/>
              <a:t>	</a:t>
            </a:r>
            <a:r>
              <a:rPr lang="en-US" sz="600" dirty="0"/>
              <a:t>	true</a:t>
            </a:r>
          </a:p>
          <a:p>
            <a:r>
              <a:rPr lang="en-US" sz="600" dirty="0" smtClean="0"/>
              <a:t>button	</a:t>
            </a:r>
            <a:r>
              <a:rPr lang="en-US" sz="600" dirty="0"/>
              <a:t>	0</a:t>
            </a:r>
          </a:p>
          <a:p>
            <a:r>
              <a:rPr lang="en-US" sz="600" dirty="0" err="1" smtClean="0"/>
              <a:t>cancelBubble</a:t>
            </a:r>
            <a:r>
              <a:rPr lang="en-US" sz="600" dirty="0" smtClean="0"/>
              <a:t>	</a:t>
            </a:r>
            <a:r>
              <a:rPr lang="en-US" sz="600" dirty="0"/>
              <a:t>	false</a:t>
            </a:r>
          </a:p>
          <a:p>
            <a:r>
              <a:rPr lang="en-US" sz="600" dirty="0" smtClean="0"/>
              <a:t>cancelable	</a:t>
            </a:r>
            <a:r>
              <a:rPr lang="en-US" sz="600" dirty="0"/>
              <a:t>	true</a:t>
            </a:r>
          </a:p>
          <a:p>
            <a:r>
              <a:rPr lang="en-US" sz="600" dirty="0" err="1" smtClean="0"/>
              <a:t>clientX</a:t>
            </a:r>
            <a:r>
              <a:rPr lang="en-US" sz="600" dirty="0" smtClean="0"/>
              <a:t>	</a:t>
            </a:r>
            <a:r>
              <a:rPr lang="en-US" sz="600" dirty="0"/>
              <a:t>	72</a:t>
            </a:r>
          </a:p>
          <a:p>
            <a:r>
              <a:rPr lang="en-US" sz="600" dirty="0" err="1" smtClean="0"/>
              <a:t>clientY</a:t>
            </a:r>
            <a:r>
              <a:rPr lang="en-US" sz="600" dirty="0" smtClean="0"/>
              <a:t>	</a:t>
            </a:r>
            <a:r>
              <a:rPr lang="en-US" sz="600" dirty="0"/>
              <a:t>	76</a:t>
            </a:r>
          </a:p>
          <a:p>
            <a:r>
              <a:rPr lang="en-US" sz="600" dirty="0" err="1" smtClean="0"/>
              <a:t>ctrlKey</a:t>
            </a:r>
            <a:r>
              <a:rPr lang="en-US" sz="600" dirty="0" smtClean="0"/>
              <a:t>	</a:t>
            </a:r>
            <a:r>
              <a:rPr lang="en-US" sz="600" dirty="0"/>
              <a:t>	false</a:t>
            </a:r>
          </a:p>
          <a:p>
            <a:r>
              <a:rPr lang="en-US" sz="600" dirty="0" err="1" smtClean="0"/>
              <a:t>currentTarget</a:t>
            </a:r>
            <a:r>
              <a:rPr lang="en-US" sz="600" dirty="0" smtClean="0"/>
              <a:t>	</a:t>
            </a:r>
            <a:r>
              <a:rPr lang="en-US" sz="600" dirty="0"/>
              <a:t>	</a:t>
            </a:r>
            <a:r>
              <a:rPr lang="en-US" sz="600" dirty="0" err="1"/>
              <a:t>div#middle</a:t>
            </a:r>
            <a:endParaRPr lang="en-US" sz="600" dirty="0"/>
          </a:p>
          <a:p>
            <a:r>
              <a:rPr lang="en-US" sz="600" dirty="0" smtClean="0"/>
              <a:t>detail	</a:t>
            </a:r>
            <a:r>
              <a:rPr lang="en-US" sz="600" dirty="0"/>
              <a:t>	1</a:t>
            </a:r>
          </a:p>
          <a:p>
            <a:r>
              <a:rPr lang="en-US" sz="600" dirty="0" err="1" smtClean="0"/>
              <a:t>eventPhase</a:t>
            </a:r>
            <a:r>
              <a:rPr lang="en-US" sz="600" dirty="0" smtClean="0"/>
              <a:t>	</a:t>
            </a:r>
            <a:r>
              <a:rPr lang="en-US" sz="600" dirty="0"/>
              <a:t>	3</a:t>
            </a:r>
          </a:p>
          <a:p>
            <a:r>
              <a:rPr lang="en-US" sz="600" dirty="0" err="1" smtClean="0"/>
              <a:t>explicitOriginalTarget</a:t>
            </a:r>
            <a:r>
              <a:rPr lang="en-US" sz="600" dirty="0" smtClean="0"/>
              <a:t>		</a:t>
            </a:r>
            <a:r>
              <a:rPr lang="en-US" sz="600" dirty="0" err="1" smtClean="0"/>
              <a:t>div#inner</a:t>
            </a:r>
            <a:endParaRPr lang="en-US" sz="600" dirty="0"/>
          </a:p>
          <a:p>
            <a:r>
              <a:rPr lang="en-US" sz="600" dirty="0" err="1" smtClean="0"/>
              <a:t>isChar</a:t>
            </a:r>
            <a:r>
              <a:rPr lang="en-US" sz="600" dirty="0" smtClean="0"/>
              <a:t>	</a:t>
            </a:r>
            <a:r>
              <a:rPr lang="en-US" sz="600" dirty="0"/>
              <a:t>	false</a:t>
            </a:r>
          </a:p>
          <a:p>
            <a:r>
              <a:rPr lang="en-US" sz="600" dirty="0" err="1" smtClean="0"/>
              <a:t>isTrusted</a:t>
            </a:r>
            <a:r>
              <a:rPr lang="en-US" sz="600" dirty="0" smtClean="0"/>
              <a:t>	</a:t>
            </a:r>
            <a:r>
              <a:rPr lang="en-US" sz="600" dirty="0"/>
              <a:t>	true</a:t>
            </a:r>
          </a:p>
          <a:p>
            <a:r>
              <a:rPr lang="en-US" sz="600" dirty="0" err="1" smtClean="0"/>
              <a:t>layerX</a:t>
            </a:r>
            <a:r>
              <a:rPr lang="en-US" sz="600" dirty="0" smtClean="0"/>
              <a:t>	</a:t>
            </a:r>
            <a:r>
              <a:rPr lang="en-US" sz="600" dirty="0"/>
              <a:t>	72</a:t>
            </a:r>
          </a:p>
          <a:p>
            <a:r>
              <a:rPr lang="en-US" sz="600" dirty="0" err="1" smtClean="0"/>
              <a:t>layerY</a:t>
            </a:r>
            <a:r>
              <a:rPr lang="en-US" sz="600" dirty="0" smtClean="0"/>
              <a:t>	</a:t>
            </a:r>
            <a:r>
              <a:rPr lang="en-US" sz="600" dirty="0"/>
              <a:t>	76</a:t>
            </a:r>
          </a:p>
          <a:p>
            <a:r>
              <a:rPr lang="en-US" sz="600" dirty="0" err="1" smtClean="0"/>
              <a:t>metaKey</a:t>
            </a:r>
            <a:r>
              <a:rPr lang="en-US" sz="600" dirty="0" smtClean="0"/>
              <a:t>	</a:t>
            </a:r>
            <a:r>
              <a:rPr lang="en-US" sz="600" dirty="0"/>
              <a:t>	false</a:t>
            </a:r>
          </a:p>
          <a:p>
            <a:r>
              <a:rPr lang="en-US" sz="600" dirty="0" err="1" smtClean="0"/>
              <a:t>originalTarget</a:t>
            </a:r>
            <a:r>
              <a:rPr lang="en-US" sz="600" dirty="0" smtClean="0"/>
              <a:t>	</a:t>
            </a:r>
            <a:r>
              <a:rPr lang="en-US" sz="600" dirty="0"/>
              <a:t>	</a:t>
            </a:r>
            <a:r>
              <a:rPr lang="en-US" sz="600" dirty="0" err="1"/>
              <a:t>div#inner</a:t>
            </a:r>
            <a:endParaRPr lang="en-US" sz="600" dirty="0"/>
          </a:p>
          <a:p>
            <a:r>
              <a:rPr lang="en-US" sz="600" dirty="0" err="1" smtClean="0"/>
              <a:t>pageX</a:t>
            </a:r>
            <a:r>
              <a:rPr lang="en-US" sz="600" dirty="0" smtClean="0"/>
              <a:t>	</a:t>
            </a:r>
            <a:r>
              <a:rPr lang="en-US" sz="600" dirty="0"/>
              <a:t>	72</a:t>
            </a:r>
          </a:p>
          <a:p>
            <a:r>
              <a:rPr lang="en-US" sz="600" dirty="0" err="1" smtClean="0"/>
              <a:t>pageY</a:t>
            </a:r>
            <a:r>
              <a:rPr lang="en-US" sz="600" dirty="0" smtClean="0"/>
              <a:t>	</a:t>
            </a:r>
            <a:r>
              <a:rPr lang="en-US" sz="600" dirty="0"/>
              <a:t>	76</a:t>
            </a:r>
          </a:p>
          <a:p>
            <a:r>
              <a:rPr lang="en-US" sz="600" dirty="0" err="1" smtClean="0"/>
              <a:t>rangeOffset</a:t>
            </a:r>
            <a:r>
              <a:rPr lang="en-US" sz="600" dirty="0" smtClean="0"/>
              <a:t>	</a:t>
            </a:r>
            <a:r>
              <a:rPr lang="en-US" sz="600" dirty="0"/>
              <a:t>	0</a:t>
            </a:r>
          </a:p>
          <a:p>
            <a:r>
              <a:rPr lang="en-US" sz="600" dirty="0" err="1" smtClean="0"/>
              <a:t>rangeParent</a:t>
            </a:r>
            <a:r>
              <a:rPr lang="en-US" sz="600" dirty="0" smtClean="0"/>
              <a:t>	</a:t>
            </a:r>
            <a:r>
              <a:rPr lang="en-US" sz="600" dirty="0"/>
              <a:t>	</a:t>
            </a:r>
            <a:r>
              <a:rPr lang="en-US" sz="600" dirty="0" err="1"/>
              <a:t>div#inner</a:t>
            </a:r>
            <a:endParaRPr lang="en-US" sz="600" dirty="0"/>
          </a:p>
          <a:p>
            <a:r>
              <a:rPr lang="en-US" sz="600" dirty="0" err="1" smtClean="0"/>
              <a:t>relatedTarget</a:t>
            </a:r>
            <a:r>
              <a:rPr lang="en-US" sz="600" dirty="0" smtClean="0"/>
              <a:t>	</a:t>
            </a:r>
            <a:r>
              <a:rPr lang="en-US" sz="600" dirty="0"/>
              <a:t>	null</a:t>
            </a:r>
          </a:p>
          <a:p>
            <a:r>
              <a:rPr lang="en-US" sz="600" dirty="0" err="1" smtClean="0"/>
              <a:t>screenX</a:t>
            </a:r>
            <a:r>
              <a:rPr lang="en-US" sz="600" dirty="0" smtClean="0"/>
              <a:t>	</a:t>
            </a:r>
            <a:r>
              <a:rPr lang="en-US" sz="600" dirty="0"/>
              <a:t>	72</a:t>
            </a:r>
          </a:p>
          <a:p>
            <a:r>
              <a:rPr lang="en-US" sz="600" dirty="0" err="1" smtClean="0"/>
              <a:t>screenY</a:t>
            </a:r>
            <a:r>
              <a:rPr lang="en-US" sz="600" dirty="0" smtClean="0"/>
              <a:t>	</a:t>
            </a:r>
            <a:r>
              <a:rPr lang="en-US" sz="600" dirty="0"/>
              <a:t>	176</a:t>
            </a:r>
          </a:p>
          <a:p>
            <a:r>
              <a:rPr lang="en-US" sz="600" dirty="0" err="1" smtClean="0"/>
              <a:t>shiftKey</a:t>
            </a:r>
            <a:r>
              <a:rPr lang="en-US" sz="600" dirty="0" smtClean="0"/>
              <a:t>	</a:t>
            </a:r>
            <a:r>
              <a:rPr lang="en-US" sz="600" dirty="0"/>
              <a:t>	false</a:t>
            </a:r>
          </a:p>
          <a:p>
            <a:r>
              <a:rPr lang="en-US" sz="600" dirty="0" smtClean="0"/>
              <a:t>target		</a:t>
            </a:r>
            <a:r>
              <a:rPr lang="en-US" sz="600" dirty="0" err="1" smtClean="0"/>
              <a:t>div#inner</a:t>
            </a:r>
            <a:endParaRPr lang="en-US" sz="600" dirty="0" smtClean="0"/>
          </a:p>
          <a:p>
            <a:r>
              <a:rPr lang="en-US" sz="600" dirty="0" err="1" smtClean="0"/>
              <a:t>timeStamp</a:t>
            </a:r>
            <a:r>
              <a:rPr lang="en-US" sz="600" dirty="0" smtClean="0"/>
              <a:t>	</a:t>
            </a:r>
            <a:r>
              <a:rPr lang="en-US" sz="600" dirty="0"/>
              <a:t>	703677937</a:t>
            </a:r>
          </a:p>
          <a:p>
            <a:r>
              <a:rPr lang="en-US" sz="600" dirty="0" smtClean="0"/>
              <a:t>type	</a:t>
            </a:r>
            <a:r>
              <a:rPr lang="en-US" sz="600" dirty="0"/>
              <a:t>	"click"</a:t>
            </a:r>
          </a:p>
          <a:p>
            <a:r>
              <a:rPr lang="en-US" sz="600" dirty="0" smtClean="0"/>
              <a:t>view	</a:t>
            </a:r>
            <a:r>
              <a:rPr lang="en-US" sz="600" dirty="0"/>
              <a:t>	Window 11_events_06_event_object.html</a:t>
            </a:r>
          </a:p>
          <a:p>
            <a:r>
              <a:rPr lang="en-US" sz="600" dirty="0" smtClean="0"/>
              <a:t>which	</a:t>
            </a:r>
            <a:r>
              <a:rPr lang="en-US" sz="600" dirty="0"/>
              <a:t>	1</a:t>
            </a:r>
          </a:p>
          <a:p>
            <a:r>
              <a:rPr lang="en-US" sz="600" dirty="0" err="1" smtClean="0"/>
              <a:t>getPreventDefault</a:t>
            </a:r>
            <a:r>
              <a:rPr lang="en-US" sz="600" dirty="0" smtClean="0"/>
              <a:t>		</a:t>
            </a:r>
            <a:r>
              <a:rPr lang="en-US" sz="600" dirty="0" err="1" smtClean="0"/>
              <a:t>getPreventDefault</a:t>
            </a:r>
            <a:r>
              <a:rPr lang="en-US" sz="600" dirty="0"/>
              <a:t>()</a:t>
            </a:r>
          </a:p>
          <a:p>
            <a:r>
              <a:rPr lang="en-US" sz="600" dirty="0" err="1" smtClean="0"/>
              <a:t>initEvent</a:t>
            </a:r>
            <a:r>
              <a:rPr lang="en-US" sz="600" dirty="0" smtClean="0"/>
              <a:t>	</a:t>
            </a:r>
            <a:r>
              <a:rPr lang="en-US" sz="600" dirty="0"/>
              <a:t>	</a:t>
            </a:r>
            <a:r>
              <a:rPr lang="en-US" sz="600" dirty="0" err="1"/>
              <a:t>initEvent</a:t>
            </a:r>
            <a:r>
              <a:rPr lang="en-US" sz="600" dirty="0"/>
              <a:t>()</a:t>
            </a:r>
          </a:p>
          <a:p>
            <a:r>
              <a:rPr lang="en-US" sz="600" dirty="0" err="1" smtClean="0"/>
              <a:t>initMouseEvent</a:t>
            </a:r>
            <a:r>
              <a:rPr lang="en-US" sz="600" dirty="0" smtClean="0"/>
              <a:t>	</a:t>
            </a:r>
            <a:r>
              <a:rPr lang="en-US" sz="600" dirty="0"/>
              <a:t>	</a:t>
            </a:r>
            <a:r>
              <a:rPr lang="en-US" sz="600" dirty="0" err="1"/>
              <a:t>initMouseEvent</a:t>
            </a:r>
            <a:r>
              <a:rPr lang="en-US" sz="600" dirty="0"/>
              <a:t>()</a:t>
            </a:r>
          </a:p>
          <a:p>
            <a:r>
              <a:rPr lang="en-US" sz="600" dirty="0" err="1" smtClean="0"/>
              <a:t>initUIEvent</a:t>
            </a:r>
            <a:r>
              <a:rPr lang="en-US" sz="600" dirty="0" smtClean="0"/>
              <a:t>	</a:t>
            </a:r>
            <a:r>
              <a:rPr lang="en-US" sz="600" dirty="0"/>
              <a:t>	</a:t>
            </a:r>
            <a:r>
              <a:rPr lang="en-US" sz="600" dirty="0" err="1"/>
              <a:t>initUIEvent</a:t>
            </a:r>
            <a:r>
              <a:rPr lang="en-US" sz="600" dirty="0"/>
              <a:t>()</a:t>
            </a:r>
          </a:p>
          <a:p>
            <a:r>
              <a:rPr lang="en-US" sz="600" dirty="0" err="1" smtClean="0"/>
              <a:t>preventDefault</a:t>
            </a:r>
            <a:r>
              <a:rPr lang="en-US" sz="600" dirty="0" smtClean="0"/>
              <a:t>	</a:t>
            </a:r>
            <a:r>
              <a:rPr lang="en-US" sz="600" dirty="0"/>
              <a:t>	</a:t>
            </a:r>
            <a:r>
              <a:rPr lang="en-US" sz="600" dirty="0" err="1"/>
              <a:t>preventDefault</a:t>
            </a:r>
            <a:r>
              <a:rPr lang="en-US" sz="600" dirty="0"/>
              <a:t>()</a:t>
            </a:r>
          </a:p>
          <a:p>
            <a:r>
              <a:rPr lang="en-US" sz="600" dirty="0" err="1" smtClean="0"/>
              <a:t>stopPropagation</a:t>
            </a:r>
            <a:r>
              <a:rPr lang="en-US" sz="600" dirty="0" smtClean="0"/>
              <a:t>	</a:t>
            </a:r>
            <a:r>
              <a:rPr lang="en-US" sz="600" dirty="0"/>
              <a:t>	</a:t>
            </a:r>
            <a:r>
              <a:rPr lang="en-US" sz="600" dirty="0" err="1"/>
              <a:t>stopPropagation</a:t>
            </a:r>
            <a:r>
              <a:rPr lang="en-US" sz="600" dirty="0"/>
              <a:t>()</a:t>
            </a:r>
          </a:p>
          <a:p>
            <a:r>
              <a:rPr lang="en-US" sz="600" dirty="0" smtClean="0"/>
              <a:t>ALT_MASK	</a:t>
            </a:r>
            <a:r>
              <a:rPr lang="en-US" sz="600" dirty="0"/>
              <a:t>	1</a:t>
            </a:r>
          </a:p>
          <a:p>
            <a:r>
              <a:rPr lang="en-US" sz="600" dirty="0" smtClean="0"/>
              <a:t>AT_TARGET	</a:t>
            </a:r>
            <a:r>
              <a:rPr lang="en-US" sz="600" dirty="0"/>
              <a:t>	2</a:t>
            </a:r>
          </a:p>
          <a:p>
            <a:r>
              <a:rPr lang="en-US" sz="600" dirty="0" smtClean="0"/>
              <a:t>BUBBLING_PHASE		3</a:t>
            </a:r>
            <a:endParaRPr lang="en-US" sz="600" dirty="0"/>
          </a:p>
          <a:p>
            <a:r>
              <a:rPr lang="en-US" sz="600" dirty="0" smtClean="0"/>
              <a:t>CAPTURING_PHASE		1</a:t>
            </a:r>
            <a:endParaRPr lang="en-US" sz="600" dirty="0"/>
          </a:p>
          <a:p>
            <a:r>
              <a:rPr lang="en-US" sz="600" dirty="0" smtClean="0"/>
              <a:t>CONTROL_MASK	</a:t>
            </a:r>
            <a:r>
              <a:rPr lang="en-US" sz="600" dirty="0"/>
              <a:t>	2</a:t>
            </a:r>
          </a:p>
          <a:p>
            <a:r>
              <a:rPr lang="en-US" sz="600" dirty="0" smtClean="0"/>
              <a:t>META_MASK	</a:t>
            </a:r>
            <a:r>
              <a:rPr lang="en-US" sz="600" dirty="0"/>
              <a:t>	8</a:t>
            </a:r>
          </a:p>
          <a:p>
            <a:r>
              <a:rPr lang="en-US" sz="600" dirty="0" smtClean="0"/>
              <a:t>SCROLL_PAGE_DOWN		32768</a:t>
            </a:r>
            <a:endParaRPr lang="en-US" sz="600" dirty="0"/>
          </a:p>
          <a:p>
            <a:r>
              <a:rPr lang="en-US" sz="600" dirty="0" smtClean="0"/>
              <a:t>SCROLL_PAGE_UP		-</a:t>
            </a:r>
            <a:r>
              <a:rPr lang="en-US" sz="600" dirty="0"/>
              <a:t>32768</a:t>
            </a:r>
          </a:p>
          <a:p>
            <a:r>
              <a:rPr lang="en-US" sz="600" dirty="0" smtClean="0"/>
              <a:t>SHIFT_MASK	</a:t>
            </a:r>
            <a:r>
              <a:rPr lang="en-US" sz="600" dirty="0"/>
              <a:t>	4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562600"/>
            <a:ext cx="610942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01_js_samples_misc\11_events_06_event_object.html</a:t>
            </a:r>
          </a:p>
        </p:txBody>
      </p:sp>
    </p:spTree>
    <p:extLst>
      <p:ext uri="{BB962C8B-B14F-4D97-AF65-F5344CB8AC3E}">
        <p14:creationId xmlns:p14="http://schemas.microsoft.com/office/powerpoint/2010/main" val="40601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DOM </a:t>
            </a:r>
            <a:r>
              <a:rPr lang="ru-RU" dirty="0" smtClean="0"/>
              <a:t>в контексте событий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Мы уже рассмотрели множество примеров определения обработчиков событий и их функционирования. В завершение этого подраздела рассмотрим, как с помощью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можно модифицировать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DOM-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структуру документа (например, в ответ на событие).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Рассмотрим это на очень простом наборе примеров: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Вложенные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div’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ы.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Рамки вокруг надписей.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Управление таблицей.</a:t>
            </a:r>
          </a:p>
        </p:txBody>
      </p:sp>
    </p:spTree>
    <p:extLst>
      <p:ext uri="{BB962C8B-B14F-4D97-AF65-F5344CB8AC3E}">
        <p14:creationId xmlns:p14="http://schemas.microsoft.com/office/powerpoint/2010/main" val="13986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DOM </a:t>
            </a:r>
            <a:r>
              <a:rPr lang="ru-RU" dirty="0" smtClean="0"/>
              <a:t>в контексте событий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Вложенные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div’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ы (при клике на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div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мы будем добавлять внутрь него ещё один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div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820882"/>
            <a:ext cx="5181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&lt;meta charset="UTF-8"&gt;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 примеры работы с DOM&lt;/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addHandlers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("div1").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onClickListener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onClickListener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(event)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parent_div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event.currentTarget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child_div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('div');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event.stopPropagation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parent_div.removeEventListener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onClickListener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child_div.style.width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'80%';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child_div.style.height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'80%';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child_div.style.border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'1px solid black';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parent_div.appendChild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child_div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child_div.addEventListener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onClickListener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false);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&lt;style&gt;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#div1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height: 100px;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border: 1px solid black;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&lt;/style&gt;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&lt;body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addHandlers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&lt;div id="div1"&gt;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0882"/>
            <a:ext cx="2362200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29000" y="5562600"/>
            <a:ext cx="549381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01_js_samples_misc\12_examples_01_divs.html</a:t>
            </a:r>
          </a:p>
        </p:txBody>
      </p:sp>
    </p:spTree>
    <p:extLst>
      <p:ext uri="{BB962C8B-B14F-4D97-AF65-F5344CB8AC3E}">
        <p14:creationId xmlns:p14="http://schemas.microsoft.com/office/powerpoint/2010/main" val="19632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DOM </a:t>
            </a:r>
            <a:r>
              <a:rPr lang="ru-RU" dirty="0" smtClean="0"/>
              <a:t>в контексте событий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При клике по надписям мы будем создавать вокруг них рамки: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820882"/>
            <a:ext cx="5181600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&lt;meta charset="UTF-8"&gt;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&lt;title&gt;JavaScript: 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примеры работы с 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DOM&lt;/title&gt;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addHandlers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("span");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spanlist.length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makeBox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spanlist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[i]), false);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makeBox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this.style.border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='1px solid black';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this.removeEventListener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clickHandler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&lt;body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addHandlers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Покликайте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по этим словам:&lt;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&lt;span&gt;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Раз.&lt;/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span&gt;&lt;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&lt;span&gt;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Два.&lt;/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span&gt;&lt;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&lt;span&gt;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Три.&lt;/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span&gt;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248" y="1820882"/>
            <a:ext cx="3096875" cy="1303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76600" y="5562600"/>
            <a:ext cx="569899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01_js_samples_misc\13_examples_02_boxes.html</a:t>
            </a:r>
          </a:p>
        </p:txBody>
      </p:sp>
    </p:spTree>
    <p:extLst>
      <p:ext uri="{BB962C8B-B14F-4D97-AF65-F5344CB8AC3E}">
        <p14:creationId xmlns:p14="http://schemas.microsoft.com/office/powerpoint/2010/main" val="6983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DOM </a:t>
            </a:r>
            <a:r>
              <a:rPr lang="ru-RU" dirty="0" smtClean="0"/>
              <a:t>в контексте событий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Мы сделаем кнопку добавления строки в таблицу, а также в каждой строке кнопку для её удаления: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820882"/>
            <a:ext cx="41148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&lt;meta charset="UTF-8"&gt;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&lt;title&gt;JavaScript: 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примеры работы с 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DOM&lt;/title&gt;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deleteRow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(row)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deleteRow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row.rowIndex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addRow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insertRow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cell1=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row.insertCell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cell2=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row.insertCell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cell1.className='bordered';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cell2.className='bordered';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txt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('input');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txt.type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'text';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txt.className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'bordered';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cell1.appendChild(txt);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remove_button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('button');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remove_button.innerHTML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Удалить';</a:t>
            </a:r>
          </a:p>
          <a:p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remove_button.onclick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=function(){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deleteRow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(row)};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cell2.appendChild(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remove_button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&lt;style&gt;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.bordered {border: 1px solid black;}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&lt;/style&gt;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&lt;button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addRow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()'&gt;</a:t>
            </a:r>
            <a:r>
              <a:rPr lang="ru-RU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Добавить строку&lt;/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button&gt;&lt;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&lt;table id='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class='bordered'&gt;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&lt;/table&gt;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820882"/>
            <a:ext cx="3619500" cy="3417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76600" y="5562600"/>
            <a:ext cx="569899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01_js_samples_misc\14_examples_03_table.html</a:t>
            </a:r>
          </a:p>
        </p:txBody>
      </p:sp>
    </p:spTree>
    <p:extLst>
      <p:ext uri="{BB962C8B-B14F-4D97-AF65-F5344CB8AC3E}">
        <p14:creationId xmlns:p14="http://schemas.microsoft.com/office/powerpoint/2010/main" val="18569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  <a:noFill/>
        </p:spPr>
        <p:txBody>
          <a:bodyPr/>
          <a:lstStyle/>
          <a:p>
            <a:r>
              <a:rPr lang="ru-RU" sz="3200" dirty="0"/>
              <a:t>Отложенное выполнение функций в JavaScript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6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Точки с запятыми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Вторая частая ошибка – отсутствие «;» после «присвоения функции переменной»: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2057400"/>
            <a:ext cx="8458200" cy="477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 { return false; }</a:t>
            </a:r>
            <a:r>
              <a:rPr lang="en-US" sz="2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200400" y="3276600"/>
            <a:ext cx="5257800" cy="1676400"/>
          </a:xfrm>
          <a:prstGeom prst="wedgeRectCallout">
            <a:avLst>
              <a:gd name="adj1" fmla="val 38587"/>
              <a:gd name="adj2" fmla="val -9756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Да, здесь нужна «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Да, иногда работает и без неё. Нет, не всегда.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Отложенное выполнение функций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может использовать по множеству причин: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В текущий момент ещё не готовы объекты, с которыми должна работать функция.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Ещё просто не подошло время выполнения функции.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Нужно дождаться завершения некоторых операций.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И т.д. 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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9456" y="5257800"/>
            <a:ext cx="4873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очень хороший и подробный материал: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javascript.ru/tutorial/events/timing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Отложенное выполнение с </a:t>
            </a:r>
            <a:r>
              <a:rPr lang="en-US" dirty="0" err="1" smtClean="0"/>
              <a:t>setTimeout</a:t>
            </a:r>
            <a:r>
              <a:rPr lang="ru-RU" dirty="0" smtClean="0"/>
              <a:t> и </a:t>
            </a:r>
            <a:r>
              <a:rPr lang="en-US" dirty="0" err="1" smtClean="0"/>
              <a:t>setInterval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Две основных функции для отложенного выполнения кода – это: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Arial" pitchFamily="34" charset="0"/>
                <a:cs typeface="Arial" pitchFamily="34" charset="0"/>
              </a:rPr>
              <a:t>timeoutID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setTimeout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(expression, 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msec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Arial" pitchFamily="34" charset="0"/>
                <a:cs typeface="Arial" pitchFamily="34" charset="0"/>
              </a:rPr>
              <a:t>timeoutID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setInterval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(expression, 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msec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)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отмены их действия вызываются: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Arial" pitchFamily="34" charset="0"/>
                <a:cs typeface="Arial" pitchFamily="34" charset="0"/>
              </a:rPr>
              <a:t>clearTimeout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timeoutID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) 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clearInterval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timeoutID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) 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76782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ОЧЕНЬ ВАЖНО!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setTimeout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предназначена для ОДНОКРАТНОГО выполнения кода через указанное время, а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setInterval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 –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многократного (до тех пор, пока не будет выполнен вызов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clearInterval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 ).</a:t>
            </a:r>
            <a:endParaRPr lang="ru-RU" sz="25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Отложенное выполнение с </a:t>
            </a:r>
            <a:r>
              <a:rPr lang="en-US" dirty="0" err="1"/>
              <a:t>setTimeout</a:t>
            </a:r>
            <a:r>
              <a:rPr lang="ru-RU" dirty="0"/>
              <a:t> и </a:t>
            </a:r>
            <a:r>
              <a:rPr lang="en-US" dirty="0" err="1"/>
              <a:t>setInterval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610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Ещё одним способом отложенного выполнения кода является использование обработчиков событий. Самый яркий пример – обработчик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onload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174825"/>
            <a:ext cx="86106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body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addHandlers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715905"/>
            <a:ext cx="8610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Такое решение позволяет произвести выполнение некоторого кода в момент, когда всё тело документа уже загружено и, соответственно, элементы внутри тела уже существуют.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Рассмотрим все три способа в одном примере: создадим таймер, который запускается через пять секунд после загрузки документа и работает до момента отключения.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Отложенное </a:t>
            </a:r>
            <a:r>
              <a:rPr lang="ru-RU" dirty="0" smtClean="0"/>
              <a:t>выполнение: </a:t>
            </a:r>
            <a:r>
              <a:rPr lang="en-US" dirty="0" err="1" smtClean="0"/>
              <a:t>setTimeout</a:t>
            </a:r>
            <a:r>
              <a:rPr lang="ru-RU" dirty="0" smtClean="0"/>
              <a:t>, </a:t>
            </a:r>
            <a:r>
              <a:rPr lang="en-US" dirty="0" err="1" smtClean="0"/>
              <a:t>setInterval</a:t>
            </a:r>
            <a:r>
              <a:rPr lang="ru-RU" dirty="0" smtClean="0"/>
              <a:t>, </a:t>
            </a:r>
            <a:r>
              <a:rPr lang="en-US" dirty="0" err="1" smtClean="0"/>
              <a:t>onload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838200"/>
            <a:ext cx="4876800" cy="51552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&lt;meta charset="UTF-8"&gt;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&lt;title&gt;JavaScript: </a:t>
            </a:r>
            <a:r>
              <a:rPr lang="ru-RU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отложенное выполнение функции&lt;/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prepareTimer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startTimer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startTimer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('timer').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'block';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showTimer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interval =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showTimer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1000); // </a:t>
            </a:r>
            <a:r>
              <a:rPr lang="ru-RU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interval !!!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showTimer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hours = ((h =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dt.getHours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())&lt;10) ? '0'+h : h;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minutes = ((m =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dt.getMinutes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())&lt;10) ? '0'+m : m;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seconds = ((s =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dt.getSeconds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())&lt;10) ? '0'+s : s;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('hour').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hours;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('minute').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minutes;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('second').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seconds;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stopTimer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('timer').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'none';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clearInterval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(interval);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&lt;style&gt;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.bordered {border: 1px solid black;}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&lt;/style&gt;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&lt;body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prepareTimer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()'&gt;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id='timer' style='display: none'&gt;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&lt;button 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stopTimer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()'&gt;</a:t>
            </a:r>
            <a:r>
              <a:rPr lang="ru-RU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Остановить таймер&lt;/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button&gt;&lt;</a:t>
            </a:r>
            <a:r>
              <a:rPr lang="en-US" sz="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&lt;span id='hour'&gt;&lt;/span&gt;:&lt;span id='minute'&gt;&lt;/span&gt;:&lt;span id='second'&gt;&lt;/span&gt;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838200"/>
            <a:ext cx="349228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972486" y="5602069"/>
            <a:ext cx="4019114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01_js_samples_misc\15_timer.html</a:t>
            </a:r>
          </a:p>
        </p:txBody>
      </p:sp>
    </p:spTree>
    <p:extLst>
      <p:ext uri="{BB962C8B-B14F-4D97-AF65-F5344CB8AC3E}">
        <p14:creationId xmlns:p14="http://schemas.microsoft.com/office/powerpoint/2010/main" val="19957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/>
              <a:t>Работа с XML / JSON в JavaScript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бщие сведения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914400"/>
            <a:ext cx="7696200" cy="48006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Сейчас мы посмотрим на то, как его можно использовать в </a:t>
            </a:r>
            <a:r>
              <a:rPr lang="en-US" sz="2500" dirty="0" smtClean="0"/>
              <a:t>JavaScript. </a:t>
            </a:r>
            <a:r>
              <a:rPr lang="ru-RU" sz="2500" dirty="0" smtClean="0"/>
              <a:t>А ещё мы посмотрим на…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en-US" sz="2500" b="1" dirty="0"/>
              <a:t>JSON</a:t>
            </a:r>
            <a:r>
              <a:rPr lang="en-US" sz="2500" dirty="0"/>
              <a:t> (JavaScript Object Notation) </a:t>
            </a:r>
            <a:r>
              <a:rPr lang="en-US" sz="2500" dirty="0" smtClean="0"/>
              <a:t>– </a:t>
            </a:r>
            <a:r>
              <a:rPr lang="ru-RU" sz="2500" dirty="0"/>
              <a:t>специальный  текстовый формат обмена данными, основанный на </a:t>
            </a:r>
            <a:r>
              <a:rPr lang="ru-RU" sz="2500" dirty="0" smtClean="0"/>
              <a:t>JavaScript.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466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нужны эти форматы?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914400"/>
            <a:ext cx="76962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ru-RU" sz="2500" dirty="0" smtClean="0"/>
              <a:t>В </a:t>
            </a:r>
            <a:r>
              <a:rPr lang="en-US" sz="2500" dirty="0" smtClean="0"/>
              <a:t>JavaScript </a:t>
            </a:r>
            <a:r>
              <a:rPr lang="ru-RU" sz="2500" dirty="0" smtClean="0"/>
              <a:t>использование </a:t>
            </a:r>
            <a:r>
              <a:rPr lang="en-US" sz="2500" dirty="0" smtClean="0"/>
              <a:t>XML </a:t>
            </a:r>
            <a:r>
              <a:rPr lang="ru-RU" sz="2500" dirty="0" smtClean="0"/>
              <a:t>или </a:t>
            </a:r>
            <a:r>
              <a:rPr lang="en-US" sz="2500" dirty="0" smtClean="0"/>
              <a:t>JSON </a:t>
            </a:r>
            <a:r>
              <a:rPr lang="ru-RU" sz="2500" dirty="0" smtClean="0"/>
              <a:t>связано, как правило, с обменом данными с сервером с использованием </a:t>
            </a:r>
            <a:r>
              <a:rPr lang="en-US" sz="2500" dirty="0" err="1" smtClean="0"/>
              <a:t>XMLHttpRequest</a:t>
            </a:r>
            <a:r>
              <a:rPr lang="en-US" sz="2500" dirty="0" smtClean="0"/>
              <a:t>. </a:t>
            </a:r>
            <a:r>
              <a:rPr lang="ru-RU" sz="2500" dirty="0" smtClean="0"/>
              <a:t>Какой из форматов выбирать – в большинстве случаев дело вкуса, но мы рассмотрим использование обоих вариантов на примере.</a:t>
            </a:r>
          </a:p>
          <a:p>
            <a:pPr marL="0" indent="0">
              <a:lnSpc>
                <a:spcPct val="90000"/>
              </a:lnSpc>
              <a:buNone/>
            </a:pPr>
            <a:endParaRPr lang="ru-RU" sz="25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500" dirty="0" smtClean="0"/>
              <a:t>Итак: сервер (код на </a:t>
            </a:r>
            <a:r>
              <a:rPr lang="en-US" sz="2500" dirty="0" smtClean="0"/>
              <a:t>PHP) </a:t>
            </a:r>
            <a:r>
              <a:rPr lang="ru-RU" sz="2500" dirty="0" smtClean="0"/>
              <a:t>генерирует таблицу со случайным количеством рядов и строк, передаёт её скрипту на </a:t>
            </a:r>
            <a:r>
              <a:rPr lang="en-US" sz="2500" dirty="0" smtClean="0"/>
              <a:t>JavaScript </a:t>
            </a:r>
            <a:r>
              <a:rPr lang="ru-RU" sz="2500" dirty="0" smtClean="0"/>
              <a:t>в обоих форматах, а тот, в свою очередь, «</a:t>
            </a:r>
            <a:r>
              <a:rPr lang="ru-RU" sz="2500" dirty="0" err="1" smtClean="0"/>
              <a:t>парсит</a:t>
            </a:r>
            <a:r>
              <a:rPr lang="ru-RU" sz="2500" dirty="0" smtClean="0"/>
              <a:t>» данные и обновляет содержимое страницы.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5453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 </a:t>
            </a:r>
            <a:r>
              <a:rPr lang="en-US" dirty="0" smtClean="0"/>
              <a:t>XML/JSON </a:t>
            </a:r>
            <a:r>
              <a:rPr lang="ru-RU" dirty="0" smtClean="0"/>
              <a:t>в </a:t>
            </a:r>
            <a:r>
              <a:rPr lang="en-US" dirty="0" smtClean="0"/>
              <a:t>JavaScript </a:t>
            </a:r>
            <a:r>
              <a:rPr lang="ru-RU" dirty="0" smtClean="0"/>
              <a:t>и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722322"/>
            <a:ext cx="3886200" cy="3816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&lt;meta charset="UTF-8"&gt;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&lt;title&gt;JavaScript: XML </a:t>
            </a:r>
            <a:r>
              <a:rPr lang="ru-RU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JSON&lt;/title&gt;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loadXML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'undefined')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xmlhttp.onload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updateWithXML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xmlhttp.open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("GET", "http://127.0.0.1/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xml_and_json.php?xml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=true", false);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xmlhttp.send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loadJSON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'undefined')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xmlhttp.onload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updateWithJSON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xmlhttp.open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("GET", "http://127.0.0.1/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xml_and_json.php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false);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xmlhttp.send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updateWithXML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xml_table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'undefined')&amp;&amp;(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null))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tbl.parentNode.removeChild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('table');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tbl.id = '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xml_table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tbl.className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'bordered';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xmlDoc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xmlhttp.responseXML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xmlDoc.getElementsByTagName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('tr');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rows.length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 = rows[i];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table_row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tbl.insertRow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for 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row.childNodes.length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cell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row.childNodes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table_cell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table_row.insertCell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text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cell.childNodes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textContent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table_cell.className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'bordered';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table_cell.innerHTML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text;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xml_table_container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endParaRPr lang="en-US" sz="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updateWithJSON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json_table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'undefined')&amp;&amp;(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null))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tbl.parentNode.removeChild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('table');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tbl.id = '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json_table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tbl.className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'bordered';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jsonDoc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xmlhttp.responseText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rows = jsonDoc.tr;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ru-RU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JSON-</a:t>
            </a:r>
            <a:r>
              <a:rPr lang="ru-RU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формате вместо массива получается строка, если элемент один.</a:t>
            </a:r>
          </a:p>
          <a:p>
            <a:r>
              <a:rPr lang="ru-RU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Это первый вариант "</a:t>
            </a:r>
            <a:r>
              <a:rPr lang="ru-RU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хака</a:t>
            </a:r>
            <a:r>
              <a:rPr lang="ru-RU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по обхождению такого поведения.</a:t>
            </a:r>
          </a:p>
          <a:p>
            <a:r>
              <a:rPr lang="ru-RU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rows.length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'undefined')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rows[0] = new Array();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rows[0].td = rows.td;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rows.length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rows.td = null;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 i&lt;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rows.length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 = rows[i];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table_row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tbl.insertRow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ru-RU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JSON-</a:t>
            </a:r>
            <a:r>
              <a:rPr lang="ru-RU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формате вместо массива получается строка, если элемент один.</a:t>
            </a:r>
          </a:p>
          <a:p>
            <a:r>
              <a:rPr lang="ru-RU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// Это второй вариант "</a:t>
            </a:r>
            <a:r>
              <a:rPr lang="ru-RU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хака</a:t>
            </a:r>
            <a:r>
              <a:rPr lang="ru-RU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по обхождению такого поведения.</a:t>
            </a:r>
          </a:p>
          <a:p>
            <a:r>
              <a:rPr lang="ru-RU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row.td == 'string')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save_value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row.td;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row.td = new Array();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row.td[0]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save_value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for 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j=0; j&lt;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row.td.length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cell_and_text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row.td[j];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table_cell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table_row.insertCell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table_cell.className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'bordered';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table_cell.innerHTML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cell_and_text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json_table_container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appendChild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  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&lt;style&gt;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.bordered {border: 1px solid black;}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&lt;/style&gt;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&lt;button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loadXML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()'&gt;</a:t>
            </a:r>
            <a:r>
              <a:rPr lang="ru-RU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Обновить таблицу на основе 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XML&lt;/button&gt; &lt;button 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loadJSON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()'&gt;</a:t>
            </a:r>
            <a:r>
              <a:rPr lang="ru-RU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Обновить таблицу на основе 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JSON&lt;/button&gt;&lt;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id='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xml_table_container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'&gt;&lt;/div&gt;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id='</a:t>
            </a:r>
            <a:r>
              <a:rPr lang="en-US" sz="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json_table_container</a:t>
            </a:r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'&gt;&lt;/div&gt;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r>
              <a:rPr lang="en-US" sz="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267200" y="762000"/>
            <a:ext cx="388620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endParaRPr lang="en-US" sz="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$tree = new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SimpleXMLElement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('&lt;table/&gt;');</a:t>
            </a:r>
          </a:p>
          <a:p>
            <a:endParaRPr lang="en-US" sz="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$rows =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mt_rand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5);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$cols =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mt_rand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5);</a:t>
            </a:r>
          </a:p>
          <a:p>
            <a:endParaRPr lang="en-US" sz="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($i=0; $i&lt;$rows; $i++)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$row = $tree-&gt;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('tr');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($j=0; $j&lt;$cols; $j++)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$row-&gt;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addChild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('td',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mt_rand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 100));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($_GET['xml']))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header("Content-type: application/xml"); 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echo $tree-&gt;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asXML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header("Content-type: text/plain"); 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echo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json_encode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($tree);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endParaRPr lang="en-US" sz="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5586556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800600" y="5562600"/>
            <a:ext cx="2941831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примеры в папке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02_js_samples_xml_json</a:t>
            </a:r>
          </a:p>
        </p:txBody>
      </p:sp>
    </p:spTree>
    <p:extLst>
      <p:ext uri="{BB962C8B-B14F-4D97-AF65-F5344CB8AC3E}">
        <p14:creationId xmlns:p14="http://schemas.microsoft.com/office/powerpoint/2010/main" val="13232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  <a:noFill/>
        </p:spPr>
        <p:txBody>
          <a:bodyPr/>
          <a:lstStyle/>
          <a:p>
            <a:r>
              <a:rPr lang="ru-RU" sz="3200" dirty="0"/>
              <a:t>Обработка ошибочных ситуаций и исключений в JavaScript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ошибочных ситуаций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Для обработки ошибочных ситуаций в </a:t>
            </a:r>
            <a:r>
              <a:rPr lang="en-US" sz="2400" dirty="0" smtClean="0"/>
              <a:t>JavaScript </a:t>
            </a:r>
            <a:r>
              <a:rPr lang="ru-RU" sz="2400" dirty="0" smtClean="0"/>
              <a:t>в отличие от </a:t>
            </a:r>
            <a:r>
              <a:rPr lang="en-US" sz="2400" dirty="0" smtClean="0"/>
              <a:t>PHP </a:t>
            </a:r>
            <a:r>
              <a:rPr lang="ru-RU" sz="2400" dirty="0" smtClean="0"/>
              <a:t>существует, фактически, один универсальный способ – обработка исключений.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Мы здесь рассмотрим примеры обработки и порождения исключений.</a:t>
            </a:r>
          </a:p>
        </p:txBody>
      </p:sp>
    </p:spTree>
    <p:extLst>
      <p:ext uri="{BB962C8B-B14F-4D97-AF65-F5344CB8AC3E}">
        <p14:creationId xmlns:p14="http://schemas.microsoft.com/office/powerpoint/2010/main" val="34803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762000"/>
            <a:ext cx="7315200" cy="5334000"/>
          </a:xfrm>
        </p:spPr>
        <p:txBody>
          <a:bodyPr/>
          <a:lstStyle/>
          <a:p>
            <a:pPr marL="457200" indent="-457200"/>
            <a:r>
              <a:rPr lang="ru-RU" sz="2200" dirty="0" smtClean="0"/>
              <a:t>Общие сведения о </a:t>
            </a:r>
            <a:r>
              <a:rPr lang="en-US" sz="2200" dirty="0" smtClean="0"/>
              <a:t>JavaScript</a:t>
            </a:r>
            <a:endParaRPr lang="ru-RU" sz="2200" dirty="0" smtClean="0"/>
          </a:p>
          <a:p>
            <a:pPr marL="457200" indent="-457200"/>
            <a:r>
              <a:rPr lang="ru-RU" sz="2200" dirty="0" smtClean="0"/>
              <a:t>Что нужно для работы </a:t>
            </a:r>
            <a:r>
              <a:rPr lang="en-US" sz="2200" dirty="0" smtClean="0"/>
              <a:t>JavaScript</a:t>
            </a:r>
          </a:p>
          <a:p>
            <a:pPr marL="457200" indent="-457200"/>
            <a:r>
              <a:rPr lang="ru-RU" sz="2200" dirty="0" smtClean="0"/>
              <a:t>Общий синтаксис </a:t>
            </a:r>
            <a:r>
              <a:rPr lang="en-US" sz="2200" dirty="0" smtClean="0"/>
              <a:t>JavaScript</a:t>
            </a:r>
            <a:endParaRPr lang="ru-RU" sz="2200" dirty="0" smtClean="0"/>
          </a:p>
          <a:p>
            <a:pPr marL="457200" indent="-457200"/>
            <a:r>
              <a:rPr lang="ru-RU" sz="2200" dirty="0" smtClean="0"/>
              <a:t>Переменные</a:t>
            </a:r>
            <a:r>
              <a:rPr lang="ru-RU" sz="2200" dirty="0"/>
              <a:t> </a:t>
            </a:r>
            <a:r>
              <a:rPr lang="ru-RU" sz="2200" dirty="0" smtClean="0"/>
              <a:t>и типы данных </a:t>
            </a:r>
            <a:r>
              <a:rPr lang="en-US" sz="2200" dirty="0" smtClean="0"/>
              <a:t>JavaScript</a:t>
            </a:r>
          </a:p>
          <a:p>
            <a:pPr marL="457200" indent="-457200"/>
            <a:r>
              <a:rPr lang="ru-RU" sz="2200" dirty="0" smtClean="0"/>
              <a:t>Определение и преобразование типов данных</a:t>
            </a:r>
          </a:p>
          <a:p>
            <a:pPr marL="457200" indent="-457200"/>
            <a:r>
              <a:rPr lang="ru-RU" sz="2200" dirty="0" smtClean="0"/>
              <a:t>Основные функции </a:t>
            </a:r>
            <a:r>
              <a:rPr lang="en-US" sz="2200" dirty="0" smtClean="0"/>
              <a:t>JavaScript</a:t>
            </a:r>
            <a:r>
              <a:rPr lang="ru-RU" sz="2200" dirty="0" smtClean="0"/>
              <a:t>, с которых надо начать</a:t>
            </a:r>
          </a:p>
          <a:p>
            <a:pPr marL="457200" indent="-457200"/>
            <a:r>
              <a:rPr lang="ru-RU" sz="2200" dirty="0" smtClean="0"/>
              <a:t>Операторы и управляющие конструкции </a:t>
            </a:r>
            <a:r>
              <a:rPr lang="en-US" sz="2200" dirty="0" smtClean="0"/>
              <a:t>JavaScript</a:t>
            </a:r>
            <a:endParaRPr lang="ru-RU" sz="2200" dirty="0" smtClean="0"/>
          </a:p>
          <a:p>
            <a:pPr marL="457200" indent="-457200"/>
            <a:r>
              <a:rPr lang="ru-RU" sz="2200" dirty="0" smtClean="0"/>
              <a:t>Математические функции </a:t>
            </a:r>
            <a:r>
              <a:rPr lang="en-US" sz="2200" dirty="0" smtClean="0"/>
              <a:t>JavaScript</a:t>
            </a:r>
            <a:endParaRPr lang="ru-RU" sz="2200" dirty="0" smtClean="0"/>
          </a:p>
          <a:p>
            <a:pPr marL="457200" indent="-457200"/>
            <a:r>
              <a:rPr lang="ru-RU" sz="2200" dirty="0" smtClean="0"/>
              <a:t>Функции</a:t>
            </a:r>
            <a:r>
              <a:rPr lang="en-US" sz="2200" dirty="0" smtClean="0"/>
              <a:t> JavaScript</a:t>
            </a:r>
            <a:r>
              <a:rPr lang="ru-RU" sz="2200" dirty="0" smtClean="0"/>
              <a:t>, определяемые пользователем</a:t>
            </a:r>
          </a:p>
          <a:p>
            <a:pPr marL="457200" indent="-457200"/>
            <a:r>
              <a:rPr lang="ru-RU" sz="2200" dirty="0" smtClean="0"/>
              <a:t>Работа с массивами в </a:t>
            </a:r>
            <a:r>
              <a:rPr lang="en-US" sz="2200" dirty="0" smtClean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2386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smtClean="0"/>
              <a:t>Переменные и типы данных </a:t>
            </a:r>
            <a:r>
              <a:rPr lang="en-US" sz="3200" dirty="0" smtClean="0"/>
              <a:t>JavaScript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обработки исключений с </a:t>
            </a:r>
            <a:r>
              <a:rPr lang="en-US" dirty="0" smtClean="0"/>
              <a:t>try … catch … finally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1295400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Итак, представим, что мы пытаемся установить значение несуществующего свойства несуществующего объекта.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981200"/>
            <a:ext cx="83058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non_existing_object.non_existing_property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catch(e)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console.log(e);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console.log('Finally...');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444663"/>
            <a:ext cx="83058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non_existing_object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not defined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414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исключений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Фактически, это и всё, что нам доступно. Даже т.н. «условные исключения» (реакция на исключения разных типов) пока ещё не стандартизированы. Сам </a:t>
            </a:r>
            <a:r>
              <a:rPr lang="en-US" sz="2400" dirty="0" smtClean="0"/>
              <a:t>JavaScript </a:t>
            </a:r>
            <a:r>
              <a:rPr lang="ru-RU" sz="2400" dirty="0" smtClean="0"/>
              <a:t>порождает исключения следующих типов (см. объект </a:t>
            </a:r>
            <a:r>
              <a:rPr lang="en-US" sz="2400" dirty="0"/>
              <a:t>Error: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developer.mozilla.org/en-US/docs/Web/JavaScript/Reference/Global_Objects/Error</a:t>
            </a:r>
            <a:r>
              <a:rPr lang="ru-RU" sz="2400" dirty="0" smtClean="0"/>
              <a:t>)</a:t>
            </a:r>
            <a:r>
              <a:rPr lang="en-US" sz="24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err="1"/>
              <a:t>EvalError</a:t>
            </a:r>
            <a:r>
              <a:rPr lang="ru-RU" sz="1600" dirty="0"/>
              <a:t> </a:t>
            </a:r>
            <a:r>
              <a:rPr lang="ru-RU" sz="1600" dirty="0" smtClean="0"/>
              <a:t>– возникает</a:t>
            </a:r>
            <a:r>
              <a:rPr lang="en-US" sz="1600" dirty="0" smtClean="0"/>
              <a:t> </a:t>
            </a:r>
            <a:r>
              <a:rPr lang="ru-RU" sz="1600" dirty="0" smtClean="0"/>
              <a:t>в </a:t>
            </a:r>
            <a:r>
              <a:rPr lang="ru-RU" sz="1600" dirty="0"/>
              <a:t>процессе работы </a:t>
            </a:r>
            <a:r>
              <a:rPr lang="ru-RU" sz="1600" dirty="0" err="1"/>
              <a:t>eval</a:t>
            </a:r>
            <a:r>
              <a:rPr lang="ru-RU" sz="1600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err="1"/>
              <a:t>RangeError</a:t>
            </a:r>
            <a:r>
              <a:rPr lang="ru-RU" sz="1600" dirty="0"/>
              <a:t> –</a:t>
            </a:r>
            <a:r>
              <a:rPr lang="ru-RU" sz="1600" dirty="0" smtClean="0"/>
              <a:t> </a:t>
            </a:r>
            <a:r>
              <a:rPr lang="ru-RU" sz="1600" dirty="0"/>
              <a:t>возникает при нарушении диапазонов (массив отрицательной длины, Number.to*() на числах вне допустимого диапазона, не числах и т.д.)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err="1"/>
              <a:t>ReferenceError</a:t>
            </a:r>
            <a:r>
              <a:rPr lang="ru-RU" sz="1600" dirty="0"/>
              <a:t> –</a:t>
            </a:r>
            <a:r>
              <a:rPr lang="ru-RU" sz="1600" dirty="0" smtClean="0"/>
              <a:t> </a:t>
            </a:r>
            <a:r>
              <a:rPr lang="ru-RU" sz="1600" dirty="0" err="1"/>
              <a:t>аозникает</a:t>
            </a:r>
            <a:r>
              <a:rPr lang="ru-RU" sz="1600" dirty="0"/>
              <a:t> при обращении к несуществующему объекту или элементу.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err="1"/>
              <a:t>SyntaxError</a:t>
            </a:r>
            <a:r>
              <a:rPr lang="ru-RU" sz="1600" dirty="0"/>
              <a:t> –</a:t>
            </a:r>
            <a:r>
              <a:rPr lang="ru-RU" sz="1600" dirty="0" smtClean="0"/>
              <a:t> </a:t>
            </a:r>
            <a:r>
              <a:rPr lang="ru-RU" sz="1600" dirty="0"/>
              <a:t>возникает в процессе анализа синтаксиса аргумента </a:t>
            </a:r>
            <a:r>
              <a:rPr lang="ru-RU" sz="1600" dirty="0" err="1"/>
              <a:t>eval</a:t>
            </a:r>
            <a:r>
              <a:rPr lang="ru-RU" sz="1600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err="1"/>
              <a:t>TypeError</a:t>
            </a:r>
            <a:r>
              <a:rPr lang="ru-RU" sz="1600" dirty="0"/>
              <a:t> –</a:t>
            </a:r>
            <a:r>
              <a:rPr lang="ru-RU" sz="1600" dirty="0" smtClean="0"/>
              <a:t> </a:t>
            </a:r>
            <a:r>
              <a:rPr lang="ru-RU" sz="1600" dirty="0"/>
              <a:t>возникает в случае, когда операция выполняется над элементом недопустимого типа.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 err="1"/>
              <a:t>URIError</a:t>
            </a:r>
            <a:r>
              <a:rPr lang="ru-RU" sz="1600" dirty="0"/>
              <a:t> –</a:t>
            </a:r>
            <a:r>
              <a:rPr lang="ru-RU" sz="1600" dirty="0" smtClean="0"/>
              <a:t> </a:t>
            </a:r>
            <a:r>
              <a:rPr lang="ru-RU" sz="1600" dirty="0"/>
              <a:t>возникает, если в функции </a:t>
            </a:r>
            <a:r>
              <a:rPr lang="ru-RU" sz="1600" dirty="0" err="1"/>
              <a:t>encodeURI</a:t>
            </a:r>
            <a:r>
              <a:rPr lang="ru-RU" sz="1600" dirty="0"/>
              <a:t>() или </a:t>
            </a:r>
            <a:r>
              <a:rPr lang="ru-RU" sz="1600" dirty="0" err="1"/>
              <a:t>decodeURl</a:t>
            </a:r>
            <a:r>
              <a:rPr lang="ru-RU" sz="1600" dirty="0"/>
              <a:t>() переданы неверные параметры.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3571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Порождение собственных исключений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Мы можем порождать исключения любого из только что перечисленных типов или свои собственные:</a:t>
            </a:r>
            <a:endParaRPr lang="ru-RU" sz="1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81000" y="1539419"/>
            <a:ext cx="8382000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test(x)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(x&lt;0)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throw new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RangeError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('x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 &gt;= 0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US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Ещё можно так: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String('x </a:t>
            </a:r>
            <a:r>
              <a:rPr lang="en-US" sz="1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 &gt;= 0');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== 'string')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u-RU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создаваемом объекте вы можете определять ЛЮБЫЕ свойства и методы.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 { 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       'Type Error', 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level:       'Script stop', 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message:     'x must be a number', 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htmlMessage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'&lt;a href="no_manual_sorry.html"&gt;No manual available&lt;/a&gt;',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function(){return this.name + ": "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this.message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} 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test(-1);  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Закомментируйте эту строку, чтобы увидеть реакцию на второй случай.</a:t>
            </a:r>
          </a:p>
          <a:p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test('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 (e)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console.log(e);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843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/>
              <a:t>ООП в </a:t>
            </a:r>
            <a:r>
              <a:rPr lang="en-US" sz="3200" dirty="0"/>
              <a:t>JavaScript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 об ООП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28956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ООП </a:t>
            </a:r>
            <a:r>
              <a:rPr lang="ru-RU" sz="2400" dirty="0" smtClean="0"/>
              <a:t>– парадигма программирования</a:t>
            </a:r>
            <a:r>
              <a:rPr lang="ru-RU" sz="2400" dirty="0"/>
              <a:t>, в которой основными концепциями являются понятия объектов и классов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2" name="Rectangle 1"/>
          <p:cNvSpPr/>
          <p:nvPr/>
        </p:nvSpPr>
        <p:spPr>
          <a:xfrm>
            <a:off x="381000" y="41148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Настоятельно рекомендуется вдумчиво прочитать: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javascript.ru/tutorial/object/inheritance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javascript.ru/tutorial/object/thiskeyword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562600"/>
            <a:ext cx="246349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примеры в папке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03_js_samples_oop</a:t>
            </a:r>
          </a:p>
        </p:txBody>
      </p:sp>
    </p:spTree>
    <p:extLst>
      <p:ext uri="{BB962C8B-B14F-4D97-AF65-F5344CB8AC3E}">
        <p14:creationId xmlns:p14="http://schemas.microsoft.com/office/powerpoint/2010/main" val="39690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JavaScript – </a:t>
            </a:r>
            <a:r>
              <a:rPr lang="ru-RU" dirty="0" smtClean="0"/>
              <a:t>что не так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28194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Итак, в </a:t>
            </a:r>
            <a:r>
              <a:rPr lang="en-US" sz="2500" dirty="0" smtClean="0"/>
              <a:t>JavaScript </a:t>
            </a:r>
            <a:r>
              <a:rPr lang="ru-RU" sz="2500" dirty="0" smtClean="0"/>
              <a:t>реализовано не классическое ООП (с классами), а т.н. «</a:t>
            </a:r>
            <a:r>
              <a:rPr lang="ru-RU" sz="2500" dirty="0" err="1" smtClean="0"/>
              <a:t>прототипное</a:t>
            </a:r>
            <a:r>
              <a:rPr lang="ru-RU" sz="2500" dirty="0" smtClean="0"/>
              <a:t> наследование».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Логика ООП состоит не в создании классов и объектов, а в… создании объектов СРАЗУ, «из ничего».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Объект можно создать даже вот так: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4648200"/>
            <a:ext cx="8763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{a: 'Yes', b: 'No',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 function(x){return x*x}};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obj.sqr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638800"/>
            <a:ext cx="8763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{ a="Yes", b="No",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=function()}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7874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JavaScript, </a:t>
            </a:r>
            <a:r>
              <a:rPr lang="ru-RU" dirty="0" smtClean="0"/>
              <a:t>создание объектов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17526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Чуть более классический вариант – создание функции (напоминаем, в </a:t>
            </a:r>
            <a:r>
              <a:rPr lang="en-US" sz="2500" dirty="0" smtClean="0"/>
              <a:t>JavaScript </a:t>
            </a:r>
            <a:r>
              <a:rPr lang="ru-RU" sz="2500" dirty="0" smtClean="0"/>
              <a:t>функция – тоже объект) с использованием ключевого слова </a:t>
            </a:r>
            <a:r>
              <a:rPr lang="en-US" sz="2500" dirty="0" smtClean="0"/>
              <a:t>new.</a:t>
            </a:r>
            <a:endParaRPr lang="ru-RU" sz="25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28600" y="2438400"/>
            <a:ext cx="876300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Person(name, profession)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this.name = name;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this.profession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profession;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this.make_some_work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function(){return 'Done';};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Pupkin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Person('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Pupkin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'worker');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Pupkin.make_some_work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5257800"/>
            <a:ext cx="8763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JavaScript, </a:t>
            </a:r>
            <a:r>
              <a:rPr lang="ru-RU" dirty="0" smtClean="0"/>
              <a:t>создание объектов, наследование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21336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Как можно понять из предыдущего примера, мы не можем создать «классический класс», не можем использовать модификаторы прав доступа (</a:t>
            </a:r>
            <a:r>
              <a:rPr lang="en-US" sz="2500" dirty="0" smtClean="0"/>
              <a:t>public, protected, private), </a:t>
            </a:r>
            <a:r>
              <a:rPr lang="ru-RU" sz="2500" dirty="0" smtClean="0"/>
              <a:t>не можем создавать «нормальные» статические методы и т.д.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В общем случае это – не проблема, т.к. для простых скриптов нет необходимости в сложных решениях, но мы всё же рассмотрим, как организуется наследование.</a:t>
            </a:r>
          </a:p>
        </p:txBody>
      </p:sp>
    </p:spTree>
    <p:extLst>
      <p:ext uri="{BB962C8B-B14F-4D97-AF65-F5344CB8AC3E}">
        <p14:creationId xmlns:p14="http://schemas.microsoft.com/office/powerpoint/2010/main" val="861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JavaScript, </a:t>
            </a:r>
            <a:r>
              <a:rPr lang="ru-RU" dirty="0" smtClean="0"/>
              <a:t>создание объектов, наследование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9906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Итак, чтобы «унаследовать» «класс» от объекта (</a:t>
            </a:r>
            <a:r>
              <a:rPr lang="ru-RU" sz="2500" dirty="0" smtClean="0">
                <a:solidFill>
                  <a:srgbClr val="FF0000"/>
                </a:solidFill>
              </a:rPr>
              <a:t>не класс от класса!!!</a:t>
            </a:r>
            <a:r>
              <a:rPr lang="ru-RU" sz="2500" dirty="0" smtClean="0"/>
              <a:t>) надо сделать так: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752600"/>
            <a:ext cx="4267200" cy="4385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Объявляем первый "класс".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Person(name, profession)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this.name = name;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this.profession_by_education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profession;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this.make_some_work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function(){return 'Done';};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Объявляем второй "класс".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Professional(name, profession)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this.name = name;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this.profession_in_real_life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profession;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this.make_good_work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function(){return 'Well done!';};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Создаём первый экземпляр.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pupkin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Person('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Pupkin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'worker');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Наследуем второй "класс" от _ЭКЗЕМПЛЯРА_ первого.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Professional.prototype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pupkin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Создаём второй экземпляр.</a:t>
            </a:r>
          </a:p>
          <a:p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smith = new Professional('Smith', 'programmer');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pupkin.make_some_work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</a:t>
            </a:r>
            <a:r>
              <a:rPr lang="en-US" sz="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smith.make_good_work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 </a:t>
            </a:r>
            <a:r>
              <a:rPr lang="en-US" sz="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Well done!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smith.make_some_work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       </a:t>
            </a:r>
            <a:r>
              <a:rPr lang="en-US" sz="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smith.profession_by_education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sz="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worker</a:t>
            </a:r>
          </a:p>
          <a:p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pupkin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.profession_by_education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'writer';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smith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.profession_by_education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sz="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1905000"/>
            <a:ext cx="4572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pupkin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object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smith); 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object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pupkin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Person); 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console.log(smith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Person);  </a:t>
            </a:r>
            <a:r>
              <a:rPr lang="ru-RU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pupkin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Professional); 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console.log(smith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Professional);  </a:t>
            </a:r>
            <a:r>
              <a:rPr lang="ru-RU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1814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JavaScript, </a:t>
            </a:r>
            <a:r>
              <a:rPr lang="ru-RU" dirty="0" smtClean="0"/>
              <a:t>создание объектов, наследование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9906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Ещё один способ наследования – с использованием </a:t>
            </a:r>
            <a:r>
              <a:rPr lang="en-US" sz="2500" dirty="0" err="1" smtClean="0"/>
              <a:t>Object.create</a:t>
            </a:r>
            <a:r>
              <a:rPr lang="en-US" sz="2500" dirty="0" smtClean="0"/>
              <a:t>():</a:t>
            </a:r>
            <a:endParaRPr lang="ru-RU" sz="25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0" y="1752600"/>
            <a:ext cx="426720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Creature(name, type)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this.type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type || 'unknown type';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Creature.prototype.getName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this.name;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Creature.prototype.getType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this.type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Human(name)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Creature.call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(this, name, 'human');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 || 'No name';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Human.prototype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Object.create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Creature.prototype</a:t>
            </a:r>
            <a:r>
              <a:rPr lang="en-US" sz="1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pupkin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Human('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Pupkin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smith = new Human('Smith');</a:t>
            </a:r>
          </a:p>
          <a:p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pupkin.getName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Pupkin</a:t>
            </a:r>
            <a:endParaRPr lang="en-US" sz="8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pupkin.getType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r>
              <a:rPr lang="en-US" sz="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human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smith.getName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  <a:r>
              <a:rPr lang="en-US" sz="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Smith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smith.getType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</a:t>
            </a:r>
            <a:r>
              <a:rPr lang="en-US" sz="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human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console.log(smith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Human);    </a:t>
            </a:r>
            <a:r>
              <a:rPr lang="en-US" sz="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console.log(smith </a:t>
            </a:r>
            <a:r>
              <a:rPr lang="en-US" sz="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Creature); </a:t>
            </a:r>
            <a:r>
              <a:rPr lang="en-US" sz="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8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ВАЖНО!</a:t>
            </a:r>
            <a:endParaRPr lang="en-US" sz="2500" b="1" dirty="0" smtClean="0">
              <a:latin typeface="Arial" pitchFamily="34" charset="0"/>
              <a:cs typeface="Arial" pitchFamily="34" charset="0"/>
            </a:endParaRPr>
          </a:p>
          <a:p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2500" dirty="0" err="1">
                <a:latin typeface="Arial" pitchFamily="34" charset="0"/>
                <a:cs typeface="Arial" pitchFamily="34" charset="0"/>
              </a:rPr>
              <a:t>нестроготипизированный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язык: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переменные в нём могут менять свой тип в процессе выполнения программы.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JavaScript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не накладывает строгих ограничений на участие в выражениях переменных разных типов.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Переменные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не нужно объявлять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отдельно,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они «объявляются» через инициализацию при первом использовании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JavaScript, </a:t>
            </a:r>
            <a:r>
              <a:rPr lang="ru-RU" dirty="0" smtClean="0"/>
              <a:t>создание объектов, наследование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 smtClean="0"/>
              <a:t>Q: </a:t>
            </a:r>
            <a:r>
              <a:rPr lang="ru-RU" sz="2500" dirty="0" smtClean="0"/>
              <a:t>Как в </a:t>
            </a:r>
            <a:r>
              <a:rPr lang="en-US" sz="2500" dirty="0" smtClean="0"/>
              <a:t>JavaScript </a:t>
            </a:r>
            <a:r>
              <a:rPr lang="ru-RU" sz="2500" dirty="0" smtClean="0"/>
              <a:t>объявлять конструктор?</a:t>
            </a:r>
          </a:p>
          <a:p>
            <a:pPr marL="0" indent="0">
              <a:buNone/>
            </a:pPr>
            <a:r>
              <a:rPr lang="en-US" sz="2500" b="1" dirty="0" smtClean="0"/>
              <a:t>A: </a:t>
            </a:r>
            <a:r>
              <a:rPr lang="ru-RU" sz="2500" dirty="0" smtClean="0"/>
              <a:t>«Никак». Это просто код внутри «объекта-функции», работающий с </a:t>
            </a:r>
            <a:r>
              <a:rPr lang="en-US" sz="2500" dirty="0" smtClean="0"/>
              <a:t>this</a:t>
            </a:r>
            <a:r>
              <a:rPr lang="ru-RU" sz="2500" dirty="0" smtClean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2209800"/>
            <a:ext cx="5943600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Creature(name, type)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type || 'unknown type';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alien = new Creature('Alien');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console.log(alien);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strange_alien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Creature('Strange alien');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strange_alien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console.log(window.name);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5410200"/>
            <a:ext cx="5334000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Creature { name="Alien", type="unknown type"}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Strange alien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638800" y="2362200"/>
            <a:ext cx="3352800" cy="1752600"/>
          </a:xfrm>
          <a:prstGeom prst="wedgeRectCallout">
            <a:avLst>
              <a:gd name="adj1" fmla="val -149924"/>
              <a:gd name="adj2" fmla="val 7032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Без ключевого слова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указатель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будет указывать не на экземпляр «функции-класса», а на глобальный объект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window.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JavaScript, </a:t>
            </a:r>
            <a:r>
              <a:rPr lang="ru-RU" dirty="0" smtClean="0"/>
              <a:t>создание объектов, наследование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 smtClean="0"/>
              <a:t>Q:</a:t>
            </a:r>
            <a:r>
              <a:rPr lang="en-US" sz="2500" dirty="0" smtClean="0"/>
              <a:t> </a:t>
            </a:r>
            <a:r>
              <a:rPr lang="ru-RU" sz="2500" dirty="0" smtClean="0"/>
              <a:t>Как защититься от ошибок создания экземпляров без </a:t>
            </a:r>
            <a:r>
              <a:rPr lang="en-US" sz="2500" dirty="0" smtClean="0"/>
              <a:t>new?</a:t>
            </a:r>
            <a:endParaRPr lang="ru-RU" sz="2500" dirty="0" smtClean="0"/>
          </a:p>
          <a:p>
            <a:pPr marL="0" indent="0">
              <a:buNone/>
            </a:pPr>
            <a:r>
              <a:rPr lang="en-US" sz="2500" b="1" dirty="0" smtClean="0"/>
              <a:t>A:</a:t>
            </a:r>
            <a:r>
              <a:rPr lang="en-US" sz="2500" dirty="0" smtClean="0"/>
              <a:t> </a:t>
            </a:r>
            <a:r>
              <a:rPr lang="ru-RU" sz="2500" dirty="0" smtClean="0"/>
              <a:t>Вот так: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2286000"/>
            <a:ext cx="83058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Creature(name, type)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ru-RU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не наш «класс»,</a:t>
            </a:r>
          </a:p>
          <a:p>
            <a:r>
              <a:rPr lang="ru-RU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создаём экземпляр «вручную» и возвращаем его.</a:t>
            </a:r>
          </a:p>
          <a:p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(!(this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Creature))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Creature(name, type);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type || 'unknown type';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12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JavaScript, </a:t>
            </a:r>
            <a:r>
              <a:rPr lang="ru-RU" dirty="0" smtClean="0"/>
              <a:t>создание объектов, наследование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 smtClean="0"/>
              <a:t>Q:</a:t>
            </a:r>
            <a:r>
              <a:rPr lang="en-US" sz="2500" dirty="0" smtClean="0"/>
              <a:t> </a:t>
            </a:r>
            <a:r>
              <a:rPr lang="ru-RU" sz="2500" dirty="0" smtClean="0"/>
              <a:t>Да что вообще с этим </a:t>
            </a:r>
            <a:r>
              <a:rPr lang="en-US" sz="2500" dirty="0" smtClean="0"/>
              <a:t>this </a:t>
            </a:r>
            <a:r>
              <a:rPr lang="ru-RU" sz="2500" dirty="0" smtClean="0"/>
              <a:t>такое творится?!</a:t>
            </a:r>
          </a:p>
          <a:p>
            <a:pPr marL="0" indent="0">
              <a:buNone/>
            </a:pPr>
            <a:r>
              <a:rPr lang="en-US" sz="2500" b="1" dirty="0" smtClean="0"/>
              <a:t>A:</a:t>
            </a:r>
            <a:r>
              <a:rPr lang="en-US" sz="2500" dirty="0" smtClean="0"/>
              <a:t> </a:t>
            </a:r>
            <a:r>
              <a:rPr lang="ru-RU" sz="2500" dirty="0" smtClean="0"/>
              <a:t>Если очень кратко, то логика такая: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752600"/>
            <a:ext cx="8839200" cy="4478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 вызов </a:t>
            </a:r>
            <a:r>
              <a:rPr lang="ru-RU" sz="1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</a:t>
            </a:r>
            <a:r>
              <a:rPr lang="ru-RU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ункции</a:t>
            </a:r>
          </a:p>
          <a:p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test_function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('text'); </a:t>
            </a:r>
            <a:r>
              <a:rPr lang="en-US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== window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Обращение к конструктору</a:t>
            </a:r>
          </a:p>
          <a:p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new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TestFunction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('text'); </a:t>
            </a:r>
            <a:r>
              <a:rPr lang="en-US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== </a:t>
            </a:r>
            <a:r>
              <a:rPr lang="ru-RU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новый объект</a:t>
            </a:r>
          </a:p>
          <a:p>
            <a:endParaRPr lang="ru-RU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метода</a:t>
            </a:r>
          </a:p>
          <a:p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obj.test_function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('text'); </a:t>
            </a:r>
            <a:r>
              <a:rPr lang="en-US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== </a:t>
            </a:r>
            <a:r>
              <a:rPr lang="en-US" sz="19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19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</a:t>
            </a:r>
            <a:r>
              <a:rPr lang="en-US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</a:t>
            </a:r>
            <a:r>
              <a:rPr lang="ru-RU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en-US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</a:p>
          <a:p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test_function.call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== </a:t>
            </a:r>
            <a:r>
              <a:rPr lang="en-US" sz="19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19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test_function.apply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</a:t>
            </a:r>
            <a:r>
              <a:rPr lang="en-US" sz="19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9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19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9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обработчика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span_click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(this)"&gt; </a:t>
            </a:r>
            <a:r>
              <a:rPr lang="en-US" sz="19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== span</a:t>
            </a:r>
            <a:endParaRPr lang="en-US" sz="19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6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JavaScript, </a:t>
            </a:r>
            <a:r>
              <a:rPr lang="ru-RU" dirty="0" smtClean="0"/>
              <a:t>создание объектов, наследование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 smtClean="0"/>
              <a:t>Q:</a:t>
            </a:r>
            <a:r>
              <a:rPr lang="en-US" sz="2500" dirty="0" smtClean="0"/>
              <a:t> </a:t>
            </a:r>
            <a:r>
              <a:rPr lang="ru-RU" sz="2500" dirty="0" smtClean="0"/>
              <a:t>А как всё же сделать «классический ООП» -- со статическими методами и свойствами, константами классов, </a:t>
            </a:r>
            <a:r>
              <a:rPr lang="ru-RU" sz="2500" dirty="0" err="1" smtClean="0"/>
              <a:t>синглтонами</a:t>
            </a:r>
            <a:r>
              <a:rPr lang="ru-RU" sz="2500" dirty="0" smtClean="0"/>
              <a:t> и прочим-разным-привычным?</a:t>
            </a:r>
          </a:p>
          <a:p>
            <a:pPr marL="0" indent="0">
              <a:buNone/>
            </a:pPr>
            <a:r>
              <a:rPr lang="en-US" sz="2500" b="1" dirty="0" smtClean="0"/>
              <a:t>A:</a:t>
            </a:r>
            <a:r>
              <a:rPr lang="en-US" sz="2500" dirty="0" smtClean="0"/>
              <a:t> </a:t>
            </a:r>
            <a:r>
              <a:rPr lang="ru-RU" sz="2500" dirty="0" smtClean="0"/>
              <a:t>Не надо. Несмотря на то, что ответы на любую часть этого вопроса легко </a:t>
            </a:r>
            <a:r>
              <a:rPr lang="ru-RU" sz="2500" dirty="0" err="1" smtClean="0"/>
              <a:t>выгугливаются</a:t>
            </a:r>
            <a:r>
              <a:rPr lang="ru-RU" sz="2500" dirty="0" smtClean="0"/>
              <a:t> (даже реализация примесей (</a:t>
            </a:r>
            <a:r>
              <a:rPr lang="en-US" sz="2500" dirty="0" err="1" smtClean="0"/>
              <a:t>mixins</a:t>
            </a:r>
            <a:r>
              <a:rPr lang="ru-RU" sz="2500" dirty="0" smtClean="0"/>
              <a:t>)</a:t>
            </a:r>
            <a:r>
              <a:rPr lang="en-US" sz="2500" dirty="0" smtClean="0"/>
              <a:t>), </a:t>
            </a:r>
            <a:r>
              <a:rPr lang="ru-RU" sz="2500" dirty="0" smtClean="0"/>
              <a:t>всё же </a:t>
            </a:r>
            <a:r>
              <a:rPr lang="en-US" sz="2500" dirty="0" smtClean="0"/>
              <a:t>JavaScript </a:t>
            </a:r>
            <a:r>
              <a:rPr lang="ru-RU" sz="2500" dirty="0" smtClean="0"/>
              <a:t>используется «очень по-своему», и не надо пытаться «написать </a:t>
            </a:r>
            <a:r>
              <a:rPr lang="en-US" sz="2500" dirty="0" smtClean="0"/>
              <a:t>PHP/C#/Java </a:t>
            </a:r>
            <a:r>
              <a:rPr lang="ru-RU" sz="2500" dirty="0" smtClean="0"/>
              <a:t>на </a:t>
            </a:r>
            <a:r>
              <a:rPr lang="en-US" sz="2500" dirty="0" smtClean="0"/>
              <a:t>JavaScript</a:t>
            </a:r>
            <a:r>
              <a:rPr lang="ru-RU" sz="2500" dirty="0" smtClean="0"/>
              <a:t>»</a:t>
            </a:r>
            <a:r>
              <a:rPr lang="en-US" sz="2500" dirty="0" smtClean="0"/>
              <a:t>.</a:t>
            </a:r>
            <a:endParaRPr lang="ru-RU" sz="2500" dirty="0" smtClean="0"/>
          </a:p>
        </p:txBody>
      </p:sp>
    </p:spTree>
    <p:extLst>
      <p:ext uri="{BB962C8B-B14F-4D97-AF65-F5344CB8AC3E}">
        <p14:creationId xmlns:p14="http://schemas.microsoft.com/office/powerpoint/2010/main" val="35796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JavaScript, </a:t>
            </a:r>
            <a:r>
              <a:rPr lang="ru-RU" dirty="0" smtClean="0"/>
              <a:t>создание объектов, наследование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 smtClean="0"/>
              <a:t>Q:</a:t>
            </a:r>
            <a:r>
              <a:rPr lang="en-US" sz="2500" dirty="0" smtClean="0"/>
              <a:t> </a:t>
            </a:r>
            <a:r>
              <a:rPr lang="ru-RU" sz="2500" dirty="0" smtClean="0"/>
              <a:t>Я прочитал всё это трижды и всё равно ничего не понял</a:t>
            </a:r>
            <a:r>
              <a:rPr lang="en-US" sz="2500" dirty="0" smtClean="0"/>
              <a:t>.</a:t>
            </a:r>
            <a:r>
              <a:rPr lang="ru-RU" sz="2500" dirty="0" smtClean="0"/>
              <a:t> Что делать?</a:t>
            </a:r>
          </a:p>
          <a:p>
            <a:pPr marL="0" indent="0">
              <a:buNone/>
            </a:pPr>
            <a:r>
              <a:rPr lang="en-US" sz="2500" b="1" dirty="0" smtClean="0"/>
              <a:t>A:</a:t>
            </a:r>
            <a:r>
              <a:rPr lang="en-US" sz="2500" dirty="0" smtClean="0"/>
              <a:t> </a:t>
            </a:r>
            <a:r>
              <a:rPr lang="ru-RU" sz="2500" dirty="0" smtClean="0"/>
              <a:t>Читать дальше. Вот здесь </a:t>
            </a:r>
            <a:r>
              <a:rPr lang="en-US" sz="2500" dirty="0">
                <a:hlinkClick r:id="rId2"/>
              </a:rPr>
              <a:t>http://habrahabr.ru/post/131714</a:t>
            </a:r>
            <a:r>
              <a:rPr lang="en-US" sz="2500" dirty="0" smtClean="0">
                <a:hlinkClick r:id="rId2"/>
              </a:rPr>
              <a:t>/</a:t>
            </a:r>
            <a:r>
              <a:rPr lang="ru-RU" sz="2500" dirty="0" smtClean="0"/>
              <a:t> есть ещё одно объяснение про «ООП в </a:t>
            </a:r>
            <a:r>
              <a:rPr lang="en-US" sz="2500" dirty="0" smtClean="0"/>
              <a:t>JS</a:t>
            </a:r>
            <a:r>
              <a:rPr lang="ru-RU" sz="2500" dirty="0" smtClean="0"/>
              <a:t>»</a:t>
            </a:r>
            <a:r>
              <a:rPr lang="en-US" sz="2500" dirty="0" smtClean="0"/>
              <a:t>. </a:t>
            </a:r>
            <a:r>
              <a:rPr lang="ru-RU" sz="2500" dirty="0" smtClean="0"/>
              <a:t>Возможно, оно покажется более простым.</a:t>
            </a:r>
          </a:p>
        </p:txBody>
      </p:sp>
    </p:spTree>
    <p:extLst>
      <p:ext uri="{BB962C8B-B14F-4D97-AF65-F5344CB8AC3E}">
        <p14:creationId xmlns:p14="http://schemas.microsoft.com/office/powerpoint/2010/main" val="30700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для закрепления материала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257800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Реализуйте с помощью </a:t>
            </a:r>
            <a:r>
              <a:rPr lang="en-US" sz="2500" dirty="0" smtClean="0"/>
              <a:t>JavaScript </a:t>
            </a:r>
            <a:r>
              <a:rPr lang="ru-RU" sz="2500" dirty="0" smtClean="0"/>
              <a:t>классическую задачу «о геометрических фигурах»: есть «абстрактная фигура», от которой наследуется эллипс, прямоугольник и треугольник. От эллипса наследуется круг, от прямоугольника – квадрат, от треугольника – равносторонний и прямоугольный треугольники. Для всех фигур нужно вычислять периметр и площадь. Каждая фигура задаётся координатами вершин или координатами центра и радиусом (радиусами).</a:t>
            </a:r>
          </a:p>
        </p:txBody>
      </p:sp>
    </p:spTree>
    <p:extLst>
      <p:ext uri="{BB962C8B-B14F-4D97-AF65-F5344CB8AC3E}">
        <p14:creationId xmlns:p14="http://schemas.microsoft.com/office/powerpoint/2010/main" val="8810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smtClean="0"/>
              <a:t>Регулярные выражения в </a:t>
            </a:r>
            <a:r>
              <a:rPr lang="en-US" sz="3200" dirty="0" smtClean="0"/>
              <a:t>JavaScript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49530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Регулярные выражения вы изучали раньше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smtClean="0"/>
              <a:t>JavaScript </a:t>
            </a:r>
            <a:r>
              <a:rPr lang="ru-RU" sz="2400" b="1" i="1" dirty="0" smtClean="0"/>
              <a:t>почти</a:t>
            </a:r>
            <a:r>
              <a:rPr lang="ru-RU" sz="2400" dirty="0" smtClean="0"/>
              <a:t> следует логике </a:t>
            </a:r>
            <a:r>
              <a:rPr lang="en-US" sz="2400" dirty="0" smtClean="0"/>
              <a:t>PCRE </a:t>
            </a:r>
            <a:r>
              <a:rPr lang="ru-RU" sz="2400" dirty="0" smtClean="0"/>
              <a:t>в своих регулярных выражениях, так что подавляющее большинство решений из </a:t>
            </a:r>
            <a:r>
              <a:rPr lang="en-US" sz="2400" dirty="0" smtClean="0"/>
              <a:t>PHP </a:t>
            </a:r>
            <a:r>
              <a:rPr lang="ru-RU" sz="2400" dirty="0" smtClean="0"/>
              <a:t>будет работать и в </a:t>
            </a:r>
            <a:r>
              <a:rPr lang="en-US" sz="2400" dirty="0" smtClean="0"/>
              <a:t>JavaScript.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Чтобы понять нюансы достаточно глубоко, смотрите документацию по </a:t>
            </a:r>
            <a:r>
              <a:rPr lang="en-US" sz="2400" dirty="0" smtClean="0"/>
              <a:t>JavaScript, </a:t>
            </a:r>
            <a:r>
              <a:rPr lang="ru-RU" sz="2400" dirty="0" smtClean="0"/>
              <a:t>а мы рассмотрим основное и вкратце.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65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914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Объект </a:t>
            </a:r>
            <a:r>
              <a:rPr lang="ru-RU" sz="2400" dirty="0" err="1" smtClean="0"/>
              <a:t>RegExp</a:t>
            </a:r>
            <a:r>
              <a:rPr lang="ru-RU" sz="2400" dirty="0" smtClean="0"/>
              <a:t>, отвечающий за работу с регулярными выражениями, </a:t>
            </a:r>
            <a:r>
              <a:rPr lang="ru-RU" sz="2400" dirty="0"/>
              <a:t>можно создать </a:t>
            </a:r>
            <a:r>
              <a:rPr lang="ru-RU" sz="2400" dirty="0" smtClean="0"/>
              <a:t>так: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752600"/>
            <a:ext cx="8534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Классический способ: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регулярное_выражение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"[,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модификаторы])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Perl-style 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способ: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 = /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регулярное_выражение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модификаторы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657600"/>
            <a:ext cx="8534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Классический способ: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re_classic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('/[a-z]+\\w/', 'i');</a:t>
            </a:r>
          </a:p>
          <a:p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Perl-style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способ: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re_perl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/[a-z]+\w/i;</a:t>
            </a:r>
          </a:p>
        </p:txBody>
      </p:sp>
    </p:spTree>
    <p:extLst>
      <p:ext uri="{BB962C8B-B14F-4D97-AF65-F5344CB8AC3E}">
        <p14:creationId xmlns:p14="http://schemas.microsoft.com/office/powerpoint/2010/main" val="36897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объекта </a:t>
            </a:r>
            <a:r>
              <a:rPr lang="en-US" dirty="0" err="1" smtClean="0"/>
              <a:t>RegExp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91440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У объекта </a:t>
            </a:r>
            <a:r>
              <a:rPr lang="ru-RU" sz="2000" dirty="0" err="1" smtClean="0"/>
              <a:t>RegExp</a:t>
            </a:r>
            <a:r>
              <a:rPr lang="ru-RU" sz="2000" dirty="0" smtClean="0"/>
              <a:t> есть следующие методы: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err="1"/>
              <a:t>exec</a:t>
            </a:r>
            <a:r>
              <a:rPr lang="ru-RU" sz="2000" dirty="0"/>
              <a:t> </a:t>
            </a:r>
            <a:r>
              <a:rPr lang="ru-RU" sz="2000" dirty="0" smtClean="0"/>
              <a:t>– выполнить поиск </a:t>
            </a:r>
            <a:r>
              <a:rPr lang="ru-RU" sz="2000" dirty="0"/>
              <a:t>и вернуть массив с результатами и дополнительной информацией.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err="1"/>
              <a:t>test</a:t>
            </a:r>
            <a:r>
              <a:rPr lang="ru-RU" sz="2000" dirty="0"/>
              <a:t> –</a:t>
            </a:r>
            <a:r>
              <a:rPr lang="ru-RU" sz="2000" dirty="0" smtClean="0"/>
              <a:t> </a:t>
            </a:r>
            <a:r>
              <a:rPr lang="ru-RU" sz="2000" dirty="0"/>
              <a:t>проверить на совпадение и вернуть </a:t>
            </a:r>
            <a:r>
              <a:rPr lang="ru-RU" sz="2000" dirty="0" err="1"/>
              <a:t>true</a:t>
            </a:r>
            <a:r>
              <a:rPr lang="ru-RU" sz="2000" dirty="0"/>
              <a:t> или </a:t>
            </a:r>
            <a:r>
              <a:rPr lang="ru-RU" sz="2000" dirty="0" err="1"/>
              <a:t>false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У объекта </a:t>
            </a:r>
            <a:r>
              <a:rPr lang="ru-RU" sz="2000" dirty="0" err="1" smtClean="0"/>
              <a:t>String</a:t>
            </a:r>
            <a:r>
              <a:rPr lang="ru-RU" sz="2000" dirty="0" smtClean="0"/>
              <a:t> есть следующие методы по работе с регулярными выражениями: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err="1"/>
              <a:t>match</a:t>
            </a:r>
            <a:r>
              <a:rPr lang="ru-RU" sz="2000" dirty="0"/>
              <a:t> –</a:t>
            </a:r>
            <a:r>
              <a:rPr lang="ru-RU" sz="2000" dirty="0" smtClean="0"/>
              <a:t> </a:t>
            </a:r>
            <a:r>
              <a:rPr lang="ru-RU" sz="2000" dirty="0"/>
              <a:t>выполнить поиск и вернуть массив с результатами и дополнительной информацией (или </a:t>
            </a:r>
            <a:r>
              <a:rPr lang="ru-RU" sz="2000" dirty="0" err="1"/>
              <a:t>null</a:t>
            </a:r>
            <a:r>
              <a:rPr lang="ru-RU" sz="2000" dirty="0"/>
              <a:t>, если ничего не найдено).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err="1"/>
              <a:t>search</a:t>
            </a:r>
            <a:r>
              <a:rPr lang="ru-RU" sz="2000" dirty="0"/>
              <a:t> –</a:t>
            </a:r>
            <a:r>
              <a:rPr lang="ru-RU" sz="2000" dirty="0" smtClean="0"/>
              <a:t> </a:t>
            </a:r>
            <a:r>
              <a:rPr lang="ru-RU" sz="2000" dirty="0"/>
              <a:t>проверить на совпадение и вернуть индекс совпадения или -1, если совпадения нет.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err="1"/>
              <a:t>replace</a:t>
            </a:r>
            <a:r>
              <a:rPr lang="ru-RU" sz="2000" dirty="0"/>
              <a:t> –</a:t>
            </a:r>
            <a:r>
              <a:rPr lang="ru-RU" sz="2000" dirty="0" smtClean="0"/>
              <a:t> </a:t>
            </a:r>
            <a:r>
              <a:rPr lang="ru-RU" sz="2000" dirty="0"/>
              <a:t>произвести поиск и замену.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err="1"/>
              <a:t>split</a:t>
            </a:r>
            <a:r>
              <a:rPr lang="ru-RU" sz="2000" dirty="0"/>
              <a:t> –</a:t>
            </a:r>
            <a:r>
              <a:rPr lang="ru-RU" sz="2000" dirty="0" smtClean="0"/>
              <a:t> </a:t>
            </a:r>
            <a:r>
              <a:rPr lang="ru-RU" sz="2000" dirty="0"/>
              <a:t>разрезать строку на массив подстрок, используя в качестве разделителя регулярное выражение или фиксированную строку.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1613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Переменные в </a:t>
            </a:r>
            <a:r>
              <a:rPr lang="en-US" dirty="0"/>
              <a:t>JavaScript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Имя переменной может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состоять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букв, цифр,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символов «$»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и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«_», при этом первый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символ не должен быть цифрой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438400"/>
            <a:ext cx="42291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someVariable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newVariable15;</a:t>
            </a: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= 15;</a:t>
            </a: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= 17;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RegExp.exec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Рассмотрим пример использования </a:t>
            </a:r>
            <a:r>
              <a:rPr lang="en-US" sz="2400" dirty="0" err="1" smtClean="0"/>
              <a:t>RegExp.exec</a:t>
            </a:r>
            <a:r>
              <a:rPr lang="en-US" sz="2400" dirty="0" smtClean="0"/>
              <a:t>()</a:t>
            </a:r>
            <a:endParaRPr lang="ru-RU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8534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text = 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 текст с кодами товаров: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ABC-1000, def-2000.';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('([a-z]{3})-(\\d{4})',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((result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re.exec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(text)) !== null)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3810000"/>
            <a:ext cx="65532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["ABC-1000", "ABC", "1000"]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"ABC-1000"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"ABC"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"1000"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ndex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28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 текст с кодами товаров: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ABC-1000, def-2000."</a:t>
            </a:r>
          </a:p>
          <a:p>
            <a:endParaRPr lang="en-US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def-2000",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"2000"]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	"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def-2000"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"2000"</a:t>
            </a: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 	38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ru-RU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 текст с кодами товаров: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ABC-1000, def-2000."</a:t>
            </a:r>
          </a:p>
        </p:txBody>
      </p:sp>
    </p:spTree>
    <p:extLst>
      <p:ext uri="{BB962C8B-B14F-4D97-AF65-F5344CB8AC3E}">
        <p14:creationId xmlns:p14="http://schemas.microsoft.com/office/powerpoint/2010/main" val="343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RegExp.test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Рассмотрим пример использования </a:t>
            </a:r>
            <a:r>
              <a:rPr lang="en-US" sz="2400" dirty="0" err="1" smtClean="0"/>
              <a:t>RegExp.test</a:t>
            </a:r>
            <a:r>
              <a:rPr lang="en-US" sz="2400" dirty="0" smtClean="0"/>
              <a:t>()</a:t>
            </a:r>
            <a:endParaRPr lang="ru-RU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1446074"/>
            <a:ext cx="85344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text = 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 текст с кодами товаров: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ABC-1000, def-2000.';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re_4d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('\\d{4}', '');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re_5d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('\\d{5}', '');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console.log(re_4d.test(text));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console.log(re_5d.test(text));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Sring.match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Рассмотрим пример использования </a:t>
            </a:r>
            <a:r>
              <a:rPr lang="en-US" sz="2400" dirty="0" err="1" smtClean="0"/>
              <a:t>Sring.match</a:t>
            </a:r>
            <a:r>
              <a:rPr lang="en-US" sz="2400" dirty="0" smtClean="0"/>
              <a:t>()</a:t>
            </a:r>
            <a:endParaRPr lang="ru-RU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1446074"/>
            <a:ext cx="85344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text = 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 текст с кодами товаров: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ABC-1000, def-2000.';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re_4d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('\\d{4}', '');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re_5d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('\\d{5}', '');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text.match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(re_4d));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См. ниже.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text.match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(re_5d));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527197"/>
            <a:ext cx="8534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["1000"]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"1000"</a:t>
            </a:r>
          </a:p>
          <a:p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32</a:t>
            </a:r>
          </a:p>
          <a:p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"Это текст с кодами товаров: ABC-1000, def-2000."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Sring.search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Рассмотрим пример использования </a:t>
            </a:r>
            <a:r>
              <a:rPr lang="en-US" sz="2400" dirty="0" err="1" smtClean="0"/>
              <a:t>Sring.search</a:t>
            </a:r>
            <a:r>
              <a:rPr lang="en-US" sz="2400" dirty="0" smtClean="0"/>
              <a:t>()</a:t>
            </a:r>
            <a:endParaRPr lang="ru-RU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1446074"/>
            <a:ext cx="85344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text = 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 текст с кодами товаров: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ABC-1000, def-2000.';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re_4d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('\\d{4}', '');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re_5d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('\\d{5}', '');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text.search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(re_4d));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text.search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(re_5d));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Sring.replace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Рассмотрим пример использования </a:t>
            </a:r>
            <a:r>
              <a:rPr lang="en-US" sz="2400" dirty="0" err="1" smtClean="0"/>
              <a:t>Sring.replace</a:t>
            </a:r>
            <a:r>
              <a:rPr lang="en-US" sz="2400" dirty="0"/>
              <a:t>()</a:t>
            </a:r>
            <a:endParaRPr lang="ru-RU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1446074"/>
            <a:ext cx="853440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text = 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 текст с кодами товаров: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ABC-1000, def-2000.';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re_4d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('\\d{4}', 'g');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(re_4d,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'?'));</a:t>
            </a:r>
          </a:p>
          <a:p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 текст с кодами товаров: ABC-?,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</a:t>
            </a:r>
            <a:endParaRPr lang="en-US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Без модификатора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(global) </a:t>
            </a:r>
            <a:r>
              <a:rPr lang="ru-R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будет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заменено только первое вхождение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Sring.split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Рассмотрим пример использования </a:t>
            </a:r>
            <a:r>
              <a:rPr lang="en-US" sz="2400" dirty="0" err="1" smtClean="0"/>
              <a:t>Sring.split</a:t>
            </a:r>
            <a:r>
              <a:rPr lang="en-US" sz="2400" dirty="0" smtClean="0"/>
              <a:t>()</a:t>
            </a:r>
            <a:endParaRPr lang="ru-RU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04800" y="1446074"/>
            <a:ext cx="85344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text = 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 текст с кодами товаров: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ABC-1000, def-2000.';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re_4d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('\\d{4}', 'g');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(re_4d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["Это текст с кодами товаров: ABC-", ", </a:t>
            </a:r>
            <a:r>
              <a:rPr lang="ru-RU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-", "."]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для закрепления материала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Задачи:</a:t>
            </a:r>
          </a:p>
          <a:p>
            <a:pPr marL="0" indent="0">
              <a:buNone/>
            </a:pPr>
            <a:r>
              <a:rPr lang="ru-RU" sz="2400" dirty="0" smtClean="0"/>
              <a:t>1) Определить, содержит </a:t>
            </a:r>
            <a:r>
              <a:rPr lang="ru-RU" sz="2400" dirty="0"/>
              <a:t>ли текст хотя бы одно трёхзначное </a:t>
            </a:r>
            <a:r>
              <a:rPr lang="ru-RU" sz="2400" dirty="0" smtClean="0"/>
              <a:t>число</a:t>
            </a:r>
            <a:r>
              <a:rPr lang="ru-RU" sz="2400" dirty="0"/>
              <a:t>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2) </a:t>
            </a:r>
            <a:r>
              <a:rPr lang="ru-RU" sz="2400" dirty="0" smtClean="0"/>
              <a:t>Показать </a:t>
            </a:r>
            <a:r>
              <a:rPr lang="ru-RU" sz="2400" dirty="0"/>
              <a:t>все двухзначные числа, стоящие строго в начале или строго в конце </a:t>
            </a:r>
            <a:r>
              <a:rPr lang="ru-RU" sz="2400" dirty="0" smtClean="0"/>
              <a:t>строки.</a:t>
            </a:r>
          </a:p>
          <a:p>
            <a:pPr marL="0" indent="0">
              <a:buNone/>
            </a:pPr>
            <a:r>
              <a:rPr lang="ru-RU" sz="2400" dirty="0"/>
              <a:t>3) </a:t>
            </a:r>
            <a:r>
              <a:rPr lang="ru-RU" sz="2400" dirty="0" smtClean="0"/>
              <a:t>Для </a:t>
            </a:r>
            <a:r>
              <a:rPr lang="ru-RU" sz="2400" dirty="0"/>
              <a:t>дат в формате [Д]Д.[М]М.[ГГ]ГГ выделить день, месяц, </a:t>
            </a:r>
            <a:r>
              <a:rPr lang="ru-RU" sz="2400" dirty="0" smtClean="0"/>
              <a:t>год.</a:t>
            </a:r>
          </a:p>
          <a:p>
            <a:pPr marL="0" indent="0">
              <a:buNone/>
            </a:pPr>
            <a:r>
              <a:rPr lang="ru-RU" sz="2400" dirty="0"/>
              <a:t>4) </a:t>
            </a:r>
            <a:r>
              <a:rPr lang="ru-RU" sz="2400" dirty="0" smtClean="0"/>
              <a:t>Выделить </a:t>
            </a:r>
            <a:r>
              <a:rPr lang="ru-RU" sz="2400" dirty="0"/>
              <a:t>в тексте дублирующиеся </a:t>
            </a:r>
            <a:r>
              <a:rPr lang="ru-RU" sz="2400" dirty="0" smtClean="0"/>
              <a:t>слова.</a:t>
            </a:r>
          </a:p>
          <a:p>
            <a:pPr marL="0" indent="0">
              <a:buNone/>
            </a:pPr>
            <a:r>
              <a:rPr lang="ru-RU" sz="2400" dirty="0"/>
              <a:t>5) </a:t>
            </a:r>
            <a:r>
              <a:rPr lang="ru-RU" sz="2400" dirty="0" smtClean="0"/>
              <a:t>Определить </a:t>
            </a:r>
            <a:r>
              <a:rPr lang="ru-RU" sz="2400" dirty="0"/>
              <a:t>числа с запятой или пробелом в качестве разделителя </a:t>
            </a:r>
            <a:r>
              <a:rPr lang="ru-RU" sz="2400" dirty="0" smtClean="0"/>
              <a:t>разрядов.</a:t>
            </a:r>
          </a:p>
        </p:txBody>
      </p:sp>
    </p:spTree>
    <p:extLst>
      <p:ext uri="{BB962C8B-B14F-4D97-AF65-F5344CB8AC3E}">
        <p14:creationId xmlns:p14="http://schemas.microsoft.com/office/powerpoint/2010/main" val="15065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/>
              <a:t>Использование </a:t>
            </a:r>
            <a:r>
              <a:rPr lang="en-US" sz="3200" dirty="0" err="1" smtClean="0"/>
              <a:t>XmlHttpRequest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 err="1"/>
              <a:t>XMLHttpRequest</a:t>
            </a:r>
            <a:r>
              <a:rPr lang="ru-RU" sz="2400" dirty="0"/>
              <a:t> </a:t>
            </a:r>
            <a:r>
              <a:rPr lang="ru-RU" sz="2400" dirty="0" smtClean="0"/>
              <a:t>– специальное решение (фактически, API), позволяющее выполнять т.н. фоновые запросы к веб-серверу, не обновляя всю страницу целиком.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err="1" smtClean="0"/>
              <a:t>XMLHttpRequest</a:t>
            </a:r>
            <a:r>
              <a:rPr lang="ru-RU" sz="2400" dirty="0" smtClean="0"/>
              <a:t> лежит в основе </a:t>
            </a:r>
            <a:r>
              <a:rPr lang="en-US" sz="2400" dirty="0"/>
              <a:t>AJAX (Asynchronous </a:t>
            </a:r>
            <a:r>
              <a:rPr lang="en-US" sz="2400" dirty="0" err="1"/>
              <a:t>Javascript</a:t>
            </a:r>
            <a:r>
              <a:rPr lang="en-US" sz="2400" dirty="0"/>
              <a:t> and </a:t>
            </a:r>
            <a:r>
              <a:rPr lang="en-US" sz="2400" dirty="0" smtClean="0"/>
              <a:t>XML, </a:t>
            </a:r>
            <a:r>
              <a:rPr lang="ru-RU" sz="2400" dirty="0" smtClean="0"/>
              <a:t>асинхронный </a:t>
            </a:r>
            <a:r>
              <a:rPr lang="en-US" sz="2400" dirty="0"/>
              <a:t>JavaScript </a:t>
            </a:r>
            <a:r>
              <a:rPr lang="ru-RU" sz="2400" dirty="0"/>
              <a:t>и </a:t>
            </a:r>
            <a:r>
              <a:rPr lang="en-US" sz="2400" dirty="0" smtClean="0"/>
              <a:t>XML) – </a:t>
            </a:r>
            <a:r>
              <a:rPr lang="ru-RU" sz="2400" dirty="0" smtClean="0"/>
              <a:t>набора решений, позволяющих строить максимально интерактивные веб-приложения.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562600"/>
            <a:ext cx="246349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примеры в папке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04_js_samples_ajax</a:t>
            </a:r>
          </a:p>
        </p:txBody>
      </p:sp>
    </p:spTree>
    <p:extLst>
      <p:ext uri="{BB962C8B-B14F-4D97-AF65-F5344CB8AC3E}">
        <p14:creationId xmlns:p14="http://schemas.microsoft.com/office/powerpoint/2010/main" val="23972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В классическом варианте любые изменения страницы, требующие информации с сервера, приводят к повторной загрузке всей страницы целиком: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590800"/>
            <a:ext cx="8382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486400"/>
            <a:ext cx="8382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90600" y="32004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215786" y="4158733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 и данные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47800" y="32004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676596" y="4158732"/>
            <a:ext cx="19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Новая страница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12067" y="32004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2005681" y="4158733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 и данные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69267" y="32004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2898063" y="4158732"/>
            <a:ext cx="19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Новая страница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421867" y="32004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6200000">
            <a:off x="4215481" y="4158733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 и данные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879067" y="32004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5107863" y="4158732"/>
            <a:ext cx="19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Новая страница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860267" y="32004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6653881" y="4158733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 и данные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317467" y="3200400"/>
            <a:ext cx="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7546263" y="4158732"/>
            <a:ext cx="19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Новая страница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Переменные в </a:t>
            </a:r>
            <a:r>
              <a:rPr lang="en-US" dirty="0"/>
              <a:t>JavaScript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Вопросы области видимости переменных мы рассмотрим чуть позже, но пока важно запомнить одно правило: всегда объявляйте ваши локальные переменные в функциях с использованием ключевого слова </a:t>
            </a:r>
            <a:r>
              <a:rPr lang="en-US" sz="25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016984"/>
            <a:ext cx="42291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someVariable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newVariable15;</a:t>
            </a:r>
          </a:p>
          <a:p>
            <a:r>
              <a:rPr lang="en-US" sz="25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= 15;</a:t>
            </a:r>
          </a:p>
          <a:p>
            <a:r>
              <a:rPr lang="en-US" sz="25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5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= 17;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9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В случае использования </a:t>
            </a:r>
            <a:r>
              <a:rPr lang="en-US" sz="2400" dirty="0" smtClean="0"/>
              <a:t>AJAX </a:t>
            </a:r>
            <a:r>
              <a:rPr lang="ru-RU" sz="2400" dirty="0" smtClean="0"/>
              <a:t>картина становится такой: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371600"/>
            <a:ext cx="8382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486400"/>
            <a:ext cx="83820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Браузер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90600" y="1981200"/>
            <a:ext cx="0" cy="350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215786" y="3492387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 и данные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47800" y="1981200"/>
            <a:ext cx="0" cy="350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676596" y="3514405"/>
            <a:ext cx="191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Новая страница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00400" y="1981200"/>
            <a:ext cx="11667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2005681" y="3035187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 и данные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69267" y="1981200"/>
            <a:ext cx="1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2924835" y="303043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Порция данных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31067" y="4953000"/>
            <a:ext cx="6008133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31068" y="4419600"/>
            <a:ext cx="6008132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410198" y="1981200"/>
            <a:ext cx="11667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16200000">
            <a:off x="4215479" y="3035187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 и данные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879065" y="1981200"/>
            <a:ext cx="1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5134633" y="303043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Порция данных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7619998" y="1981200"/>
            <a:ext cx="11667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6425279" y="3035187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Запрос и данные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088865" y="1981200"/>
            <a:ext cx="1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7344433" y="3030435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Порция данных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0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реализовать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Общий принцип прост, и мы его уже изучили (и даже видели пример в главе, посвящённой </a:t>
            </a:r>
            <a:r>
              <a:rPr lang="en-US" sz="2400" dirty="0" smtClean="0"/>
              <a:t>XML </a:t>
            </a:r>
            <a:r>
              <a:rPr lang="ru-RU" sz="2400" dirty="0" smtClean="0"/>
              <a:t>и </a:t>
            </a:r>
            <a:r>
              <a:rPr lang="en-US" sz="2400" dirty="0" smtClean="0"/>
              <a:t>JSON):</a:t>
            </a:r>
          </a:p>
          <a:p>
            <a:pPr marL="0" indent="0">
              <a:buNone/>
            </a:pPr>
            <a:r>
              <a:rPr lang="en-US" sz="2400" dirty="0" smtClean="0"/>
              <a:t>1) </a:t>
            </a:r>
            <a:r>
              <a:rPr lang="ru-RU" sz="2400" dirty="0" smtClean="0"/>
              <a:t>Написать код, вызываемый в результате реакции на какое-то событие (как вариант – по таймеру).</a:t>
            </a:r>
          </a:p>
          <a:p>
            <a:pPr marL="0" indent="0">
              <a:buNone/>
            </a:pPr>
            <a:r>
              <a:rPr lang="ru-RU" sz="2400" dirty="0" smtClean="0"/>
              <a:t>2) Создать экземпляр </a:t>
            </a:r>
            <a:r>
              <a:rPr lang="en-US" sz="2400" dirty="0" err="1" smtClean="0"/>
              <a:t>XMLHttpRequest</a:t>
            </a:r>
            <a:r>
              <a:rPr lang="ru-RU" sz="2400" dirty="0" smtClean="0"/>
              <a:t>, выполнить запрос и получить ответ.</a:t>
            </a:r>
          </a:p>
          <a:p>
            <a:pPr marL="0" indent="0">
              <a:buNone/>
            </a:pPr>
            <a:r>
              <a:rPr lang="ru-RU" sz="2400" dirty="0" smtClean="0"/>
              <a:t>3) Обработать ответ и внести правки в страницу (или выполнить какие-то иные действия – </a:t>
            </a:r>
            <a:r>
              <a:rPr lang="en-US" sz="2400" dirty="0" smtClean="0"/>
              <a:t>JavaScript </a:t>
            </a:r>
            <a:r>
              <a:rPr lang="ru-RU" sz="2400" dirty="0" smtClean="0"/>
              <a:t>ведь может многое).</a:t>
            </a:r>
          </a:p>
        </p:txBody>
      </p:sp>
    </p:spTree>
    <p:extLst>
      <p:ext uri="{BB962C8B-B14F-4D97-AF65-F5344CB8AC3E}">
        <p14:creationId xmlns:p14="http://schemas.microsoft.com/office/powerpoint/2010/main" val="7271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реализовать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 первой и третей частями мы уже хорошо познакомились в соответствующих главах (см. всё, что связано с обработкой событий и управлением </a:t>
            </a:r>
            <a:r>
              <a:rPr lang="en-US" sz="2400" dirty="0" smtClean="0"/>
              <a:t>DOM)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Потому – сразу переходим ко второй (создать экземпляр </a:t>
            </a:r>
            <a:r>
              <a:rPr lang="en-US" sz="2400" dirty="0" err="1" smtClean="0"/>
              <a:t>XMLHttpRequest</a:t>
            </a:r>
            <a:r>
              <a:rPr lang="ru-RU" sz="2400" dirty="0" smtClean="0"/>
              <a:t>, выполнить запрос и получить ответ) и посмотрим, как это сделать максимально универсально и </a:t>
            </a:r>
            <a:r>
              <a:rPr lang="ru-RU" sz="2400" dirty="0" err="1" smtClean="0"/>
              <a:t>кроссбраузерно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Итак…</a:t>
            </a:r>
          </a:p>
        </p:txBody>
      </p:sp>
    </p:spTree>
    <p:extLst>
      <p:ext uri="{BB962C8B-B14F-4D97-AF65-F5344CB8AC3E}">
        <p14:creationId xmlns:p14="http://schemas.microsoft.com/office/powerpoint/2010/main" val="42797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реализовать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Поскольку реализация </a:t>
            </a:r>
            <a:r>
              <a:rPr lang="en-US" sz="2400" dirty="0" err="1"/>
              <a:t>XMLHttpRequest</a:t>
            </a:r>
            <a:r>
              <a:rPr lang="ru-RU" sz="2400" dirty="0" smtClean="0"/>
              <a:t>зависит от браузера, воспользуемся таким решением: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678662"/>
            <a:ext cx="8534400" cy="449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getXHR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XMLHttpFactories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() {return new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()},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() {return new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ActiveXObject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("Msxml2.XMLHTTP")},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() {return new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ActiveXObject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("Msxml3.XMLHTTP")},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() {return new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ActiveXObject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Microsoft.XMLHTTP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")}];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XMLHttpFactories.length;i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XMLHttpFactories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[i]();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 (e)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continue;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95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реализовать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Получив экземпляр </a:t>
            </a:r>
            <a:r>
              <a:rPr lang="en-US" sz="2400" dirty="0" err="1" smtClean="0"/>
              <a:t>XMLHttpRequest</a:t>
            </a:r>
            <a:r>
              <a:rPr lang="ru-RU" sz="2400" dirty="0" smtClean="0"/>
              <a:t>, следует его «настроить»: указать обработчики изменения состояния. Это можно сделать через два свойства:</a:t>
            </a:r>
          </a:p>
          <a:p>
            <a:pPr>
              <a:buFont typeface="Arial" charset="0"/>
              <a:buChar char="•"/>
            </a:pPr>
            <a:r>
              <a:rPr lang="en-US" sz="2400" dirty="0" err="1" smtClean="0"/>
              <a:t>onreadystatechange</a:t>
            </a:r>
            <a:r>
              <a:rPr lang="en-US" sz="2400" dirty="0" smtClean="0"/>
              <a:t> – </a:t>
            </a:r>
            <a:r>
              <a:rPr lang="ru-RU" sz="2400" dirty="0" smtClean="0"/>
              <a:t>указывается функция, которая будет вызываться при любом изменении состояния </a:t>
            </a:r>
            <a:r>
              <a:rPr lang="en-US" sz="2400" dirty="0" smtClean="0"/>
              <a:t>(</a:t>
            </a:r>
            <a:r>
              <a:rPr lang="ru-RU" sz="2400" dirty="0" smtClean="0"/>
              <a:t>крайне не рекомендуется для синхронных запросов; впрочем, и сами синхронные запросы крайне не рекомендуются</a:t>
            </a:r>
            <a:r>
              <a:rPr lang="en-US" sz="2400" dirty="0" smtClean="0"/>
              <a:t>)</a:t>
            </a:r>
            <a:r>
              <a:rPr lang="ru-RU" sz="2400" dirty="0"/>
              <a:t>;</a:t>
            </a:r>
            <a:endParaRPr lang="en-US" sz="2400" dirty="0" smtClean="0"/>
          </a:p>
          <a:p>
            <a:pPr>
              <a:buFont typeface="Arial" charset="0"/>
              <a:buChar char="•"/>
            </a:pPr>
            <a:r>
              <a:rPr lang="en-US" sz="2400" dirty="0" err="1" smtClean="0"/>
              <a:t>onload</a:t>
            </a:r>
            <a:r>
              <a:rPr lang="ru-RU" sz="2400" dirty="0" smtClean="0"/>
              <a:t> – указывается функция, которая будет вызываться после завершения выполнения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16753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реализовать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У </a:t>
            </a:r>
            <a:r>
              <a:rPr lang="en-US" sz="2400" dirty="0" err="1" smtClean="0"/>
              <a:t>XMLHttpRequest</a:t>
            </a:r>
            <a:r>
              <a:rPr lang="ru-RU" sz="2400" dirty="0" smtClean="0"/>
              <a:t> есть следующие состояния: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0 </a:t>
            </a:r>
            <a:r>
              <a:rPr lang="ru-RU" sz="2400" dirty="0"/>
              <a:t>(</a:t>
            </a:r>
            <a:r>
              <a:rPr lang="en-US" sz="2400" dirty="0" smtClean="0"/>
              <a:t>UNSENT</a:t>
            </a:r>
            <a:r>
              <a:rPr lang="ru-RU" sz="2400" dirty="0" smtClean="0"/>
              <a:t>)</a:t>
            </a:r>
            <a:r>
              <a:rPr lang="en-US" sz="2400" dirty="0" smtClean="0"/>
              <a:t> </a:t>
            </a:r>
            <a:r>
              <a:rPr lang="ru-RU" sz="2400" dirty="0" smtClean="0"/>
              <a:t>– метод </a:t>
            </a:r>
            <a:r>
              <a:rPr lang="en-US" sz="2400" dirty="0" smtClean="0"/>
              <a:t>open()</a:t>
            </a:r>
            <a:r>
              <a:rPr lang="ru-RU" sz="2400" dirty="0" smtClean="0"/>
              <a:t> ещё не был вызван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 </a:t>
            </a:r>
            <a:r>
              <a:rPr lang="ru-RU" sz="2400" dirty="0" smtClean="0"/>
              <a:t>(</a:t>
            </a:r>
            <a:r>
              <a:rPr lang="en-US" sz="2400" dirty="0" smtClean="0"/>
              <a:t>OPENED</a:t>
            </a:r>
            <a:r>
              <a:rPr lang="ru-RU" sz="2400" dirty="0" smtClean="0"/>
              <a:t>) – метод </a:t>
            </a:r>
            <a:r>
              <a:rPr lang="en-US" sz="2400" dirty="0" smtClean="0"/>
              <a:t>send()</a:t>
            </a:r>
            <a:r>
              <a:rPr lang="ru-RU" sz="2400" dirty="0" smtClean="0"/>
              <a:t> ещё не был вызван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2</a:t>
            </a:r>
            <a:r>
              <a:rPr lang="ru-RU" sz="2400" dirty="0" smtClean="0"/>
              <a:t> (</a:t>
            </a:r>
            <a:r>
              <a:rPr lang="en-US" sz="2400" dirty="0" smtClean="0"/>
              <a:t>HEADERS_RECEIVED</a:t>
            </a:r>
            <a:r>
              <a:rPr lang="ru-RU" sz="2400" dirty="0" smtClean="0"/>
              <a:t>) – метод </a:t>
            </a:r>
            <a:r>
              <a:rPr lang="en-US" sz="2400" dirty="0" smtClean="0"/>
              <a:t>send</a:t>
            </a:r>
            <a:r>
              <a:rPr lang="en-US" sz="2400" dirty="0"/>
              <a:t>() </a:t>
            </a:r>
            <a:r>
              <a:rPr lang="ru-RU" sz="2400" dirty="0" smtClean="0"/>
              <a:t>был вызван, и уже доступен статус ответа и заголовки ответа.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3 </a:t>
            </a:r>
            <a:r>
              <a:rPr lang="ru-RU" sz="2400" dirty="0" smtClean="0"/>
              <a:t>(</a:t>
            </a:r>
            <a:r>
              <a:rPr lang="en-US" sz="2400" dirty="0" smtClean="0"/>
              <a:t>LOADING</a:t>
            </a:r>
            <a:r>
              <a:rPr lang="ru-RU" sz="2400" dirty="0" smtClean="0"/>
              <a:t>) – идёт загрузка, в свойстве </a:t>
            </a:r>
            <a:r>
              <a:rPr lang="en-US" sz="2400" dirty="0" err="1" smtClean="0"/>
              <a:t>responseText</a:t>
            </a:r>
            <a:r>
              <a:rPr lang="en-US" sz="2400" dirty="0" smtClean="0"/>
              <a:t> </a:t>
            </a:r>
            <a:r>
              <a:rPr lang="ru-RU" sz="2400" dirty="0" smtClean="0"/>
              <a:t>содержится часть полученных данных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4</a:t>
            </a:r>
            <a:r>
              <a:rPr lang="ru-RU" sz="2400" dirty="0" smtClean="0"/>
              <a:t> (</a:t>
            </a:r>
            <a:r>
              <a:rPr lang="en-US" sz="2400" dirty="0" smtClean="0"/>
              <a:t>DONE</a:t>
            </a:r>
            <a:r>
              <a:rPr lang="ru-RU" sz="2400" dirty="0" smtClean="0"/>
              <a:t>) – операция завершена.</a:t>
            </a:r>
          </a:p>
        </p:txBody>
      </p:sp>
    </p:spTree>
    <p:extLst>
      <p:ext uri="{BB962C8B-B14F-4D97-AF65-F5344CB8AC3E}">
        <p14:creationId xmlns:p14="http://schemas.microsoft.com/office/powerpoint/2010/main" val="35030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реализовать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Метод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инициализирует запрос. Здесь особо стоит отметить параметр </a:t>
            </a:r>
            <a:r>
              <a:rPr lang="en-US" sz="2400" dirty="0" err="1" smtClean="0"/>
              <a:t>async</a:t>
            </a:r>
            <a:r>
              <a:rPr lang="en-US" sz="2400" dirty="0" smtClean="0"/>
              <a:t>, </a:t>
            </a:r>
            <a:r>
              <a:rPr lang="ru-RU" sz="2400" dirty="0" smtClean="0"/>
              <a:t>который в общем случае должен быть </a:t>
            </a:r>
            <a:r>
              <a:rPr lang="en-US" sz="2400" dirty="0" smtClean="0"/>
              <a:t>true, </a:t>
            </a:r>
            <a:r>
              <a:rPr lang="ru-RU" sz="2400" dirty="0" smtClean="0"/>
              <a:t>т.е. в противном случае (при долгих запросах-ответах) в зависимости от браузера можно получить низкую производительность или вовсе «замирание»/«</a:t>
            </a:r>
            <a:r>
              <a:rPr lang="ru-RU" sz="2400" dirty="0" err="1" smtClean="0"/>
              <a:t>подвисание</a:t>
            </a:r>
            <a:r>
              <a:rPr lang="ru-RU" sz="2400" dirty="0" smtClean="0"/>
              <a:t>» приложения или даже всего браузера.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245275"/>
            <a:ext cx="4572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open(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method,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optional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optional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optional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password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реализовать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Метод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отправляет запрос и либо ждёт его завершения (синхронный запрос), либо сразу же завершается (асинхронный запрос).</a:t>
            </a:r>
          </a:p>
          <a:p>
            <a:pPr marL="0" indent="0">
              <a:buNone/>
            </a:pPr>
            <a:r>
              <a:rPr lang="ru-RU" sz="1800" dirty="0" smtClean="0"/>
              <a:t>Из других полезных методов стоит отметить: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abort</a:t>
            </a:r>
            <a:r>
              <a:rPr lang="en-US" sz="1800" dirty="0" smtClean="0"/>
              <a:t>()</a:t>
            </a:r>
            <a:r>
              <a:rPr lang="ru-RU" sz="1800" dirty="0" smtClean="0"/>
              <a:t> – отмена всей операции.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/>
              <a:t>getResponseHeader</a:t>
            </a:r>
            <a:r>
              <a:rPr lang="en-US" sz="1800" dirty="0" smtClean="0"/>
              <a:t>(String </a:t>
            </a:r>
            <a:r>
              <a:rPr lang="en-US" sz="1800" dirty="0"/>
              <a:t>header</a:t>
            </a:r>
            <a:r>
              <a:rPr lang="en-US" sz="1800" dirty="0" smtClean="0"/>
              <a:t>)</a:t>
            </a:r>
            <a:r>
              <a:rPr lang="ru-RU" sz="1800" dirty="0" smtClean="0"/>
              <a:t> – возвращает указанный заголовок ответа или </a:t>
            </a:r>
            <a:r>
              <a:rPr lang="en-US" sz="1800" dirty="0" smtClean="0"/>
              <a:t>null, </a:t>
            </a:r>
            <a:r>
              <a:rPr lang="ru-RU" sz="1800" dirty="0" smtClean="0"/>
              <a:t>если заголовка нет, или он пока не получен.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/>
              <a:t>setRequestHeader</a:t>
            </a:r>
            <a:r>
              <a:rPr lang="en-US" sz="1800" dirty="0" smtClean="0"/>
              <a:t>(String </a:t>
            </a:r>
            <a:r>
              <a:rPr lang="en-US" sz="1800" dirty="0"/>
              <a:t>header</a:t>
            </a:r>
            <a:r>
              <a:rPr lang="en-US" sz="1800" dirty="0" smtClean="0"/>
              <a:t>,</a:t>
            </a:r>
            <a:r>
              <a:rPr lang="ru-RU" sz="1800" dirty="0" smtClean="0"/>
              <a:t> </a:t>
            </a:r>
            <a:r>
              <a:rPr lang="en-US" sz="1800" dirty="0" smtClean="0"/>
              <a:t>String value</a:t>
            </a:r>
            <a:r>
              <a:rPr lang="ru-RU" sz="1800" dirty="0" smtClean="0"/>
              <a:t>) – позволяет указать заголовок </a:t>
            </a:r>
            <a:r>
              <a:rPr lang="en-US" sz="1800" dirty="0" smtClean="0"/>
              <a:t>HTTP-</a:t>
            </a:r>
            <a:r>
              <a:rPr lang="ru-RU" sz="1800" dirty="0" smtClean="0"/>
              <a:t>запроса.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/>
              <a:t>overrideMimeType</a:t>
            </a:r>
            <a:r>
              <a:rPr lang="en-US" sz="1800" dirty="0" smtClean="0"/>
              <a:t>(String </a:t>
            </a:r>
            <a:r>
              <a:rPr lang="en-US" sz="1800" dirty="0" err="1"/>
              <a:t>mimetype</a:t>
            </a:r>
            <a:r>
              <a:rPr lang="en-US" sz="1800" dirty="0" smtClean="0"/>
              <a:t>)</a:t>
            </a:r>
            <a:r>
              <a:rPr lang="ru-RU" sz="1800" dirty="0" smtClean="0"/>
              <a:t> – позволяет принудительно указать </a:t>
            </a:r>
            <a:r>
              <a:rPr lang="en-US" sz="1800" dirty="0" smtClean="0"/>
              <a:t>MIME-</a:t>
            </a:r>
            <a:r>
              <a:rPr lang="ru-RU" sz="1800" dirty="0" smtClean="0"/>
              <a:t>тип документа (полезно, например, если нужно будет проанализировать </a:t>
            </a:r>
            <a:r>
              <a:rPr lang="en-US" sz="1800" dirty="0" smtClean="0"/>
              <a:t>XML-</a:t>
            </a:r>
            <a:r>
              <a:rPr lang="ru-RU" sz="1800" dirty="0" smtClean="0"/>
              <a:t>ответ, но сервер не выставил правильный заголовок).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245275"/>
            <a:ext cx="457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send();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1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реализовать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Много полезной информации можно получить из свойств: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/>
              <a:t>readyState</a:t>
            </a:r>
            <a:r>
              <a:rPr lang="ru-RU" sz="1800" dirty="0" smtClean="0"/>
              <a:t> – текущее состояние операции (см. </a:t>
            </a:r>
            <a:r>
              <a:rPr lang="en-US" sz="1800" dirty="0" err="1" smtClean="0"/>
              <a:t>onreadystatechange</a:t>
            </a:r>
            <a:r>
              <a:rPr lang="en-US" sz="1800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status – </a:t>
            </a:r>
            <a:r>
              <a:rPr lang="ru-RU" sz="1800" dirty="0" smtClean="0"/>
              <a:t>код </a:t>
            </a:r>
            <a:r>
              <a:rPr lang="en-US" sz="1800" dirty="0" smtClean="0"/>
              <a:t>HTTP-</a:t>
            </a:r>
            <a:r>
              <a:rPr lang="ru-RU" sz="1800" dirty="0" smtClean="0"/>
              <a:t>ответа сервера (200, 404 и т.д.)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/>
              <a:t>statusText</a:t>
            </a:r>
            <a:r>
              <a:rPr lang="ru-RU" sz="1800" dirty="0" smtClean="0"/>
              <a:t> – «текст кода </a:t>
            </a:r>
            <a:r>
              <a:rPr lang="en-US" sz="1800" dirty="0" smtClean="0"/>
              <a:t>HTTP-</a:t>
            </a:r>
            <a:r>
              <a:rPr lang="ru-RU" sz="1800" dirty="0" smtClean="0"/>
              <a:t>ответа», т.е. </a:t>
            </a:r>
            <a:r>
              <a:rPr lang="en-US" sz="1800" dirty="0" smtClean="0"/>
              <a:t>"OK"</a:t>
            </a:r>
            <a:r>
              <a:rPr lang="ru-RU" sz="1800" dirty="0" smtClean="0"/>
              <a:t> и т.д.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response – </a:t>
            </a:r>
            <a:r>
              <a:rPr lang="ru-RU" sz="1800" dirty="0" smtClean="0"/>
              <a:t>«тело ответа» (см. документацию, там много нюансов).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/>
              <a:t>responseText</a:t>
            </a:r>
            <a:r>
              <a:rPr lang="ru-RU" sz="1800" dirty="0" smtClean="0"/>
              <a:t> – текст ответа сервера (как правило, или используется сам по себе для вставки в страницу, или содержит </a:t>
            </a:r>
            <a:r>
              <a:rPr lang="en-US" sz="1800" dirty="0" smtClean="0"/>
              <a:t>JSON).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/>
              <a:t>responseXML</a:t>
            </a:r>
            <a:r>
              <a:rPr lang="en-US" sz="1800" dirty="0" smtClean="0"/>
              <a:t> – XML-</a:t>
            </a:r>
            <a:r>
              <a:rPr lang="ru-RU" sz="1800" dirty="0" smtClean="0"/>
              <a:t>вид ответа сервера (при условии, что сервер ДЕЙСТВИТЕЛЬНО передал в ответ </a:t>
            </a:r>
            <a:r>
              <a:rPr lang="en-US" sz="1800" dirty="0" smtClean="0"/>
              <a:t>XML-</a:t>
            </a:r>
            <a:r>
              <a:rPr lang="ru-RU" sz="1800" dirty="0" smtClean="0"/>
              <a:t>данные).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timeout</a:t>
            </a:r>
            <a:r>
              <a:rPr lang="ru-RU" sz="1800" dirty="0" smtClean="0"/>
              <a:t> – позволяет устанавливать таймаут в тысячных долях секунд (по умолчанию == 0, т.е. время выполнения запроса не ограничено).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 smtClean="0"/>
              <a:t>ontimeout</a:t>
            </a:r>
            <a:r>
              <a:rPr lang="ru-RU" sz="1800" dirty="0" smtClean="0"/>
              <a:t> – позволяет указать функцию, которая будет вызвана при наступлении таймаута.</a:t>
            </a:r>
          </a:p>
        </p:txBody>
      </p:sp>
    </p:spTree>
    <p:extLst>
      <p:ext uri="{BB962C8B-B14F-4D97-AF65-F5344CB8AC3E}">
        <p14:creationId xmlns:p14="http://schemas.microsoft.com/office/powerpoint/2010/main" val="24223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на примере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Теперь соберём всё это вместе и посмотрим, как работает синхронный и асинхронный запрос:</a:t>
            </a:r>
            <a:endParaRPr lang="ru-RU" sz="1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" y="1678662"/>
            <a:ext cx="8534400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&lt;meta charset="UTF-8"&gt;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&lt;title&gt;JavaScript: AJAX&lt;/title&gt;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getXHR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XMLHttpFactories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() {return new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()},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() {return new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ActiveXObject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("Msxml2.XMLHTTP")},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() {return new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ActiveXObject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("Msxml3.XMLHTTP")},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() {return new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ActiveXObject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Microsoft.XMLHTTP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")}];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i=0;i&lt;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XMLHttpFactories.length;i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XMLHttpFactories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[i]();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catch (e)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continue;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sampleSync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getXHR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xhr.onreadystatechange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createWatcher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'Sync: ');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ВАЖНО!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AJAX-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запросы НЕ работают "кросс-</a:t>
            </a:r>
            <a:r>
              <a:rPr lang="ru-RU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доменно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"!!!!!</a:t>
            </a:r>
          </a:p>
          <a:p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Т.е. нельзя "просто открыть эту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HTML'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ку в браузере, и всё заработает". Надо открывать её как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http://127.0.0.1/ajax.html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 попытке выполнить кросс-доменный запрос, вы будете получать ошибку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NS_ERROR_FAILURE, 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 запрос будет остановлен.</a:t>
            </a:r>
          </a:p>
          <a:p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Решений два:</a:t>
            </a:r>
          </a:p>
          <a:p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1) Сервер при передаче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HTML, 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 котором вызывается ваш запрос, должен вернуть заголовок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header('Access-Control-Allow-Origin: *'); (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 может всё равно не работать).</a:t>
            </a:r>
          </a:p>
          <a:p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2) Создавать т.н.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server-side-proxy -- 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скрипт, который будет перенаправлять ваши запросы на другие сайты и возвращать ответы.</a:t>
            </a:r>
          </a:p>
          <a:p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('get', 'http://127.0.0.1', false);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sampleAsync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getXHR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xhr.onreadystatechange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createWatcher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ВАЖНО!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AJAX-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запросы НЕ работают "кросс-</a:t>
            </a:r>
            <a:r>
              <a:rPr lang="ru-RU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доменно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"!!!!!</a:t>
            </a:r>
          </a:p>
          <a:p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Т.е. нельзя "просто открыть эту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HTML'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ку в браузере, и всё заработает". Надо открывать её как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http://127.0.0.1/ajax.html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 попытке выполнить кросс-доменный запрос, вы будете получать ошибку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NS_ERROR_FAILURE, 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 запрос будет остановлен.</a:t>
            </a:r>
          </a:p>
          <a:p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Решений два:</a:t>
            </a:r>
          </a:p>
          <a:p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1) Сервер при передаче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HTML, 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 котором вызывается ваш запрос, должен вернуть заголовок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header('Access-Control-Allow-Origin: *'); (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это может всё равно не работать).</a:t>
            </a:r>
          </a:p>
          <a:p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2) Создавать т.н. 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server-side-proxy -- 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скрипт, который будет перенаправлять ваши запросы на другие сайты и возвращать ответы.</a:t>
            </a:r>
          </a:p>
          <a:p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xhr.open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('get', 'http://127.0.0.1', true);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xhr.send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createWatcher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function()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'&lt;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if (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xhr.readyState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4)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{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log =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('log');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log.innerHTML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'Finished' + '&lt;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log.innerHTML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AllResponseHeaders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 +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xhr.getAllResponseHeaders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'&lt;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log.innerHTML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'Status: ' +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'&lt;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log.innerHTML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'Status: ' +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xhr.statusText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'&lt;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&gt;';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&lt;button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sampleSync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()'&gt;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Синхронный запрос&lt;/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button&gt; &lt;button 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sampleAsync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()'&gt;</a:t>
            </a:r>
            <a:r>
              <a:rPr lang="ru-RU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Асинхронный запрос&lt;/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button&gt;&lt;</a:t>
            </a:r>
            <a:r>
              <a:rPr lang="en-US" sz="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id='log'&gt;&lt;/div&gt;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r>
              <a:rPr lang="en-US" sz="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3241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поддерживает следующие типы данных: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объектные и элементарные (которые тоже можно трактовать как объектные).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286482"/>
            <a:ext cx="1905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Элементарные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2286000"/>
            <a:ext cx="1905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latin typeface="Arial" pitchFamily="34" charset="0"/>
                <a:cs typeface="Arial" pitchFamily="34" charset="0"/>
              </a:rPr>
              <a:t>Объектные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3050931"/>
            <a:ext cx="1905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Boolean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3508131"/>
            <a:ext cx="1905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Number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3968262"/>
            <a:ext cx="1905000" cy="3751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String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4422531"/>
            <a:ext cx="1905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4600" y="3050931"/>
            <a:ext cx="1905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Object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3508131"/>
            <a:ext cx="1905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Array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4800" y="4876800"/>
            <a:ext cx="1905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undefined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4600" y="4419600"/>
            <a:ext cx="1905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Function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14600" y="3962400"/>
            <a:ext cx="1905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String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14600" y="4876800"/>
            <a:ext cx="1905000" cy="381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И т.д. </a:t>
            </a:r>
            <a:r>
              <a:rPr lang="ru-RU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8200" y="2286000"/>
            <a:ext cx="4229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Для </a:t>
            </a:r>
            <a:r>
              <a:rPr lang="ru-RU" dirty="0">
                <a:latin typeface="Arial" pitchFamily="34" charset="0"/>
                <a:cs typeface="Arial" pitchFamily="34" charset="0"/>
              </a:rPr>
              <a:t>каждого элементарного типа есть соответствующий объект,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но использовать </a:t>
            </a:r>
            <a:r>
              <a:rPr lang="ru-RU" dirty="0">
                <a:latin typeface="Arial" pitchFamily="34" charset="0"/>
                <a:cs typeface="Arial" pitchFamily="34" charset="0"/>
              </a:rPr>
              <a:t>их не рекомендуется. Элементарные типы автоматически интерпретируются как объекты при вызовах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методов.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5410200"/>
            <a:ext cx="84582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"test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string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 String("test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object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13" idx="3"/>
            <a:endCxn id="28" idx="1"/>
          </p:cNvCxnSpPr>
          <p:nvPr/>
        </p:nvCxnSpPr>
        <p:spPr>
          <a:xfrm flipV="1">
            <a:off x="2209800" y="4152900"/>
            <a:ext cx="304800" cy="29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48200" y="4375666"/>
            <a:ext cx="4488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Хорошая дополнительная информация: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://habrahabr.ru/post/150730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err="1"/>
              <a:t>Кроссдоменные</a:t>
            </a:r>
            <a:r>
              <a:rPr lang="ru-RU" sz="3200" dirty="0"/>
              <a:t> </a:t>
            </a:r>
            <a:r>
              <a:rPr lang="ru-RU" sz="3200" dirty="0" smtClean="0"/>
              <a:t>запросы</a:t>
            </a:r>
            <a:endParaRPr lang="ru-RU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проблемы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Браузеры по соображениям безопасности ограничивают возможности скриптов по взаимодействию с другими доменами, т.е. учитывают комбинацию схемы, имени хоста и порта для того, чтобы определить, откуда был загружен скрипт, и разрешить ему выполнять только запросы по тому же адресу.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46482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Почитать подробнее: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en.wikipedia.org/wiki/Same-origin_policy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6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Однако иногда есть объективная необходимость выполнять такие (т.н. «</a:t>
            </a:r>
            <a:r>
              <a:rPr lang="ru-RU" sz="2500" dirty="0" err="1" smtClean="0"/>
              <a:t>кроссдоменные</a:t>
            </a:r>
            <a:r>
              <a:rPr lang="ru-RU" sz="2500" dirty="0" smtClean="0"/>
              <a:t>») запросы. Сделать это помогает…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b="1" dirty="0"/>
              <a:t>JSONP </a:t>
            </a:r>
            <a:r>
              <a:rPr lang="ru-RU" sz="2500" b="1" dirty="0" smtClean="0"/>
              <a:t>(JSON </a:t>
            </a:r>
            <a:r>
              <a:rPr lang="ru-RU" sz="2500" b="1" dirty="0" err="1"/>
              <a:t>with</a:t>
            </a:r>
            <a:r>
              <a:rPr lang="ru-RU" sz="2500" b="1" dirty="0"/>
              <a:t> </a:t>
            </a:r>
            <a:r>
              <a:rPr lang="ru-RU" sz="2500" b="1" dirty="0" err="1" smtClean="0"/>
              <a:t>padding</a:t>
            </a:r>
            <a:r>
              <a:rPr lang="ru-RU" sz="2500" b="1" dirty="0" smtClean="0"/>
              <a:t>)</a:t>
            </a:r>
            <a:r>
              <a:rPr lang="ru-RU" sz="2500" dirty="0" smtClean="0"/>
              <a:t> – расширение формата JSON, предоставляющее возможность </a:t>
            </a:r>
            <a:r>
              <a:rPr lang="ru-RU" sz="2500" dirty="0"/>
              <a:t>запросить данные с </a:t>
            </a:r>
            <a:r>
              <a:rPr lang="ru-RU" sz="2500" dirty="0" smtClean="0"/>
              <a:t>«чужого домена».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46482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Почитать подробнее: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en.wikipedia.org/wiki/JSONP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Сначала рассмотрим серверную часть. Здесь важны две вещи:</a:t>
            </a:r>
          </a:p>
          <a:p>
            <a:pPr marL="0" indent="0">
              <a:buNone/>
            </a:pPr>
            <a:r>
              <a:rPr lang="ru-RU" sz="2500" dirty="0" smtClean="0"/>
              <a:t>1. Верные заголовки </a:t>
            </a:r>
            <a:r>
              <a:rPr lang="en-US" sz="2500" dirty="0" smtClean="0"/>
              <a:t>HTTP-</a:t>
            </a:r>
            <a:r>
              <a:rPr lang="ru-RU" sz="2500" dirty="0" smtClean="0"/>
              <a:t>ответа.</a:t>
            </a:r>
          </a:p>
          <a:p>
            <a:pPr marL="0" indent="0">
              <a:buNone/>
            </a:pPr>
            <a:r>
              <a:rPr lang="ru-RU" sz="2500" dirty="0" smtClean="0"/>
              <a:t>2. Правильное формирование контента.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Рассмотрим на примере выполнения </a:t>
            </a:r>
            <a:r>
              <a:rPr lang="ru-RU" sz="2500" dirty="0" err="1" smtClean="0"/>
              <a:t>кроссдоменного</a:t>
            </a:r>
            <a:r>
              <a:rPr lang="ru-RU" sz="2500" dirty="0" smtClean="0"/>
              <a:t> запроса (будем посылать запрос на виртуальную машину)…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562600"/>
            <a:ext cx="255711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примеры в папке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05_js_samples_jsonp</a:t>
            </a:r>
          </a:p>
        </p:txBody>
      </p:sp>
    </p:spTree>
    <p:extLst>
      <p:ext uri="{BB962C8B-B14F-4D97-AF65-F5344CB8AC3E}">
        <p14:creationId xmlns:p14="http://schemas.microsoft.com/office/powerpoint/2010/main" val="28540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Серверная часть: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371600"/>
            <a:ext cx="8534400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($_GET['callback']))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Just for security reasons.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$callback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preg_replace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('/[^a-z0-9$_]/si', '', $_GET['callback']);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Set headers.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header('Access-Control-Allow-Origin: *');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header('Content-Type: application/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javascript;charset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=UTF-8');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Collect some useful data.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$response = array('a' =&gt; '999');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Create proper JSONP format response and send it.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$response = $callback.'('.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json_encode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($response).')';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echo $response;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232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На клиентской части нужно сделать две вещи:</a:t>
            </a:r>
          </a:p>
          <a:p>
            <a:pPr marL="0" indent="0">
              <a:buNone/>
            </a:pPr>
            <a:r>
              <a:rPr lang="ru-RU" sz="2500" dirty="0" smtClean="0"/>
              <a:t>1. Подготовить функцию, имя которой передано на сервер в качестве параметра запроса.</a:t>
            </a:r>
          </a:p>
          <a:p>
            <a:pPr marL="0" indent="0">
              <a:buNone/>
            </a:pPr>
            <a:r>
              <a:rPr lang="ru-RU" sz="2500" dirty="0" smtClean="0"/>
              <a:t>2. Динамически создать элемент </a:t>
            </a:r>
            <a:r>
              <a:rPr lang="en-US" sz="2500" dirty="0" smtClean="0"/>
              <a:t>&lt;script&gt;.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ru-RU" sz="2500" dirty="0" smtClean="0"/>
              <a:t>Идея состоит в том, что вы не ВЫПОЛНЯЕТЕ запрос к «чужому домену», а создаёте запрос, который загружает «скрипт» (</a:t>
            </a:r>
            <a:r>
              <a:rPr lang="en-US" sz="2500" dirty="0" smtClean="0"/>
              <a:t>JSON-</a:t>
            </a:r>
            <a:r>
              <a:rPr lang="ru-RU" sz="2500" dirty="0" smtClean="0"/>
              <a:t>данные, обёрнутые в вызов функции) с нужного вам домена. Как только этот «скрипт» загрузится, функция будет вызвана. А у вас в документе она уже есть – и всё.</a:t>
            </a:r>
          </a:p>
        </p:txBody>
      </p:sp>
    </p:spTree>
    <p:extLst>
      <p:ext uri="{BB962C8B-B14F-4D97-AF65-F5344CB8AC3E}">
        <p14:creationId xmlns:p14="http://schemas.microsoft.com/office/powerpoint/2010/main" val="7720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Клиентская часть: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371600"/>
            <a:ext cx="8534400" cy="4662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&lt;meta charset="UTF-8"&gt;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&lt;title&gt;JavaScript: JSONP&lt;/title&gt;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getCrossDomainData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("script");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script.src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'http://192.168.56.101/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jsonp.php?callback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jsonptest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document.body.appendChild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(script);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jsonptest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('log').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&lt;button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getCrossDomainData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()'&gt;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Запросить </a:t>
            </a:r>
            <a:r>
              <a:rPr lang="ru-RU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занные</a:t>
            </a:r>
            <a:r>
              <a:rPr lang="ru-RU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button&gt;&lt;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id='log'&gt;&lt;/div&gt;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87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34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Итак, важное и ещё раз:</a:t>
            </a:r>
          </a:p>
          <a:p>
            <a:pPr>
              <a:buFont typeface="Arial" charset="0"/>
              <a:buChar char="•"/>
            </a:pPr>
            <a:r>
              <a:rPr lang="ru-RU" sz="2500" dirty="0" smtClean="0"/>
              <a:t>Это – НЕ </a:t>
            </a:r>
            <a:r>
              <a:rPr lang="en-US" sz="2500" dirty="0" err="1"/>
              <a:t>XMLHttpRequest</a:t>
            </a:r>
            <a:r>
              <a:rPr lang="en-US" sz="2500" dirty="0"/>
              <a:t>! </a:t>
            </a:r>
            <a:r>
              <a:rPr lang="ru-RU" sz="2500" dirty="0" smtClean="0"/>
              <a:t>Да, это динамическая </a:t>
            </a:r>
            <a:r>
              <a:rPr lang="ru-RU" sz="2500" dirty="0" err="1" smtClean="0"/>
              <a:t>подгрузка</a:t>
            </a:r>
            <a:r>
              <a:rPr lang="ru-RU" sz="2500" dirty="0" smtClean="0"/>
              <a:t> данных, но она работает БЕЗ </a:t>
            </a:r>
            <a:r>
              <a:rPr lang="en-US" sz="2500" dirty="0" err="1" smtClean="0"/>
              <a:t>XMLHttpRequest</a:t>
            </a:r>
            <a:r>
              <a:rPr lang="en-US" sz="2500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ru-RU" sz="2500" dirty="0" smtClean="0"/>
              <a:t>Алгоритм такой:</a:t>
            </a:r>
          </a:p>
          <a:p>
            <a:pPr lvl="1">
              <a:buFont typeface="Arial" charset="0"/>
              <a:buChar char="•"/>
            </a:pPr>
            <a:r>
              <a:rPr lang="ru-RU" sz="2500" dirty="0" smtClean="0"/>
              <a:t>Создать на клиенте функцию.</a:t>
            </a:r>
          </a:p>
          <a:p>
            <a:pPr lvl="1">
              <a:buFont typeface="Arial" charset="0"/>
              <a:buChar char="•"/>
            </a:pPr>
            <a:r>
              <a:rPr lang="ru-RU" sz="2500" dirty="0" smtClean="0"/>
              <a:t>Добавить на клиенте в тело документа скрипт, …</a:t>
            </a:r>
          </a:p>
          <a:p>
            <a:pPr lvl="1">
              <a:buFont typeface="Arial" charset="0"/>
              <a:buChar char="•"/>
            </a:pPr>
            <a:r>
              <a:rPr lang="ru-RU" sz="2500" dirty="0" smtClean="0"/>
              <a:t>Которому указать в </a:t>
            </a:r>
            <a:r>
              <a:rPr lang="en-US" sz="2500" dirty="0" smtClean="0"/>
              <a:t>SRC </a:t>
            </a:r>
            <a:r>
              <a:rPr lang="ru-RU" sz="2500" dirty="0" smtClean="0"/>
              <a:t>нужный адрес на «чужом» домене.</a:t>
            </a:r>
          </a:p>
          <a:p>
            <a:pPr lvl="1">
              <a:buFont typeface="Arial" charset="0"/>
              <a:buChar char="•"/>
            </a:pPr>
            <a:r>
              <a:rPr lang="ru-RU" sz="2500" dirty="0" smtClean="0"/>
              <a:t>Когда скрипт загрузится, выполнится ваша клиентская </a:t>
            </a:r>
            <a:r>
              <a:rPr lang="en-US" sz="2500" dirty="0" smtClean="0"/>
              <a:t>callback-</a:t>
            </a:r>
            <a:r>
              <a:rPr lang="ru-RU" sz="2500" dirty="0" smtClean="0"/>
              <a:t>функция и получит в качестве аргумента присланные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2194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</a:t>
            </a:r>
            <a:r>
              <a:rPr lang="en-US" dirty="0" smtClean="0"/>
              <a:t>JavaScript – </a:t>
            </a:r>
            <a:r>
              <a:rPr lang="ru-RU" dirty="0" smtClean="0"/>
              <a:t>всё!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762000"/>
            <a:ext cx="7696200" cy="5257800"/>
          </a:xfrm>
        </p:spPr>
        <p:txBody>
          <a:bodyPr/>
          <a:lstStyle/>
          <a:p>
            <a:pPr marL="0" indent="0">
              <a:buNone/>
            </a:pPr>
            <a:r>
              <a:rPr lang="ru-RU" sz="2500" dirty="0" smtClean="0"/>
              <a:t>О ещё некоторых небольших особенностях работы с </a:t>
            </a:r>
            <a:r>
              <a:rPr lang="en-US" sz="2500" dirty="0" smtClean="0"/>
              <a:t>JavaScript </a:t>
            </a:r>
            <a:r>
              <a:rPr lang="ru-RU" sz="2500" dirty="0" smtClean="0"/>
              <a:t>мы поговорим в следующем разделе, посвящённом </a:t>
            </a:r>
            <a:r>
              <a:rPr lang="en-US" sz="2500" dirty="0" smtClean="0"/>
              <a:t>jQuery.</a:t>
            </a:r>
            <a:endParaRPr lang="ru-RU" sz="2500" dirty="0" smtClean="0"/>
          </a:p>
        </p:txBody>
      </p:sp>
    </p:spTree>
    <p:extLst>
      <p:ext uri="{BB962C8B-B14F-4D97-AF65-F5344CB8AC3E}">
        <p14:creationId xmlns:p14="http://schemas.microsoft.com/office/powerpoint/2010/main" val="9138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JavaScript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Svyatoslav Kulikov</a:t>
            </a:r>
            <a:endParaRPr lang="ru-RU" dirty="0" smtClean="0"/>
          </a:p>
          <a:p>
            <a:r>
              <a:rPr lang="en-US" dirty="0" smtClean="0"/>
              <a:t>Training And Education Manager</a:t>
            </a:r>
          </a:p>
          <a:p>
            <a:r>
              <a:rPr lang="en-US" dirty="0" smtClean="0"/>
              <a:t>svyatoslav_kulikov@epam.com</a:t>
            </a:r>
          </a:p>
        </p:txBody>
      </p:sp>
    </p:spTree>
    <p:extLst>
      <p:ext uri="{BB962C8B-B14F-4D97-AF65-F5344CB8AC3E}">
        <p14:creationId xmlns:p14="http://schemas.microsoft.com/office/powerpoint/2010/main" val="7462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Элементарные типы данных: </a:t>
            </a:r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используется для хранения только двух логических значений: «истина» или «ложь». 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438400"/>
            <a:ext cx="42291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true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false;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типы </a:t>
            </a:r>
            <a:r>
              <a:rPr lang="ru-RU" dirty="0" smtClean="0"/>
              <a:t>данных: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Number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используется для хранения чисел и, фактически, представляет собой float64 (8-мибайтную дробь). Эта особенность приводит к очень неприятным последствиям при вычислениях.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644914"/>
            <a:ext cx="54864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a + b;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0.1;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0.2;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a + b;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0.30000000000000004</a:t>
            </a:r>
          </a:p>
        </p:txBody>
      </p:sp>
    </p:spTree>
    <p:extLst>
      <p:ext uri="{BB962C8B-B14F-4D97-AF65-F5344CB8AC3E}">
        <p14:creationId xmlns:p14="http://schemas.microsoft.com/office/powerpoint/2010/main" val="26027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типы </a:t>
            </a:r>
            <a:r>
              <a:rPr lang="ru-RU" dirty="0" smtClean="0"/>
              <a:t>данных: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отличие от множества других языков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операции с числами никогда не приводят к явному сообщению об ошибке, вместо этого используются специальные значения: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644914"/>
            <a:ext cx="54864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1/0;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Infinity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-1/0;            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-Infinity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Number('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lalala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типы </a:t>
            </a:r>
            <a:r>
              <a:rPr lang="ru-RU" dirty="0" smtClean="0"/>
              <a:t>данных: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Q: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как тогда получить вменяемый результат при работе с дробями?</a:t>
            </a:r>
          </a:p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A: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Через методы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toFixed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(), 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Math.floor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(), 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Math.round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(), </a:t>
            </a:r>
            <a:r>
              <a:rPr lang="en-US" sz="2500" dirty="0" err="1">
                <a:latin typeface="Arial" pitchFamily="34" charset="0"/>
                <a:cs typeface="Arial" pitchFamily="34" charset="0"/>
              </a:rPr>
              <a:t>Math.ceil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644914"/>
            <a:ext cx="54864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0.1;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0.2;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0.30000000000000004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c.toFixed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"0.30"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(c*100)/100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0.3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590800" y="5029200"/>
            <a:ext cx="3352800" cy="838200"/>
          </a:xfrm>
          <a:prstGeom prst="wedgeRectCallout">
            <a:avLst>
              <a:gd name="adj1" fmla="val -55833"/>
              <a:gd name="adj2" fmla="val -13386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Math.round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число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округляет число до целых.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/>
              <a:t>Элементарные типы </a:t>
            </a:r>
            <a:r>
              <a:rPr lang="ru-RU" dirty="0" smtClean="0"/>
              <a:t>данных: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String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используется для хранения строк. Строки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должны быть заключены в одинарные или двойные кавычки. В отличие от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между этими вариантами НЕТ разницы.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644914"/>
            <a:ext cx="54864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"Text";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'Text';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'Hotel \'Minsk\'';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"Hotel 'Minsk'";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= "Hotel \"Minsk\"";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= "Long \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line";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533900" y="2163092"/>
            <a:ext cx="3543300" cy="1494508"/>
          </a:xfrm>
          <a:prstGeom prst="wedgeRectCallout">
            <a:avLst>
              <a:gd name="adj1" fmla="val -87500"/>
              <a:gd name="adj2" fmla="val 7167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в строке содержится такая же кавычка, какими строка обрамлена, её надо экранировать.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267200" y="4495800"/>
            <a:ext cx="3543300" cy="1494508"/>
          </a:xfrm>
          <a:prstGeom prst="wedgeRectCallout">
            <a:avLst>
              <a:gd name="adj1" fmla="val -112016"/>
              <a:gd name="adj2" fmla="val -5476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строку надо «разорвать» для «продолжения со следующей строки», место разрыва «экранируется».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4400" y="762000"/>
            <a:ext cx="7315200" cy="5334000"/>
          </a:xfrm>
        </p:spPr>
        <p:txBody>
          <a:bodyPr/>
          <a:lstStyle/>
          <a:p>
            <a:pPr marL="533400" indent="-533400">
              <a:buFont typeface="+mj-lt"/>
              <a:buAutoNum type="arabicPeriod" startAt="11"/>
            </a:pPr>
            <a:r>
              <a:rPr lang="ru-RU" sz="2200" dirty="0" smtClean="0"/>
              <a:t>Работа </a:t>
            </a:r>
            <a:r>
              <a:rPr lang="ru-RU" sz="2200" dirty="0"/>
              <a:t>со строками в </a:t>
            </a:r>
            <a:r>
              <a:rPr lang="en-US" sz="2200" dirty="0" smtClean="0"/>
              <a:t>JavaScript</a:t>
            </a:r>
            <a:endParaRPr lang="en-US" sz="2200" dirty="0"/>
          </a:p>
          <a:p>
            <a:pPr marL="517525" indent="-517525">
              <a:buFont typeface="+mj-lt"/>
              <a:buAutoNum type="arabicPeriod" startAt="11"/>
            </a:pPr>
            <a:r>
              <a:rPr lang="ru-RU" sz="2200" dirty="0" smtClean="0"/>
              <a:t>Функции </a:t>
            </a:r>
            <a:r>
              <a:rPr lang="en-US" sz="2200" dirty="0" smtClean="0"/>
              <a:t>JavaScript </a:t>
            </a:r>
            <a:r>
              <a:rPr lang="ru-RU" sz="2200" dirty="0" smtClean="0"/>
              <a:t>по работе с датой и временем</a:t>
            </a:r>
            <a:endParaRPr lang="en-US" sz="2200" dirty="0" smtClean="0"/>
          </a:p>
          <a:p>
            <a:pPr marL="517525" indent="-517525">
              <a:buAutoNum type="arabicPeriod" startAt="11"/>
            </a:pPr>
            <a:r>
              <a:rPr lang="ru-RU" sz="2200" dirty="0" smtClean="0"/>
              <a:t>Обработка </a:t>
            </a:r>
            <a:r>
              <a:rPr lang="ru-RU" sz="2200" dirty="0"/>
              <a:t>событий </a:t>
            </a:r>
            <a:r>
              <a:rPr lang="ru-RU" sz="2200" dirty="0" smtClean="0"/>
              <a:t>в </a:t>
            </a:r>
            <a:r>
              <a:rPr lang="en-US" sz="2200" dirty="0" smtClean="0"/>
              <a:t>JavaScript, </a:t>
            </a:r>
            <a:r>
              <a:rPr lang="ru-RU" sz="2200" dirty="0" smtClean="0"/>
              <a:t>работа </a:t>
            </a:r>
            <a:r>
              <a:rPr lang="ru-RU" sz="2200" dirty="0"/>
              <a:t>с </a:t>
            </a:r>
            <a:r>
              <a:rPr lang="en-US" sz="2200" dirty="0" smtClean="0"/>
              <a:t>DOM</a:t>
            </a:r>
            <a:endParaRPr lang="ru-RU" sz="2200" dirty="0" smtClean="0"/>
          </a:p>
          <a:p>
            <a:pPr marL="517525" indent="-517525">
              <a:buAutoNum type="arabicPeriod" startAt="11"/>
            </a:pPr>
            <a:r>
              <a:rPr lang="ru-RU" sz="2200" dirty="0"/>
              <a:t>Отложенное выполнение функций в </a:t>
            </a:r>
            <a:r>
              <a:rPr lang="en-US" sz="2200" dirty="0"/>
              <a:t>JavaScript</a:t>
            </a:r>
            <a:endParaRPr lang="ru-RU" sz="2200" dirty="0" smtClean="0"/>
          </a:p>
          <a:p>
            <a:pPr marL="517525" indent="-517525">
              <a:buAutoNum type="arabicPeriod" startAt="11"/>
            </a:pPr>
            <a:r>
              <a:rPr lang="ru-RU" sz="2200" dirty="0" smtClean="0"/>
              <a:t>Работа с </a:t>
            </a:r>
            <a:r>
              <a:rPr lang="en-US" sz="2200" dirty="0" smtClean="0"/>
              <a:t>XML / JSON </a:t>
            </a:r>
            <a:r>
              <a:rPr lang="ru-RU" sz="2200" dirty="0" smtClean="0"/>
              <a:t>в </a:t>
            </a:r>
            <a:r>
              <a:rPr lang="en-US" sz="2200" dirty="0" smtClean="0"/>
              <a:t>JavaScript</a:t>
            </a:r>
          </a:p>
          <a:p>
            <a:pPr marL="517525" indent="-517525">
              <a:buAutoNum type="arabicPeriod" startAt="11"/>
            </a:pPr>
            <a:r>
              <a:rPr lang="ru-RU" sz="2200" dirty="0" smtClean="0"/>
              <a:t>Обработка ошибочных ситуаций и исключений</a:t>
            </a:r>
            <a:r>
              <a:rPr lang="en-US" sz="2200" dirty="0" smtClean="0"/>
              <a:t> </a:t>
            </a:r>
            <a:r>
              <a:rPr lang="ru-RU" sz="2200" dirty="0" smtClean="0"/>
              <a:t>в </a:t>
            </a:r>
            <a:r>
              <a:rPr lang="en-US" sz="2200" dirty="0" smtClean="0"/>
              <a:t>JavaScript</a:t>
            </a:r>
            <a:endParaRPr lang="ru-RU" sz="2200" dirty="0" smtClean="0"/>
          </a:p>
          <a:p>
            <a:pPr marL="517525" indent="-517525">
              <a:buAutoNum type="arabicPeriod" startAt="11"/>
            </a:pPr>
            <a:r>
              <a:rPr lang="ru-RU" sz="2200" dirty="0" smtClean="0"/>
              <a:t>ООП в </a:t>
            </a:r>
            <a:r>
              <a:rPr lang="en-US" sz="2200" dirty="0" smtClean="0"/>
              <a:t>JavaScript</a:t>
            </a:r>
          </a:p>
          <a:p>
            <a:pPr marL="517525" indent="-517525">
              <a:buAutoNum type="arabicPeriod" startAt="11"/>
            </a:pPr>
            <a:r>
              <a:rPr lang="ru-RU" sz="2200" dirty="0" smtClean="0"/>
              <a:t>Регулярные выражения в </a:t>
            </a:r>
            <a:r>
              <a:rPr lang="en-US" sz="2200" dirty="0" smtClean="0"/>
              <a:t>JavaScript</a:t>
            </a:r>
          </a:p>
          <a:p>
            <a:pPr marL="517525" indent="-517525">
              <a:buAutoNum type="arabicPeriod" startAt="11"/>
            </a:pPr>
            <a:r>
              <a:rPr lang="ru-RU" sz="2200" dirty="0" smtClean="0"/>
              <a:t>Исп</a:t>
            </a:r>
            <a:r>
              <a:rPr lang="ru-RU" sz="2200" dirty="0"/>
              <a:t>о</a:t>
            </a:r>
            <a:r>
              <a:rPr lang="ru-RU" sz="2200" dirty="0" smtClean="0"/>
              <a:t>льзование </a:t>
            </a:r>
            <a:r>
              <a:rPr lang="en-US" sz="2200" dirty="0" err="1" smtClean="0"/>
              <a:t>XMLHttpRequest</a:t>
            </a:r>
            <a:endParaRPr lang="en-US" sz="2200" dirty="0" smtClean="0"/>
          </a:p>
          <a:p>
            <a:pPr marL="517525" indent="-517525">
              <a:buFont typeface="+mj-lt"/>
              <a:buAutoNum type="arabicPeriod" startAt="11"/>
            </a:pPr>
            <a:r>
              <a:rPr lang="ru-RU" sz="2200" dirty="0" err="1" smtClean="0"/>
              <a:t>Кроссдоменные</a:t>
            </a:r>
            <a:r>
              <a:rPr lang="ru-RU" sz="2200" dirty="0" smtClean="0"/>
              <a:t> запросы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348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/>
              <a:t>Элементарные типы </a:t>
            </a:r>
            <a:r>
              <a:rPr lang="ru-RU" dirty="0" smtClean="0"/>
              <a:t>данных: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Напомним, что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элементарные данные автоматически интерпретируются как объекты при вызове методов, т.е.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644914"/>
            <a:ext cx="5486400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"Text";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length;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"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Lalala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".length;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'\u1553';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u-Cans-CA" sz="2000" dirty="0">
                <a:solidFill>
                  <a:srgbClr val="00B0F0"/>
                </a:solidFill>
                <a:cs typeface="Courier New" panose="02070309020205020404" pitchFamily="49" charset="0"/>
              </a:rPr>
              <a:t>"ᕓ"</a:t>
            </a:r>
            <a:endParaRPr lang="en-US" sz="20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d.length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/>
              <a:t>Элементарные типы </a:t>
            </a:r>
            <a:r>
              <a:rPr lang="ru-RU" dirty="0" smtClean="0"/>
              <a:t>данных: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null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говорит о том, что переменная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не содержит допустимых </a:t>
            </a:r>
            <a:r>
              <a:rPr lang="ru-RU" sz="2500" dirty="0" err="1">
                <a:latin typeface="Arial" pitchFamily="34" charset="0"/>
                <a:cs typeface="Arial" pitchFamily="34" charset="0"/>
              </a:rPr>
              <a:t>Number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err="1">
                <a:latin typeface="Arial" pitchFamily="34" charset="0"/>
                <a:cs typeface="Arial" pitchFamily="34" charset="0"/>
              </a:rPr>
              <a:t>Array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 или </a:t>
            </a:r>
            <a:r>
              <a:rPr lang="ru-RU" sz="2500" dirty="0" err="1">
                <a:latin typeface="Arial" pitchFamily="34" charset="0"/>
                <a:cs typeface="Arial" pitchFamily="34" charset="0"/>
              </a:rPr>
              <a:t>Object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 Т.е. переменная ЕСТЬ, но значения у неё НЕТ.</a:t>
            </a:r>
            <a:endParaRPr lang="ru-RU" sz="2500" dirty="0">
              <a:latin typeface="Arial" pitchFamily="34" charset="0"/>
              <a:cs typeface="Arial" pitchFamily="34" charset="0"/>
            </a:endParaRPr>
          </a:p>
          <a:p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ВАЖНО!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null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–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 то же самое, что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null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 (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котором «переменной нет» === «переменная равна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null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»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ВАЖНО!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null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–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это объект, но НЕ экземпляр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.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4857690"/>
            <a:ext cx="54864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null;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562600"/>
            <a:ext cx="3531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Хорошее пояснение – здесь: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://habrahabr.ru/post/171359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/>
              <a:t>Элементарные типы </a:t>
            </a:r>
            <a:r>
              <a:rPr lang="ru-RU" dirty="0" smtClean="0"/>
              <a:t>данных: </a:t>
            </a:r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Переменная равна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undefined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случае, если она не существует, или была объявлена, но не проинициализирована.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644914"/>
            <a:ext cx="84582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== undefined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Какой-то код </a:t>
            </a:r>
            <a:r>
              <a:rPr lang="ru-RU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.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4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dirty="0"/>
              <a:t>Элементарные типы </a:t>
            </a:r>
            <a:r>
              <a:rPr lang="ru-RU" dirty="0" smtClean="0"/>
              <a:t>данных: разница между </a:t>
            </a:r>
            <a:r>
              <a:rPr lang="en-US" dirty="0" smtClean="0"/>
              <a:t>null </a:t>
            </a:r>
            <a:r>
              <a:rPr lang="ru-RU" dirty="0" smtClean="0"/>
              <a:t>и </a:t>
            </a:r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Итак, ещё раз: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undefined –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переменной нет, или ей не было присвоено значение.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null –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переменная есть, но её значение – «пустота».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478881"/>
            <a:ext cx="31242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non_existing_element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999;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null;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(c));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 == null)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console.log('a is null');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 == undefined)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console.log('a is undefined');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(b == null)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console.log('b is null');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(b == undefined)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console.log('b is undefined');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(c == null)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console.log('c is null');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(c == undefined)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console.log('c is undefined');</a:t>
            </a:r>
          </a:p>
          <a:p>
            <a:r>
              <a:rPr lang="en-US" sz="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600" b="1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2514600"/>
            <a:ext cx="31242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is null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is undefined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is null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is undefined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is null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is undefined</a:t>
            </a:r>
          </a:p>
        </p:txBody>
      </p:sp>
    </p:spTree>
    <p:extLst>
      <p:ext uri="{BB962C8B-B14F-4D97-AF65-F5344CB8AC3E}">
        <p14:creationId xmlns:p14="http://schemas.microsoft.com/office/powerpoint/2010/main" val="27575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Объектные типы данных: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Object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в JavaScript – это коллекция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свойств и методов.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общем случае можно выделить такие типы объектов:</a:t>
            </a:r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внутренние объекты (например,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Array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String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 т.д.);</a:t>
            </a:r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создаваемые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объекты;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объекты среды (например,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window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,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document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 т.д.);</a:t>
            </a:r>
            <a:endParaRPr lang="ru-RU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объекты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ActiveX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(не актуально для не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MSIE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5814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ВАЖНО!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Объекты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–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 то же самое, что классические объекты в других языках программирования! Они НЕ создаются на основе описания классов!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Объектные типы данных: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Например, такое прекрасно работает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JavaScript,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но не в других языках: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828800"/>
            <a:ext cx="57150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someObject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Object();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someObject.name =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SomeFruit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someObject.price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999;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someObject.getPrice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this.price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console.log(someObject.name);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someObject.price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someObject.getPrice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1828800"/>
            <a:ext cx="17526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SomeFruit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endParaRPr lang="ru-RU" sz="20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Объектные типы данных: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Array –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специальный объект для хранения данных (в т.ч.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р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азных типов). Многомерные массивы не поддерживаются в явном виде, но легко эмулируются.</a:t>
            </a:r>
          </a:p>
          <a:p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ВАЖНО!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считает размером (длиной) массива «последний числовой ключ + 1» вне зависимости от реального положения дел.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Рассмотрим на примере…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Объектные типы данных: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Пример работы с массивами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447800"/>
            <a:ext cx="5715000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names = new Array();</a:t>
            </a:r>
          </a:p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names[0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"John";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names[1] = "Anna";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names[999] = "Jack";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names['test'] = "Test";</a:t>
            </a:r>
          </a:p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console.log(names[1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console.log(names[555]);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1447800"/>
            <a:ext cx="27051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Anna</a:t>
            </a:r>
          </a:p>
          <a:p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  <a:p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37347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Объектные типы данных: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Если нужен многомерный массив…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447800"/>
            <a:ext cx="84582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names = new Array();</a:t>
            </a:r>
          </a:p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names[0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new Array("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Иванов", "Иван", "Иванович");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names[1] = new Array("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Петров", "Пётр", "Петрович");</a:t>
            </a:r>
          </a:p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console.log(names[0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console.log(names[1][1]);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console.log(names[1][999]);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4267200"/>
            <a:ext cx="84582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["Иванов", "Иван", "Иванович"]</a:t>
            </a:r>
          </a:p>
          <a:p>
            <a:r>
              <a:rPr lang="ru-RU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Пётр</a:t>
            </a:r>
          </a:p>
          <a:p>
            <a:r>
              <a:rPr lang="ru-RU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Объектные типы данных: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И, наконец: если вы хотите получить «нормальный ассоциативный массив», вам для этого надо использовать… объект! 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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209800"/>
            <a:ext cx="56388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something = new Object();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something.name = "Test";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something.price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something.weight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11.55;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key in something)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console.log(something[key]);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2209800"/>
            <a:ext cx="12954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11.55</a:t>
            </a:r>
          </a:p>
        </p:txBody>
      </p:sp>
    </p:spTree>
    <p:extLst>
      <p:ext uri="{BB962C8B-B14F-4D97-AF65-F5344CB8AC3E}">
        <p14:creationId xmlns:p14="http://schemas.microsoft.com/office/powerpoint/2010/main" val="32330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87489"/>
            <a:ext cx="8610600" cy="52629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Disclaimer: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этот материал является кратким вводным курсом в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JavaScript.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Пожалуйста, не считайте его полным исчерпывающим руководством. Очень многие темы мы будем рассматривать упрощённо, на уровне, минимально достаточном для решения тривиальных задач.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Фактически, этот материал является ответом на вопрос «что надо знать о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JavaScript,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чтобы писать на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PHP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(или ином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сервероориентированном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высокоуровневом языке)» </a:t>
            </a:r>
            <a:r>
              <a:rPr lang="ru-RU" sz="28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.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0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Объектные типы данных: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Q: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Можно ли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обращаться к элементам массива напрямую в процессе вызова функции, возвращающей массив?</a:t>
            </a:r>
          </a:p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A: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Да.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157478"/>
            <a:ext cx="5638800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Array(10, 20, 30);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()[1]);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3175337"/>
            <a:ext cx="12954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642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Объектные типы данных: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существует множество встроенных функций и возможность создавать собственные. Раз мы говорим о типах данных, рассмотрим пока вот такой пример: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708464"/>
            <a:ext cx="47244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"Test";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2711590"/>
            <a:ext cx="16764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</a:p>
        </p:txBody>
      </p:sp>
    </p:spTree>
    <p:extLst>
      <p:ext uri="{BB962C8B-B14F-4D97-AF65-F5344CB8AC3E}">
        <p14:creationId xmlns:p14="http://schemas.microsoft.com/office/powerpoint/2010/main" val="33112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Константы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Ранее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 поддерживал константы, и такой код может не сработать в старых версиях браузеров.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981200"/>
            <a:ext cx="381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99;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844224"/>
            <a:ext cx="49244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293431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smtClean="0"/>
              <a:t>Определение и преобразование типов данных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типа переменной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определения типа переменной используется оператор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808946"/>
            <a:ext cx="8610600" cy="477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dirty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typeof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var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414826"/>
            <a:ext cx="845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который возвращает тип переменной в виде строки: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nember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string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object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function;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null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undefined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типа переменной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685800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Пример использования: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19200"/>
            <a:ext cx="8610600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37);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3.14);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Math.LN2);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Infinity);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(</a:t>
            </a:r>
            <a:r>
              <a:rPr lang="ru-RU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хоть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 -- </a:t>
            </a:r>
            <a:r>
              <a:rPr lang="ru-RU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это и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Not-A-Number)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Number(1));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"");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string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string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1));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string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String("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string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true);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false);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Boolean(true));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1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undefined);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lalala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{a:1});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object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[1, 2, 4]);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object (</a:t>
            </a:r>
            <a:r>
              <a:rPr lang="ru-RU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используйте </a:t>
            </a:r>
            <a:r>
              <a:rPr lang="en-US" sz="1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en-US" sz="1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Object.prototype.toString.call</a:t>
            </a:r>
            <a:endParaRPr lang="ru-RU" sz="10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</a:t>
            </a:r>
            <a:r>
              <a:rPr lang="ru-RU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различения объектов и массивов)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 Date());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object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 Boolean(true));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object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 Number(1));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object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 String("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object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function(){});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</a:t>
            </a:r>
          </a:p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null); </a:t>
            </a:r>
            <a:r>
              <a:rPr lang="en-US" sz="1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object </a:t>
            </a:r>
          </a:p>
        </p:txBody>
      </p:sp>
    </p:spTree>
    <p:extLst>
      <p:ext uri="{BB962C8B-B14F-4D97-AF65-F5344CB8AC3E}">
        <p14:creationId xmlns:p14="http://schemas.microsoft.com/office/powerpoint/2010/main" val="38515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типа переменной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685800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Пример распознавания типа объекта: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219200"/>
            <a:ext cx="845820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Array(10, 20, 30);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=== "object")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console.log("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Да, это массив, но массив -- это ведь объект.");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Array.isArray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console.log("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Теперь мы точно знаем, что это -- массив.");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Object.prototype.toString.call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===  "[object Array]")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console.log("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Так тоже работает!");</a:t>
            </a:r>
          </a:p>
          <a:p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399"/>
            <a:ext cx="845820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Да, это массив, но массив -- это ведь объект.</a:t>
            </a:r>
          </a:p>
          <a:p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Теперь мы точно знаем, что это -- массив.</a:t>
            </a:r>
          </a:p>
          <a:p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Так тоже работает!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6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принадлежности классу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определения того, является ли переменная экземпляром некоторого класса, используется оператор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189946"/>
            <a:ext cx="8610600" cy="477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instanceof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var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819400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который возвращает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true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или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false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3352800"/>
            <a:ext cx="84582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String();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String);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Object);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Date);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Date); 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Object);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String);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42478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типа переменной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преобразования типа переменной используется синтаксис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676400"/>
            <a:ext cx="8610600" cy="477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переменная = Тип(переменная)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209800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например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715161"/>
            <a:ext cx="39624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String(a);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163705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Внимание! В большинстве случаев преобразование типа МЕНЯЕТ значение переменной!</a:t>
            </a:r>
            <a:endParaRPr lang="ru-RU" sz="25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55820" y="2715161"/>
            <a:ext cx="425958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" y="5650468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Обязательно прочитайте: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://jibbering.com/faq/notes/type-conversion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к </a:t>
            </a:r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19200"/>
            <a:ext cx="36576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Arial" pitchFamily="34" charset="0"/>
                <a:cs typeface="Arial" pitchFamily="34" charset="0"/>
              </a:rPr>
              <a:t>false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1219200"/>
            <a:ext cx="36576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Arial" pitchFamily="34" charset="0"/>
                <a:cs typeface="Arial" pitchFamily="34" charset="0"/>
              </a:rPr>
              <a:t>true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22098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false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7432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32766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0.0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38100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NaN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43434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Пустая строка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" y="48768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ull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2600" y="22098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true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2600" y="27432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Непустая строка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2600" y="3810000"/>
            <a:ext cx="2667000" cy="2057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Всё остальное, что не перечислено слева.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54102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undefined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2600" y="32766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+/-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Infinity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0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smtClean="0"/>
              <a:t>Общие сведения о </a:t>
            </a:r>
            <a:r>
              <a:rPr lang="en-US" sz="3200" dirty="0" smtClean="0"/>
              <a:t>JavaScript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к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219200"/>
            <a:ext cx="2667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boolean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0400" y="1219200"/>
            <a:ext cx="2667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Number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22098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false 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0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27432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true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1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0400" y="2247900"/>
            <a:ext cx="2667000" cy="952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См. далее 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.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200" y="1219200"/>
            <a:ext cx="2667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string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72200" y="2247900"/>
            <a:ext cx="2667000" cy="9525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См. далее 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.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" y="3505200"/>
            <a:ext cx="2667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00" y="44958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null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0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3505200"/>
            <a:ext cx="2667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undefined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00400" y="44958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undefined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NaN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200" y="3505200"/>
            <a:ext cx="2667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Object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44958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NaN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к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2209800"/>
            <a:ext cx="853440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"99";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str+int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// 991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конкатенация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console.log((+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)+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100, 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сложение</a:t>
            </a:r>
            <a:endParaRPr lang="en-US" sz="2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Самым простым способом преобразования переменной к числу является её использование в математической операции: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066800" y="4495800"/>
            <a:ext cx="7696200" cy="1371600"/>
          </a:xfrm>
          <a:prstGeom prst="wedgeRectCallout">
            <a:avLst>
              <a:gd name="adj1" fmla="val -29629"/>
              <a:gd name="adj2" fmla="val -1128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 унарного + является одним из самых простых и быстрых способов преобразования переменной к числу, равно как использование двойного отрицания, т.е. !!, является одним из самых простых и быстрых способов преобразования к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9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к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787366"/>
            <a:ext cx="6096000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"99.9";</a:t>
            </a: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99.9</a:t>
            </a:r>
          </a:p>
          <a:p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99.9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lalala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 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99</a:t>
            </a:r>
            <a:endParaRPr lang="en-US" sz="17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99.9</a:t>
            </a:r>
          </a:p>
          <a:p>
            <a:endParaRPr lang="en-US" sz="17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true;</a:t>
            </a: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17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Также для преобразования к числу можно использовать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parseInt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parseFloat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04800" y="4724400"/>
            <a:ext cx="8763000" cy="1524000"/>
          </a:xfrm>
          <a:prstGeom prst="wedgeRectCallout">
            <a:avLst>
              <a:gd name="adj1" fmla="val -5281"/>
              <a:gd name="adj2" fmla="val -6937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Как 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PHP, JavaScript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пытается извлечь из строки число, стоящее в её начале (пробелы перед числом игнорируются). Но! Если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любом случае получает число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извлекать нечего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получает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 всех случаях, когда из строки не удалось извлечь число.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к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219200"/>
            <a:ext cx="2667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Boolean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0400" y="1219200"/>
            <a:ext cx="56388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Array, Object, Function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19812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true 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“true”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25146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false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“false”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00400" y="1981200"/>
            <a:ext cx="56388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Array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строка с элементами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2514600"/>
            <a:ext cx="56388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en-US" sz="2500" dirty="0">
                <a:latin typeface="Arial" pitchFamily="34" charset="0"/>
                <a:cs typeface="Arial" pitchFamily="34" charset="0"/>
                <a:sym typeface="Wingdings" pitchFamily="2" charset="2"/>
              </a:rPr>
              <a:t> “[object Object]”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00400" y="3048000"/>
            <a:ext cx="56388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Function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текст функции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3505200"/>
            <a:ext cx="2667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null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" y="42672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</a:rPr>
              <a:t>null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“null”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0400" y="3858905"/>
            <a:ext cx="5638800" cy="124649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Неявное преобразование к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происходит при выводе переменной в выходной поток.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4953000"/>
            <a:ext cx="26670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undefined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5715000"/>
            <a:ext cx="26670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“undefined”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к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219200"/>
            <a:ext cx="4114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Boolean, String, </a:t>
            </a:r>
            <a:r>
              <a:rPr lang="en-US" sz="2500" b="1" dirty="0">
                <a:latin typeface="Arial" pitchFamily="34" charset="0"/>
                <a:cs typeface="Arial" pitchFamily="34" charset="0"/>
              </a:rPr>
              <a:t>null, undefined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0600" y="1219200"/>
            <a:ext cx="40386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Object 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Function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2209800"/>
            <a:ext cx="41148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Массив с одним элементом – исходным значением.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00600" y="2209800"/>
            <a:ext cx="4038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>
                <a:latin typeface="Arial" pitchFamily="34" charset="0"/>
                <a:cs typeface="Arial" pitchFamily="34" charset="0"/>
              </a:rPr>
              <a:t>Массив с одним элементом – исходным значением.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3962400"/>
            <a:ext cx="4114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целого числа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953000"/>
            <a:ext cx="41148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Массив соответствующего размера с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undefined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элементами.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3962400"/>
            <a:ext cx="4114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дроби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4953000"/>
            <a:ext cx="4114800" cy="1219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Ошибка создания массива.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к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762000"/>
            <a:ext cx="86868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2;</a:t>
            </a: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 = 55.5;</a:t>
            </a: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Date();</a:t>
            </a: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Object;</a:t>
            </a: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obj.y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200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v-SE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n = </a:t>
            </a:r>
            <a:r>
              <a:rPr lang="sv-SE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sv-SE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sv-SE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u;</a:t>
            </a:r>
            <a:endParaRPr lang="en-U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Array(i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[undefined, undefined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Array(d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RangeError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invalid array length</a:t>
            </a:r>
            <a:endParaRPr lang="ru-RU" sz="17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[Date {Thu Feb 27 2014 11:00:57 GMT+0300 </a:t>
            </a:r>
            <a:endParaRPr lang="en-US" sz="17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(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Kaliningrad Standard Time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)}]</a:t>
            </a:r>
          </a:p>
          <a:p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  <a:r>
              <a:rPr lang="en-US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[Object { x=100, y=200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}]</a:t>
            </a: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Array(n);   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[null</a:t>
            </a:r>
            <a:r>
              <a:rPr lang="en-US" sz="17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Array(u);    </a:t>
            </a:r>
            <a:r>
              <a:rPr lang="en-US" sz="17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[undefined]</a:t>
            </a:r>
            <a:endParaRPr lang="ru-RU" sz="17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к </a:t>
            </a:r>
            <a:r>
              <a:rPr lang="en-US" dirty="0"/>
              <a:t>O</a:t>
            </a:r>
            <a:r>
              <a:rPr lang="en-US" dirty="0" smtClean="0"/>
              <a:t>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1219200"/>
            <a:ext cx="40386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Function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2209800"/>
            <a:ext cx="41148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Пустой объект.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00600" y="2209800"/>
            <a:ext cx="4038600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Переменная остаётся функцией.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219200"/>
            <a:ext cx="4114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Boolean, Number</a:t>
            </a:r>
            <a:r>
              <a:rPr lang="ru-RU" sz="25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null, undefined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648200"/>
            <a:ext cx="4114800" cy="15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Фактически – массив. Объект с нумерованными свойствами (символами строки).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657600"/>
            <a:ext cx="4114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Из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String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724400" y="3886200"/>
            <a:ext cx="4191000" cy="2133600"/>
          </a:xfrm>
          <a:prstGeom prst="wedgeRectCallout">
            <a:avLst>
              <a:gd name="adj1" fmla="val -61924"/>
              <a:gd name="adj2" fmla="val 219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Эти нумерованные свойства-символы –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См.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http://msdn.microsoft.com/en-us/library/ecczf11c%28v=vs.94%29.aspx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</a:p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developer.mozilla.org/en-US/docs/Web/JavaScript/Reference/Global_Objects/String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9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803464"/>
            <a:ext cx="845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Преобразование типов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достаточно нетривиально, а потому: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Обязательно почитайте дополнительный материал, книги.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Старайтесь не использовать преобразование там, где в этом нет необходимости.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Обязательно тестируйте свой код. Могут быть очень неожиданные сюрпризы.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109" y="5715000"/>
            <a:ext cx="71785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01_js_samples_misc\02_var_compare.html</a:t>
            </a:r>
          </a:p>
        </p:txBody>
      </p:sp>
    </p:spTree>
    <p:extLst>
      <p:ext uri="{BB962C8B-B14F-4D97-AF65-F5344CB8AC3E}">
        <p14:creationId xmlns:p14="http://schemas.microsoft.com/office/powerpoint/2010/main" val="23078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и переключение типов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существует два механизма изменения типов данных: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преобразование – переменная меняет тип (и, возможно, значение);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переключение – копия переменной подвергается преобразованию, а сама переменная остаётся незатронутой.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3810000"/>
            <a:ext cx="40386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Переключение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810000"/>
            <a:ext cx="4114800" cy="762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b="1" dirty="0" smtClean="0">
                <a:latin typeface="Arial" pitchFamily="34" charset="0"/>
                <a:cs typeface="Arial" pitchFamily="34" charset="0"/>
              </a:rPr>
              <a:t>Преобразование</a:t>
            </a:r>
            <a:endParaRPr lang="en-US" sz="2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876800"/>
            <a:ext cx="411480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a = 10;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a = String(a);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4876800"/>
            <a:ext cx="41148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a = 10;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b = true;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c = a + b;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15962"/>
          </a:xfrm>
        </p:spPr>
        <p:txBody>
          <a:bodyPr/>
          <a:lstStyle/>
          <a:p>
            <a:r>
              <a:rPr lang="ru-RU" dirty="0" smtClean="0"/>
              <a:t>Гибкое (мягкое) сравнение (==)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40421"/>
              </p:ext>
            </p:extLst>
          </p:nvPr>
        </p:nvGraphicFramePr>
        <p:xfrm>
          <a:off x="228598" y="838200"/>
          <a:ext cx="8686804" cy="5188918"/>
        </p:xfrm>
        <a:graphic>
          <a:graphicData uri="http://schemas.openxmlformats.org/drawingml/2006/table">
            <a:tbl>
              <a:tblPr/>
              <a:tblGrid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</a:tblGrid>
              <a:tr h="49893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Array()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""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undefined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Array()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""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3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undefined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 о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JS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) – язык программирования, предназначенный в первую очередь для расширения возможностей клиентской части веб-приложений.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2559784"/>
            <a:ext cx="8610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Основные факты: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Программы на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JS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хранятся в виде исходного текста.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Большая часть синтаксиса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JS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пришла по наследию из языка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JS –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прототипно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-ориентированный (об этом чуть позже), 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нестроготипизированный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, интерпретируемый.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В основном используется в браузерах (или иных клиентах), но существует и серверная реализация.</a:t>
            </a:r>
          </a:p>
        </p:txBody>
      </p:sp>
    </p:spTree>
    <p:extLst>
      <p:ext uri="{BB962C8B-B14F-4D97-AF65-F5344CB8AC3E}">
        <p14:creationId xmlns:p14="http://schemas.microsoft.com/office/powerpoint/2010/main" val="3914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715962"/>
          </a:xfrm>
        </p:spPr>
        <p:txBody>
          <a:bodyPr/>
          <a:lstStyle/>
          <a:p>
            <a:r>
              <a:rPr lang="ru-RU" dirty="0" smtClean="0"/>
              <a:t>Жёсткое (строгое) сравнение (===)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75582"/>
              </p:ext>
            </p:extLst>
          </p:nvPr>
        </p:nvGraphicFramePr>
        <p:xfrm>
          <a:off x="228598" y="838200"/>
          <a:ext cx="8686804" cy="5188918"/>
        </p:xfrm>
        <a:graphic>
          <a:graphicData uri="http://schemas.openxmlformats.org/drawingml/2006/table">
            <a:tbl>
              <a:tblPr/>
              <a:tblGrid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  <a:gridCol w="620486"/>
              </a:tblGrid>
              <a:tr h="498935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Array()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""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undefined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Array()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2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""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93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undefined</a:t>
                      </a: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US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3519" marR="43519" marT="21759" marB="21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Небольшая задача для закрепления материала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обоих вариантах вам предлагается выяснить, чему равно значение переменной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c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после выполнения кода.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2458254"/>
            <a:ext cx="41148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a="10 cats";</a:t>
            </a:r>
          </a:p>
          <a:p>
            <a:r>
              <a:rPr lang="en-US" sz="2200" dirty="0">
                <a:latin typeface="Arial" pitchFamily="34" charset="0"/>
                <a:cs typeface="Arial" pitchFamily="34" charset="0"/>
              </a:rPr>
              <a:t>b="5a dogs";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c=a/b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2458254"/>
            <a:ext cx="41148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a=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"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cats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"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;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b='5a </a:t>
            </a:r>
            <a:r>
              <a:rPr lang="pt-BR" sz="2200" dirty="0" err="1" smtClean="0">
                <a:latin typeface="Arial" pitchFamily="34" charset="0"/>
                <a:cs typeface="Arial" pitchFamily="34" charset="0"/>
              </a:rPr>
              <a:t>dogs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';</a:t>
            </a:r>
            <a:endParaRPr lang="pt-BR" sz="2200" dirty="0">
              <a:latin typeface="Arial" pitchFamily="34" charset="0"/>
              <a:cs typeface="Arial" pitchFamily="34" charset="0"/>
            </a:endParaRP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c=a/b</a:t>
            </a:r>
            <a:r>
              <a:rPr lang="pt-BR" sz="22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1981200"/>
            <a:ext cx="411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Вариант 1: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1981200"/>
            <a:ext cx="411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Вариант 2: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3657600"/>
            <a:ext cx="4114800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NaN</a:t>
            </a:r>
            <a:endParaRPr lang="en-US" sz="2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3657600"/>
            <a:ext cx="4114800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NaN</a:t>
            </a:r>
            <a:endParaRPr lang="en-US" sz="2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4618167"/>
            <a:ext cx="41148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a=true;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="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5a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dogs";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c=a/b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" y="4141113"/>
            <a:ext cx="411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Вариант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" y="5817513"/>
            <a:ext cx="4114800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NaN</a:t>
            </a:r>
            <a:endParaRPr lang="en-US" sz="2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3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/>
              <a:t>Основные функции </a:t>
            </a:r>
            <a:r>
              <a:rPr lang="en-US" sz="3200" dirty="0" smtClean="0"/>
              <a:t>JavaScript</a:t>
            </a:r>
            <a:r>
              <a:rPr lang="ru-RU" sz="3200" dirty="0" smtClean="0"/>
              <a:t>,</a:t>
            </a:r>
            <a:r>
              <a:rPr lang="en-US" sz="3200" dirty="0" smtClean="0"/>
              <a:t> </a:t>
            </a:r>
            <a:r>
              <a:rPr lang="ru-RU" sz="3200" dirty="0" smtClean="0"/>
              <a:t>с </a:t>
            </a:r>
            <a:r>
              <a:rPr lang="ru-RU" sz="3200" dirty="0"/>
              <a:t>которых надо начать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Функции, которые нужны всегда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существует несколько функций (и конструкций), которые нужны буквально с первого дня программирования. Рассмотрим их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сравнении с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2743200"/>
            <a:ext cx="350520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&lt;?php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echo $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print_r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($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sset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($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[$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elem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]);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unset($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$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arr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[$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elem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]);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include($filename);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exit(‘Some message…’);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?&gt;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81600" y="2743200"/>
            <a:ext cx="35052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&lt;script&gt;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// ??? </a:t>
            </a:r>
            <a:r>
              <a:rPr lang="en-US" sz="22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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&lt;/script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95109" y="5715000"/>
            <a:ext cx="749916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01_js_samples_misc\03_basic_functions.html</a:t>
            </a:r>
          </a:p>
        </p:txBody>
      </p:sp>
    </p:spTree>
    <p:extLst>
      <p:ext uri="{BB962C8B-B14F-4D97-AF65-F5344CB8AC3E}">
        <p14:creationId xmlns:p14="http://schemas.microsoft.com/office/powerpoint/2010/main" val="2371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данных в выходной поток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вывода данных в выходной поток (в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за это отвечает конструкция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echo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используется несколько вариантов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В консоли – просто указание переменной, результат последнего присваивания или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console.log(x).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В документе: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document.write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(x)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или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document.getElementById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('id').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innerHTML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=x;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Быстрый вывод в всплывающем окне: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alert(x);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010561"/>
            <a:ext cx="85344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('ABC');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('sample').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'OK';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('Yes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alert('!!!');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3772"/>
            <a:ext cx="659140" cy="71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83772"/>
            <a:ext cx="838200" cy="71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5483772"/>
            <a:ext cx="950798" cy="71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37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Отладочный вывод данных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При работе с консолью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Firebug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вы можете анализировать в том числе сложные типы данных: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1828800"/>
            <a:ext cx="49530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Object();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99;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"ABC";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Array(1, 2 ,3);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Object();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obj.d.a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555;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4" y="3505199"/>
            <a:ext cx="5400675" cy="489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4105275"/>
            <a:ext cx="54006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8600" y="4495800"/>
            <a:ext cx="32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аналогичный эффект дают функции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print_r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var_dump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существования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Проверка существование элемента массива или переменной осуществляется сравнением с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undefined (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 строкой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"undefined“!!!) (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аналог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 –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isset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 ):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2057400"/>
            <a:ext cx="85344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99;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null;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 === null) {console.log('a is null');}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 === undefined) {console.log('a is undefined');}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(b === null) {console.log('b is null');}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(b === undefined) {console.log('b is undefined');}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 === null) {console.log('c is null');}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 === undefined) {console.log('c is undefined');}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5602069"/>
            <a:ext cx="4572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is null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is undefined</a:t>
            </a:r>
          </a:p>
        </p:txBody>
      </p:sp>
    </p:spTree>
    <p:extLst>
      <p:ext uri="{BB962C8B-B14F-4D97-AF65-F5344CB8AC3E}">
        <p14:creationId xmlns:p14="http://schemas.microsoft.com/office/powerpoint/2010/main" val="8326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существования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ВАЖНО! Нельзя обращаться к элементу в иерархии «через голову» его родителей: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2057400"/>
            <a:ext cx="85344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Object();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=== undefined) {console.log('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undefined');}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=== undefined) {console.log('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undefined');}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zzz.y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=== undefined) {console.log('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zzz.y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undefined');}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4611469"/>
            <a:ext cx="59436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undefined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ReferenceError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zzz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defined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2392680" y="3810000"/>
            <a:ext cx="1645920" cy="612648"/>
          </a:xfrm>
          <a:prstGeom prst="wedgeRectCallout">
            <a:avLst>
              <a:gd name="adj1" fmla="val -116203"/>
              <a:gd name="adj2" fmla="val -10665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Ошибка!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переменных и элементов массива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6096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Удаление переменных и элементов массива осуществляется немного по-разному (аналог в </a:t>
            </a:r>
            <a:r>
              <a:rPr lang="en-US" sz="2500" smtClean="0">
                <a:latin typeface="Arial" pitchFamily="34" charset="0"/>
                <a:cs typeface="Arial" pitchFamily="34" charset="0"/>
              </a:rPr>
              <a:t>PHP – unset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 ):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1905000"/>
            <a:ext cx="8534400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Ещё один способ инициализации</a:t>
            </a:r>
            <a:endParaRPr lang="ru-RU" sz="1200" b="1" dirty="0" smtClean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[100, 200, 300, 400, 500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arr.splice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[100, 200, 300, 500</a:t>
            </a:r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[100, 200, undefined, 500]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(){};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Fnc.prototype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 x: 123 };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example = new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123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456;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456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example.x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123 (</a:t>
            </a:r>
            <a:r>
              <a:rPr lang="ru-RU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обращение к родительскому свойству</a:t>
            </a:r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555;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z;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console.log(z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555 (</a:t>
            </a:r>
            <a:r>
              <a:rPr lang="ru-RU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удаляется; особенно это относится к объявлению с </a:t>
            </a:r>
            <a:r>
              <a:rPr lang="en-US" sz="12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undefined;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console.log(z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  <a:endParaRPr lang="en-US" sz="12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71600" y="2286000"/>
            <a:ext cx="1371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Досрочное прекращение выполнения скрипта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досрочного прекращения выполнения скрипта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аналог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 –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exit()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или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die()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есть несколько альтернативных решений.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2209800"/>
            <a:ext cx="86868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console.log('Step 1');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Выход из функции (тут классика).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console.log('Step 2');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Остановка скрипта.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Error('Script terminated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('Step 3');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3886200"/>
            <a:ext cx="3657600" cy="1163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5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сделать с помощью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1213338"/>
            <a:ext cx="1752600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 smtClean="0">
                <a:latin typeface="Arial" pitchFamily="34" charset="0"/>
                <a:cs typeface="Arial" pitchFamily="34" charset="0"/>
              </a:rPr>
              <a:t>JS</a:t>
            </a:r>
            <a:endParaRPr lang="en-US" sz="5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2971800"/>
            <a:ext cx="2590800" cy="1295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Работа на стороне клиента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9450" y="2954215"/>
            <a:ext cx="2628900" cy="1295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>
                <a:latin typeface="Arial" pitchFamily="34" charset="0"/>
                <a:cs typeface="Arial" pitchFamily="34" charset="0"/>
              </a:rPr>
              <a:t>Работа на стороне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сервера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2971800"/>
            <a:ext cx="2590800" cy="1295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500" dirty="0" smtClean="0">
                <a:latin typeface="Arial" pitchFamily="34" charset="0"/>
                <a:cs typeface="Arial" pitchFamily="34" charset="0"/>
              </a:rPr>
              <a:t>«Экзотическое использование»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6" idx="2"/>
            <a:endCxn id="10" idx="0"/>
          </p:cNvCxnSpPr>
          <p:nvPr/>
        </p:nvCxnSpPr>
        <p:spPr>
          <a:xfrm flipH="1">
            <a:off x="1600200" y="2356338"/>
            <a:ext cx="2933700" cy="61546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  <a:endCxn id="11" idx="0"/>
          </p:cNvCxnSpPr>
          <p:nvPr/>
        </p:nvCxnSpPr>
        <p:spPr>
          <a:xfrm>
            <a:off x="4533900" y="2356338"/>
            <a:ext cx="0" cy="59787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12" idx="0"/>
          </p:cNvCxnSpPr>
          <p:nvPr/>
        </p:nvCxnSpPr>
        <p:spPr>
          <a:xfrm>
            <a:off x="4533900" y="2356338"/>
            <a:ext cx="2933700" cy="61546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ular Callout 1"/>
          <p:cNvSpPr/>
          <p:nvPr/>
        </p:nvSpPr>
        <p:spPr>
          <a:xfrm>
            <a:off x="685800" y="4893564"/>
            <a:ext cx="1844040" cy="821436"/>
          </a:xfrm>
          <a:prstGeom prst="wedgeRectCallout">
            <a:avLst>
              <a:gd name="adj1" fmla="val -13395"/>
              <a:gd name="adj2" fmla="val -89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Например, в браузере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535680" y="4893564"/>
            <a:ext cx="1844040" cy="821436"/>
          </a:xfrm>
          <a:prstGeom prst="wedgeRectCallout">
            <a:avLst>
              <a:gd name="adj1" fmla="val -13395"/>
              <a:gd name="adj2" fmla="val -89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000750" y="4893564"/>
            <a:ext cx="2990850" cy="973836"/>
          </a:xfrm>
          <a:prstGeom prst="wedgeRectCallout">
            <a:avLst>
              <a:gd name="adj1" fmla="val -13395"/>
              <a:gd name="adj2" fmla="val -89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Даже для программирования микроконтроллеров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скрипта из нескольких файлов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Прямых аналогов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PHP-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функций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include_*/require_*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нет. Решения по сборке скриптов из частей таковы: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Подключить к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HTML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несколько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JS-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файлов.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Использовать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eval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() (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но это опасно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Использовать создание функции из её текста.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239631"/>
            <a:ext cx="8686800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someCode1 = 'console.log("First");'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(someCode1);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someCode2 = 'return "Second";';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Function(someCode2);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5562600"/>
            <a:ext cx="14478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301274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очень простых примеров…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Сейчас в дополнение к уже показанному мы рассмотрим несколько примеров простых и часто используемых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действий.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Итак…</a:t>
            </a:r>
          </a:p>
        </p:txBody>
      </p:sp>
    </p:spTree>
    <p:extLst>
      <p:ext uri="{BB962C8B-B14F-4D97-AF65-F5344CB8AC3E}">
        <p14:creationId xmlns:p14="http://schemas.microsoft.com/office/powerpoint/2010/main" val="15762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очень простых примеров…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Определение информации о браузере: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6868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navigator.userAgent.toLowerCase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2133600"/>
            <a:ext cx="86868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mozilla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/5.0 (windows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6.1; wow64; rv:27.0) gecko/20100101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/27.0"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04800" y="3779520"/>
            <a:ext cx="7696200" cy="1371600"/>
          </a:xfrm>
          <a:prstGeom prst="wedgeRectCallout">
            <a:avLst>
              <a:gd name="adj1" fmla="val -29629"/>
              <a:gd name="adj2" fmla="val -1128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Это очень упрощённый способ.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Погуглите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полный.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ВНИМАНИЕ!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Любые попытки «напрямую» определить версию браузера ненадёжны.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Гуглите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способы косвенного определения по поведению и поддерживаемым возможностям.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очень простых примеров…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Генерация случайных чисел в диапазоне: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524000"/>
            <a:ext cx="86868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getRandomDouble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(min, max)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(max - min) + min;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getRandomInteger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(min, max)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* (max - min + 1)) + min;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getRandomDouble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 200));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getRandomInteger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(100, 200));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5181600"/>
            <a:ext cx="86868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150.1573960629088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145</a:t>
            </a:r>
          </a:p>
        </p:txBody>
      </p:sp>
    </p:spTree>
    <p:extLst>
      <p:ext uri="{BB962C8B-B14F-4D97-AF65-F5344CB8AC3E}">
        <p14:creationId xmlns:p14="http://schemas.microsoft.com/office/powerpoint/2010/main" val="164624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очень простых примеров…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Изменение фона всех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td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на странице: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371600"/>
            <a:ext cx="4724400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&lt;html&gt;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&lt;meta charset="UTF-8"&gt;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&lt;title&gt;JavaScript: </a:t>
            </a:r>
            <a:r>
              <a:rPr lang="ru-RU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обработка элементов документа&lt;/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title&gt;</a:t>
            </a:r>
          </a:p>
          <a:p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&lt;script&gt;</a:t>
            </a:r>
          </a:p>
          <a:p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function </a:t>
            </a:r>
            <a:r>
              <a:rPr lang="en-US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makeCellsGreen</a:t>
            </a:r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list=</a:t>
            </a:r>
            <a:r>
              <a:rPr lang="en-US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("td");</a:t>
            </a:r>
          </a:p>
          <a:p>
            <a:r>
              <a:rPr lang="ru-RU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cell_key</a:t>
            </a:r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list)</a:t>
            </a:r>
          </a:p>
          <a:p>
            <a:r>
              <a:rPr lang="ru-RU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(list[</a:t>
            </a:r>
            <a:r>
              <a:rPr lang="en-US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cell_key</a:t>
            </a:r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].style !== undefined)</a:t>
            </a:r>
          </a:p>
          <a:p>
            <a:r>
              <a:rPr lang="ru-RU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ru-RU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list[</a:t>
            </a:r>
            <a:r>
              <a:rPr lang="en-US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cell_key</a:t>
            </a:r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style.backgroundColor</a:t>
            </a:r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'green';</a:t>
            </a:r>
          </a:p>
          <a:p>
            <a:r>
              <a:rPr lang="ru-RU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ru-RU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9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&lt;/script&gt;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&lt;body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makeCellsGreen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&lt;div id="sample"&gt;&lt;/div&gt;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&lt;table&gt;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&lt;tr&gt;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&lt;td&gt;&amp;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;&lt;/td&gt;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&lt;/tr&gt;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&lt;tr&gt;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&lt;td&gt;&lt;a href="#"&gt;Link&lt;/a&gt;&lt;/td&gt;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&lt;/tr&gt;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&lt;/table&gt;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15254"/>
            <a:ext cx="1866900" cy="2505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295400" y="5791200"/>
            <a:ext cx="778129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 в файле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01_js_samples_misc\04_scan_all_elements.html</a:t>
            </a:r>
          </a:p>
        </p:txBody>
      </p:sp>
    </p:spTree>
    <p:extLst>
      <p:ext uri="{BB962C8B-B14F-4D97-AF65-F5344CB8AC3E}">
        <p14:creationId xmlns:p14="http://schemas.microsoft.com/office/powerpoint/2010/main" val="18230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/>
              <a:t>Операторы и управляющие конструкции </a:t>
            </a:r>
            <a:r>
              <a:rPr lang="en-US" sz="3200" dirty="0" smtClean="0"/>
              <a:t>JavaScript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b="0" dirty="0"/>
              <a:t>Операторы </a:t>
            </a:r>
            <a:r>
              <a:rPr lang="en-US" sz="3200" b="0" dirty="0" smtClean="0"/>
              <a:t>JavaScript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операторов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Операторы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бывают: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Унарными – с одним операндом: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  <a:p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Бинарными – с двумя операндами (таких – абсолютное большинство):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  <a:p>
            <a:endParaRPr lang="ru-RU" sz="25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Тернарными – с тремя операндами (такой оператор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только один):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668959"/>
            <a:ext cx="144780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b =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!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b;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++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3226713"/>
            <a:ext cx="1905000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c = a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b;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4826913"/>
            <a:ext cx="853440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2200" dirty="0">
                <a:latin typeface="Arial" pitchFamily="34" charset="0"/>
                <a:cs typeface="Arial" pitchFamily="34" charset="0"/>
              </a:rPr>
              <a:t>x = 10;</a:t>
            </a:r>
          </a:p>
          <a:p>
            <a:r>
              <a:rPr lang="es-ES" sz="2200" dirty="0">
                <a:latin typeface="Arial" pitchFamily="34" charset="0"/>
                <a:cs typeface="Arial" pitchFamily="34" charset="0"/>
              </a:rPr>
              <a:t>y = (x&gt;=10) ? "OK" : "No";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Краткая выдержка из документации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delete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function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instanceof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new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typeof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void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Аксессоры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object.property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и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object["property"]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Арифметические: +,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-, *, /, %, ++, --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Запятая: ,</a:t>
            </a:r>
            <a:endParaRPr lang="ru-RU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Логические: &amp;&amp;,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||,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Присваивания: =,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+=, -=, *=, /=, &gt;&gt;=, &lt;&lt;=, &gt;&gt;&gt;=, &amp;=, |=, ^=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Сравнения: ==,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!=, ===, !==, &gt;, &gt;=, &lt;, &lt;=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Побитовые: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&amp;, |, ^, ~, &lt;&lt;, &gt;&gt;, &gt;&gt;&gt;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Строковые: +,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+=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Условный: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condition ?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ifTrue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ifFalse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5257800" y="149352"/>
            <a:ext cx="3810000" cy="612648"/>
          </a:xfrm>
          <a:prstGeom prst="wedgeRectCallout">
            <a:avLst>
              <a:gd name="adj1" fmla="val -24385"/>
              <a:gd name="adj2" fmla="val 624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http://javascript.ru/manual/operator</a:t>
            </a:r>
          </a:p>
        </p:txBody>
      </p:sp>
    </p:spTree>
    <p:extLst>
      <p:ext uri="{BB962C8B-B14F-4D97-AF65-F5344CB8AC3E}">
        <p14:creationId xmlns:p14="http://schemas.microsoft.com/office/powerpoint/2010/main" val="1709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Выражения с несколькими операторами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простоты рекомендуется запомнить два правила:</a:t>
            </a:r>
          </a:p>
          <a:p>
            <a:pPr marL="457200" indent="-457200">
              <a:buAutoNum type="arabicPeriod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правильно учитывает приоритет арифметических операций.</a:t>
            </a:r>
          </a:p>
          <a:p>
            <a:pPr marL="457200" indent="-457200">
              <a:buAutoNum type="arabicPeriod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В любых иных случаях или не используйте несколько операторов (особенно – разного типа) в одном выражении, или пользуйтесь скобками.</a:t>
            </a:r>
          </a:p>
          <a:p>
            <a:endParaRPr lang="ru-RU" sz="2500" dirty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желающих понять суть проблемы глубже есть раздел документации, посвящённый ассоциативности операторов:</a:t>
            </a:r>
          </a:p>
          <a:p>
            <a:r>
              <a:rPr lang="en-US" sz="2300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sz="2300" dirty="0" smtClean="0">
                <a:latin typeface="Arial" pitchFamily="34" charset="0"/>
                <a:cs typeface="Arial" pitchFamily="34" charset="0"/>
                <a:hlinkClick r:id="rId2"/>
              </a:rPr>
              <a:t>developer.mozilla.org/en-US/docs/Web/JavaScript/Reference/Operators/Operator_Precedence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dirty="0" smtClean="0"/>
              <a:t>Что нужно для работы </a:t>
            </a:r>
            <a:r>
              <a:rPr lang="en-US" sz="3200" dirty="0" smtClean="0"/>
              <a:t>JavaScript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присваивания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Оператор присваивания обозначается знаком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и активно используется для инициализации переменных и присваивания переменным и элементам новых значений: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507159"/>
            <a:ext cx="8534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20;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some_element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'OK';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505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операций + - * /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% (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 многих других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поддерживается сокращённая форма записи оператора присваивания: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876800"/>
            <a:ext cx="85344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2;</a:t>
            </a:r>
          </a:p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+= 1</a:t>
            </a:r>
            <a:r>
              <a:rPr lang="pt-BR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 = a + 1;</a:t>
            </a:r>
            <a:endParaRPr lang="pt-BR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%= 2</a:t>
            </a:r>
            <a:r>
              <a:rPr lang="pt-BR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// a = a % 2;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Присваивание по ссылке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присваивания по ссылке НЕТ.</a:t>
            </a:r>
          </a:p>
          <a:p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Очень упрощённо идею ссылок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можно выразить так: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Нельзя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хранить объекты, можно хранить ссылки на объекты.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Нельзя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передавать по ссылке, но передаются ссылки на объекты.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 smtClean="0">
                <a:latin typeface="Arial" pitchFamily="34" charset="0"/>
                <a:cs typeface="Arial" pitchFamily="34" charset="0"/>
              </a:rPr>
              <a:t>Ссылок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на примитивные значения нет, они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не имеют смысла.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Операции с числами производятся в дробной форме.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67352"/>
              </p:ext>
            </p:extLst>
          </p:nvPr>
        </p:nvGraphicFramePr>
        <p:xfrm>
          <a:off x="304800" y="1676400"/>
          <a:ext cx="7921625" cy="3336289"/>
        </p:xfrm>
        <a:graphic>
          <a:graphicData uri="http://schemas.openxmlformats.org/drawingml/2006/table">
            <a:tbl>
              <a:tblPr/>
              <a:tblGrid>
                <a:gridCol w="2336800"/>
                <a:gridCol w="2335212"/>
                <a:gridCol w="3249613"/>
              </a:tblGrid>
              <a:tr h="4038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Оператор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Действие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Пример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46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a= - a;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Смена знака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a=5; a=-a;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-5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46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c=a + b;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Сложение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c=3+x;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46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c=a - b;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Вычитание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</a:t>
                      </a: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17.6-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z;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46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c=a * b;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Умножение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z=n*x*76;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46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c=a / b;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Деление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x=n/y;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684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c=a % b;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Деление по модулю (остаток)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c=5%2;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// 1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8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инкремента и декремента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поддерживает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префиксные и постфиксные операторы инкремента и декремента числовых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переменных.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Инкрементирование </a:t>
            </a:r>
            <a:r>
              <a:rPr lang="ru-RU" sz="2300" dirty="0">
                <a:latin typeface="Arial" pitchFamily="34" charset="0"/>
                <a:cs typeface="Arial" pitchFamily="34" charset="0"/>
              </a:rPr>
              <a:t>или декрементирование логических переменных </a:t>
            </a:r>
            <a:r>
              <a:rPr lang="ru-RU" sz="2300" dirty="0" smtClean="0">
                <a:latin typeface="Arial" pitchFamily="34" charset="0"/>
                <a:cs typeface="Arial" pitchFamily="34" charset="0"/>
              </a:rPr>
              <a:t>приводит их к числовому виду.</a:t>
            </a:r>
            <a:endParaRPr lang="ru-RU" sz="23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92003"/>
              </p:ext>
            </p:extLst>
          </p:nvPr>
        </p:nvGraphicFramePr>
        <p:xfrm>
          <a:off x="382589" y="2651760"/>
          <a:ext cx="8456611" cy="3139440"/>
        </p:xfrm>
        <a:graphic>
          <a:graphicData uri="http://schemas.openxmlformats.org/drawingml/2006/table">
            <a:tbl>
              <a:tblPr/>
              <a:tblGrid>
                <a:gridCol w="1446212"/>
                <a:gridCol w="2897144"/>
                <a:gridCol w="4113255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Оператор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Название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Результат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++a;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Префиксный инкремент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Увеличивает значение переменной на 1 и возвращает её значение (новое)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--a;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Префиксный декремент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Уменьшает значение переменной на 1 и возвращает её значение (новое)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a++;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Постфиксный инкремент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Возвращает значение переменной (старое) и увеличивает значение переменной на 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a--;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Постфиксный декремент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Возвращает значение переменной (старое) и уменьшает значение переменной на 1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82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Небольшая задача для закрепления материала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latin typeface="Arial" pitchFamily="34" charset="0"/>
                <a:cs typeface="Arial" pitchFamily="34" charset="0"/>
              </a:rPr>
              <a:t>Что получится в результате выполнения такого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кода?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447800"/>
            <a:ext cx="85344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n-NO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i=2;</a:t>
            </a:r>
          </a:p>
          <a:p>
            <a:r>
              <a:rPr lang="nn-NO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+= i++ + ++i;</a:t>
            </a:r>
          </a:p>
          <a:p>
            <a:r>
              <a:rPr lang="nn-NO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console.log(i);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971800"/>
            <a:ext cx="8534400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22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22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942546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Сейчас будет пояснение…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2895600" y="2665476"/>
            <a:ext cx="2133600" cy="612648"/>
          </a:xfrm>
          <a:prstGeom prst="wedgeRectCallout">
            <a:avLst>
              <a:gd name="adj1" fmla="val -147262"/>
              <a:gd name="adj2" fmla="val 3762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 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PHP – 10.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1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Небольшая задача для закрепления материала – пояснение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729496"/>
            <a:ext cx="853440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n-NO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i=2;</a:t>
            </a:r>
          </a:p>
          <a:p>
            <a:r>
              <a:rPr lang="nn-NO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+= i++ + ++i;</a:t>
            </a:r>
          </a:p>
          <a:p>
            <a:r>
              <a:rPr lang="nn-NO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console.log(i);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2194679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i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== 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Срабатывает префиксный инкремент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++i</a:t>
            </a:r>
            <a:r>
              <a:rPr lang="ru-RU" dirty="0">
                <a:latin typeface="Arial" pitchFamily="34" charset="0"/>
                <a:cs typeface="Arial" pitchFamily="34" charset="0"/>
              </a:rPr>
              <a:t>, выражение принимает вид: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ru-RU" dirty="0">
                <a:latin typeface="Arial" pitchFamily="34" charset="0"/>
                <a:cs typeface="Arial" pitchFamily="34" charset="0"/>
              </a:rPr>
              <a:t>+=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dirty="0">
                <a:latin typeface="Arial" pitchFamily="34" charset="0"/>
                <a:cs typeface="Arial" pitchFamily="34" charset="0"/>
              </a:rPr>
              <a:t>++ + 3;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Происходит подстановка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закэшированного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значения, </a:t>
            </a:r>
            <a:r>
              <a:rPr lang="ru-RU" dirty="0">
                <a:latin typeface="Arial" pitchFamily="34" charset="0"/>
                <a:cs typeface="Arial" pitchFamily="34" charset="0"/>
              </a:rPr>
              <a:t>выражение принимает вид: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ru-RU" dirty="0">
                <a:latin typeface="Arial" pitchFamily="34" charset="0"/>
                <a:cs typeface="Arial" pitchFamily="34" charset="0"/>
              </a:rPr>
              <a:t>+=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ru-RU" dirty="0">
                <a:latin typeface="Arial" pitchFamily="34" charset="0"/>
                <a:cs typeface="Arial" pitchFamily="34" charset="0"/>
              </a:rPr>
              <a:t>+ 3; или: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ru-RU" dirty="0">
                <a:latin typeface="Arial" pitchFamily="34" charset="0"/>
                <a:cs typeface="Arial" pitchFamily="34" charset="0"/>
              </a:rPr>
              <a:t>+=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5;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Происходит «разворачивание» «сокращённой записи сложения и присваивания» +=, выражение принимает вид: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i=2 </a:t>
            </a:r>
            <a:r>
              <a:rPr lang="ru-RU" dirty="0">
                <a:latin typeface="Arial" pitchFamily="34" charset="0"/>
                <a:cs typeface="Arial" pitchFamily="34" charset="0"/>
              </a:rPr>
              <a:t>+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5;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Выполнение выражения (п. 4) даёт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i ==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;</a:t>
            </a:r>
            <a:endParaRPr lang="ru-RU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latin typeface="Arial" pitchFamily="34" charset="0"/>
                <a:cs typeface="Arial" pitchFamily="34" charset="0"/>
              </a:rPr>
              <a:t>Срабатывает постфиксный инкремент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dirty="0">
                <a:latin typeface="Arial" pitchFamily="34" charset="0"/>
                <a:cs typeface="Arial" pitchFamily="34" charset="0"/>
              </a:rPr>
              <a:t>++, который увеличивает значение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ru-RU" dirty="0">
                <a:latin typeface="Arial" pitchFamily="34" charset="0"/>
                <a:cs typeface="Arial" pitchFamily="34" charset="0"/>
              </a:rPr>
              <a:t>на единицу, т.е. теперь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8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;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0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Поразрядные операторы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latin typeface="Arial" pitchFamily="34" charset="0"/>
                <a:cs typeface="Arial" pitchFamily="34" charset="0"/>
              </a:rPr>
              <a:t>Эта группа операторов работает с битовыми представлениями значений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операндов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. В основном эти операторы применяются для создания т.н. «битовых масок», для решения задач криптографии и при генерации изображений.</a:t>
            </a:r>
          </a:p>
        </p:txBody>
      </p:sp>
      <p:graphicFrame>
        <p:nvGraphicFramePr>
          <p:cNvPr id="8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49110"/>
              </p:ext>
            </p:extLst>
          </p:nvPr>
        </p:nvGraphicFramePr>
        <p:xfrm>
          <a:off x="381000" y="2971800"/>
          <a:ext cx="8064500" cy="3167063"/>
        </p:xfrm>
        <a:graphic>
          <a:graphicData uri="http://schemas.openxmlformats.org/drawingml/2006/table">
            <a:tbl>
              <a:tblPr/>
              <a:tblGrid>
                <a:gridCol w="2881312"/>
                <a:gridCol w="5183188"/>
              </a:tblGrid>
              <a:tr h="420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Оператор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Действие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65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c=a</a:t>
                      </a: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&amp; b;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Поразрядное И 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(AND)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65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c=a | b;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Поразрядное ИЛИ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(OR)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65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c=a ^ b;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Поразрядное исключающее ИЛИ (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XOR</a:t>
                      </a: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65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 ~ a;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Поразрядное отрицание (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65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c=a &lt;&lt; 1;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Поразрядный сдвиг влево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208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c=a &gt;&gt; 2;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Поразрядный сдвиг вправо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5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операторы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latin typeface="Arial" pitchFamily="34" charset="0"/>
                <a:cs typeface="Arial" pitchFamily="34" charset="0"/>
              </a:rPr>
              <a:t>Эта группа операторов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используется для определения логического значения выражения (в т.ч.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с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несколькими операндами). Подробнее мы рассмотрим их в разделе, посвящённом управляющим конструкциям.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72495"/>
              </p:ext>
            </p:extLst>
          </p:nvPr>
        </p:nvGraphicFramePr>
        <p:xfrm>
          <a:off x="469900" y="2852739"/>
          <a:ext cx="8064500" cy="1771844"/>
        </p:xfrm>
        <a:graphic>
          <a:graphicData uri="http://schemas.openxmlformats.org/drawingml/2006/table">
            <a:tbl>
              <a:tblPr/>
              <a:tblGrid>
                <a:gridCol w="2881312"/>
                <a:gridCol w="5183188"/>
              </a:tblGrid>
              <a:tr h="420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Оператор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Действие</a:t>
                      </a:r>
                      <a:endParaRPr kumimoji="0" lang="ru-RU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65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 !a;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Логическое отрицание (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NOT</a:t>
                      </a: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65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c=a &amp;&amp; b;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Логическое И </a:t>
                      </a: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(AND)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4208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c=a || b;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Логическое ИЛИ</a:t>
                      </a: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(OR)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6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latin typeface="Arial" pitchFamily="34" charset="0"/>
                <a:cs typeface="Arial" pitchFamily="34" charset="0"/>
              </a:rPr>
              <a:t>Операторы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сравнения </a:t>
            </a:r>
            <a:r>
              <a:rPr lang="ru-RU" sz="2100" dirty="0">
                <a:latin typeface="Arial" pitchFamily="34" charset="0"/>
                <a:cs typeface="Arial" pitchFamily="34" charset="0"/>
              </a:rPr>
              <a:t>позволяют сравнивать между </a:t>
            </a:r>
            <a:r>
              <a:rPr lang="ru-RU" sz="2100" dirty="0" smtClean="0">
                <a:latin typeface="Arial" pitchFamily="34" charset="0"/>
                <a:cs typeface="Arial" pitchFamily="34" charset="0"/>
              </a:rPr>
              <a:t>собой значения переменных. Обратите внимание: при «мягком» сравнении («==») будет происходить переключение типов (см. две «большие таблицы» в разделе про типы данных).</a:t>
            </a:r>
            <a:endParaRPr lang="ru-RU" sz="21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116194"/>
              </p:ext>
            </p:extLst>
          </p:nvPr>
        </p:nvGraphicFramePr>
        <p:xfrm>
          <a:off x="304800" y="2469416"/>
          <a:ext cx="8610601" cy="3565624"/>
        </p:xfrm>
        <a:graphic>
          <a:graphicData uri="http://schemas.openxmlformats.org/drawingml/2006/table">
            <a:tbl>
              <a:tblPr/>
              <a:tblGrid>
                <a:gridCol w="1706729"/>
                <a:gridCol w="3246271"/>
                <a:gridCol w="3657601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Оператор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Название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Результат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==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Равно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TRUE,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если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равно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=== b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Равно по типу и значению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TRUE,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если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равно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по типу и значению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95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!= 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Не равно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TRUE,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если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НЕ равно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!== b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Не равно по типу или значению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TRUE,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если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НЕ равно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по типу ИЛИ значению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&lt; b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Меньше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TRUE,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если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 &lt;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&gt; b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Больше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TRUE,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если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 &gt;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&lt;= b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Меньше либо равно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TRUE,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если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 &lt;=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&gt;= b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Больше либо равно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TRUE, 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если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a &gt;=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Строковые операторы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есть один строковый оператор – плюс (+). Это оператор конкатенации (склеивания) строк. Он поддерживает сокращённую запись (конкатенацию с присваиванием).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590800"/>
            <a:ext cx="8534400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'Hello';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 + ' world!';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console.log(b);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'Hello';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+= ' world!';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console.log(a);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5334000"/>
            <a:ext cx="2223686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ru-RU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 для работы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838200"/>
            <a:ext cx="845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Поскольку мы будем в основн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о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 рассматривать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 для работы с браузером, то нам понадобится: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</a:rPr>
              <a:t>Браузер </a:t>
            </a:r>
            <a:r>
              <a:rPr lang="ru-RU" sz="25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.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5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Редактор с подсветкой синтаксиса или полноценная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IDE.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726668"/>
            <a:ext cx="481029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См. примеры в папке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01_js_samples_misc</a:t>
            </a:r>
          </a:p>
        </p:txBody>
      </p:sp>
    </p:spTree>
    <p:extLst>
      <p:ext uri="{BB962C8B-B14F-4D97-AF65-F5344CB8AC3E}">
        <p14:creationId xmlns:p14="http://schemas.microsoft.com/office/powerpoint/2010/main" val="40042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«запятая»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>
                <a:latin typeface="Arial" pitchFamily="34" charset="0"/>
                <a:cs typeface="Arial" pitchFamily="34" charset="0"/>
              </a:rPr>
              <a:t>Оператор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«запятая»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вычисляет оба операнда и возвращает значение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второго, что позволяет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включить несколько выражений в то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место кода, </a:t>
            </a:r>
            <a:r>
              <a:rPr lang="ru-RU" sz="2500" dirty="0">
                <a:latin typeface="Arial" pitchFamily="34" charset="0"/>
                <a:cs typeface="Arial" pitchFamily="34" charset="0"/>
              </a:rPr>
              <a:t>где должно быть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одно выражение.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590800"/>
            <a:ext cx="85344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(var i=0, j=9; i &lt;= 9; </a:t>
            </a:r>
            <a:r>
              <a:rPr lang="nn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++, j-</a:t>
            </a:r>
            <a:r>
              <a:rPr lang="nn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nn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n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[" + i + "][" + j + "]=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+ a[i][j</a:t>
            </a:r>
            <a:r>
              <a:rPr lang="nn-NO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проверки принадлежности классу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определения того, является ли переменная экземпляром некоторого класса, используется оператор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2189946"/>
            <a:ext cx="8610600" cy="477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instanceof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var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819400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который возвращает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true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или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false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3352800"/>
            <a:ext cx="84582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String();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Date();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String);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Object);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Date);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Date);  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Object);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String);   </a:t>
            </a:r>
            <a:r>
              <a:rPr lang="en-US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2201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dirty="0" smtClean="0"/>
              <a:t>определения типа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определения типа переменной используется оператор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1808946"/>
            <a:ext cx="8610600" cy="477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dirty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500" b="1" dirty="0" err="1" smtClean="0">
                <a:latin typeface="Arial" pitchFamily="34" charset="0"/>
                <a:cs typeface="Arial" pitchFamily="34" charset="0"/>
              </a:rPr>
              <a:t>typeof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var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2414826"/>
            <a:ext cx="845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который возвращает тип переменной в виде строки: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nember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string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object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function;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null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5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undefined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1800" y="3505200"/>
            <a:ext cx="59436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a); </a:t>
            </a:r>
            <a:r>
              <a:rPr 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"number"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'test';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a); </a:t>
            </a:r>
            <a:r>
              <a:rPr lang="en-US" sz="2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"string"</a:t>
            </a:r>
          </a:p>
        </p:txBody>
      </p:sp>
    </p:spTree>
    <p:extLst>
      <p:ext uri="{BB962C8B-B14F-4D97-AF65-F5344CB8AC3E}">
        <p14:creationId xmlns:p14="http://schemas.microsoft.com/office/powerpoint/2010/main" val="12609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dirty="0" smtClean="0"/>
              <a:t>доступа к свойству (</a:t>
            </a:r>
            <a:r>
              <a:rPr lang="ru-RU" dirty="0" err="1" smtClean="0"/>
              <a:t>аксессор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8382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доступа к свойству объекта или элементу массива используются т.н. «</a:t>
            </a:r>
            <a:r>
              <a:rPr lang="ru-RU" sz="2500" dirty="0" err="1" smtClean="0">
                <a:latin typeface="Arial" pitchFamily="34" charset="0"/>
                <a:cs typeface="Arial" pitchFamily="34" charset="0"/>
              </a:rPr>
              <a:t>аксессоры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».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1808946"/>
            <a:ext cx="8610600" cy="477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. или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[ ]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2362200"/>
            <a:ext cx="845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Это проще показать на примере: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2895600"/>
            <a:ext cx="861060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Array(100, 200, 300);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Object({x:111, y:222});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12345;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[b] = 67890;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11111;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[y] = 33333; // </a:t>
            </a:r>
            <a:r>
              <a:rPr 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Так нельзя, это не элемент массива.</a:t>
            </a:r>
          </a:p>
          <a:p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12345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[a]);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arr.b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undefined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[b]);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67890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console.log(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[x]); // </a:t>
            </a:r>
            <a:r>
              <a:rPr lang="ru-RU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Так нельзя, это не элемент массива.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endParaRPr lang="en-US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dirty="0" smtClean="0"/>
              <a:t>проверки наличия свойства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Для проверки наличия свойства или метода у объекта или элемента (по индексу!) в массиве используется оператор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2113746"/>
            <a:ext cx="8610600" cy="477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Object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2667000"/>
            <a:ext cx="8458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Если этот оператор применить не к объекту, будет ошибка.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505200"/>
            <a:ext cx="861060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Object({ a: 5});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console.log("a" 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console.log("b" 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true, </a:t>
            </a:r>
            <a:r>
              <a:rPr lang="ru-RU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т.к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есть в прототипе.</a:t>
            </a:r>
          </a:p>
          <a:p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Array("a", "b", "c");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console.log(22 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console.log(1 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false, </a:t>
            </a:r>
            <a:r>
              <a:rPr lang="ru-RU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т.к. элемент удалён</a:t>
            </a:r>
            <a:r>
              <a:rPr lang="ru-RU" sz="1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1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удаления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8382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Для удаления переменной, элемента массива и т.д. используется оператор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656546"/>
            <a:ext cx="8610600" cy="477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 smtClean="0">
                <a:latin typeface="Arial" pitchFamily="34" charset="0"/>
                <a:cs typeface="Arial" pitchFamily="34" charset="0"/>
              </a:rPr>
              <a:t>delete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something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2098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который возвращает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false (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если удаляемый объект существует и не может быть удалён) или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true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 любых других случаях..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971800"/>
            <a:ext cx="8458200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42;       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</a:t>
            </a:r>
            <a:r>
              <a:rPr lang="ru-RU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Обычные переменные" являются свойствами глобального объекта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 = 43;   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Переменная.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Number();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4;    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 объекта.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5;    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 объекта.</a:t>
            </a:r>
          </a:p>
          <a:p>
            <a:endParaRPr 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x;     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 (x </a:t>
            </a:r>
            <a:r>
              <a:rPr lang="ru-RU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объявлено без 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y;     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 (</a:t>
            </a:r>
            <a:r>
              <a:rPr lang="ru-RU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объявлено с 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флаг 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DontDelete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(</a:t>
            </a:r>
            <a:r>
              <a:rPr lang="ru-RU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встроенный объект, флаг 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DontDelete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 (</a:t>
            </a:r>
            <a:r>
              <a:rPr lang="ru-RU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пользовательское свойство).</a:t>
            </a:r>
          </a:p>
          <a:p>
            <a:endParaRPr lang="ru-R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delete y;    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 (</a:t>
            </a:r>
            <a:r>
              <a:rPr lang="ru-RU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эквивалент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2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obj.y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9017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исполнения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8382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Исполнения кода без возврата значения и воздействия на контекст используется оператор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656546"/>
            <a:ext cx="8610600" cy="477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Arial" pitchFamily="34" charset="0"/>
                <a:cs typeface="Arial" pitchFamily="34" charset="0"/>
              </a:rPr>
              <a:t>void (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код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2209800"/>
            <a:ext cx="845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Например: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743200"/>
            <a:ext cx="84582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'x=999;';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console.log(x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999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6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</a:t>
            </a:r>
            <a:r>
              <a:rPr lang="en-US" dirty="0" smtClean="0"/>
              <a:t>function</a:t>
            </a:r>
            <a:r>
              <a:rPr lang="ru-RU" dirty="0" smtClean="0"/>
              <a:t>, </a:t>
            </a:r>
            <a:r>
              <a:rPr lang="en-US" dirty="0" smtClean="0"/>
              <a:t>new</a:t>
            </a:r>
            <a:r>
              <a:rPr lang="ru-RU" dirty="0" smtClean="0"/>
              <a:t>, </a:t>
            </a:r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838200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Оператор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function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используется для создания функций. Об этом будет подробно в разделе, посвящённом функциям.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endParaRPr lang="en-US" sz="2200" dirty="0">
              <a:latin typeface="Arial" pitchFamily="34" charset="0"/>
              <a:cs typeface="Arial" pitchFamily="34" charset="0"/>
            </a:endParaRPr>
          </a:p>
          <a:p>
            <a:r>
              <a:rPr lang="ru-RU" sz="2200" dirty="0">
                <a:latin typeface="Arial" pitchFamily="34" charset="0"/>
                <a:cs typeface="Arial" pitchFamily="34" charset="0"/>
              </a:rPr>
              <a:t>Оператор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new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используется для создания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объектов.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Об этом будет подробно в разделе, посвящённом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ООП.</a:t>
            </a:r>
          </a:p>
          <a:p>
            <a:endParaRPr lang="ru-RU" sz="2200" dirty="0">
              <a:latin typeface="Arial" pitchFamily="34" charset="0"/>
              <a:cs typeface="Arial" pitchFamily="34" charset="0"/>
            </a:endParaRPr>
          </a:p>
          <a:p>
            <a:r>
              <a:rPr lang="ru-RU" sz="2200" dirty="0">
                <a:latin typeface="Arial" pitchFamily="34" charset="0"/>
                <a:cs typeface="Arial" pitchFamily="34" charset="0"/>
              </a:rPr>
              <a:t>Оператор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this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возвращает ссылку на объект, являющийся текущим контекстом вызова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Об этом будет подробно в разделе, посвящённом ООП.</a:t>
            </a:r>
          </a:p>
        </p:txBody>
      </p:sp>
    </p:spTree>
    <p:extLst>
      <p:ext uri="{BB962C8B-B14F-4D97-AF65-F5344CB8AC3E}">
        <p14:creationId xmlns:p14="http://schemas.microsoft.com/office/powerpoint/2010/main" val="393402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6400800" cy="1143000"/>
          </a:xfrm>
        </p:spPr>
        <p:txBody>
          <a:bodyPr/>
          <a:lstStyle/>
          <a:p>
            <a:r>
              <a:rPr lang="ru-RU" sz="3200" b="0" dirty="0"/>
              <a:t>У</a:t>
            </a:r>
            <a:r>
              <a:rPr lang="ru-RU" sz="3200" b="0" dirty="0" smtClean="0"/>
              <a:t>правляющие </a:t>
            </a:r>
            <a:r>
              <a:rPr lang="ru-RU" sz="3200" b="0" dirty="0"/>
              <a:t>конструкции </a:t>
            </a:r>
            <a:r>
              <a:rPr lang="en-US" sz="3200" b="0" dirty="0" smtClean="0"/>
              <a:t>JavaScript</a:t>
            </a:r>
            <a:endParaRPr lang="en-US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условия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2014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458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Оператор условия (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if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может использоваться в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JavaScript </a:t>
            </a:r>
            <a:r>
              <a:rPr lang="ru-RU" sz="2500" dirty="0" smtClean="0">
                <a:latin typeface="Arial" pitchFamily="34" charset="0"/>
                <a:cs typeface="Arial" pitchFamily="34" charset="0"/>
              </a:rPr>
              <a:t>в нескольких формах.</a:t>
            </a:r>
          </a:p>
          <a:p>
            <a:r>
              <a:rPr lang="ru-RU" sz="2500" dirty="0" smtClean="0">
                <a:latin typeface="Arial" pitchFamily="34" charset="0"/>
                <a:cs typeface="Arial" pitchFamily="34" charset="0"/>
              </a:rPr>
              <a:t>Самый простой вариант:</a:t>
            </a:r>
            <a:endParaRPr lang="ru-RU" sz="2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2212062"/>
            <a:ext cx="85344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10;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(x == 10)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console.log("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Десять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.");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7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18323</TotalTime>
  <Words>18846</Words>
  <Application>Microsoft Office PowerPoint</Application>
  <PresentationFormat>On-screen Show (4:3)</PresentationFormat>
  <Paragraphs>4140</Paragraphs>
  <Slides>249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249</vt:i4>
      </vt:variant>
    </vt:vector>
  </HeadingPairs>
  <TitlesOfParts>
    <vt:vector size="257" baseType="lpstr">
      <vt:lpstr>맑은 고딕</vt:lpstr>
      <vt:lpstr>Arial</vt:lpstr>
      <vt:lpstr>Calibri</vt:lpstr>
      <vt:lpstr>Courier New</vt:lpstr>
      <vt:lpstr>Euphemia</vt:lpstr>
      <vt:lpstr>Tahoma</vt:lpstr>
      <vt:lpstr>Wingdings</vt:lpstr>
      <vt:lpstr>template</vt:lpstr>
      <vt:lpstr>Основы JavaScript</vt:lpstr>
      <vt:lpstr>Содержание</vt:lpstr>
      <vt:lpstr>Содержание</vt:lpstr>
      <vt:lpstr>PowerPoint Presentation</vt:lpstr>
      <vt:lpstr>Общие сведения о JavaScript</vt:lpstr>
      <vt:lpstr>Общие сведения о JavaScript</vt:lpstr>
      <vt:lpstr>Что можно сделать с помощью JavaScript</vt:lpstr>
      <vt:lpstr>Что нужно для работы JavaScript</vt:lpstr>
      <vt:lpstr>Что нужно для работы JavaScript</vt:lpstr>
      <vt:lpstr>Что нужно для работы JavaScript</vt:lpstr>
      <vt:lpstr>Что нужно для работы JavaScript</vt:lpstr>
      <vt:lpstr>Запуск в браузере</vt:lpstr>
      <vt:lpstr>Запуск в браузере</vt:lpstr>
      <vt:lpstr>Общий синтаксис JavaScript</vt:lpstr>
      <vt:lpstr>Команды JavaScript</vt:lpstr>
      <vt:lpstr>Комментарии в JavaScript</vt:lpstr>
      <vt:lpstr>Регистрочувствительность</vt:lpstr>
      <vt:lpstr>Точки с запятыми в JavaScript</vt:lpstr>
      <vt:lpstr>Точки с запятыми в JavaScript</vt:lpstr>
      <vt:lpstr>Переменные и типы данных JavaScript</vt:lpstr>
      <vt:lpstr>Переменные в JavaScript</vt:lpstr>
      <vt:lpstr>Переменные в JavaScript</vt:lpstr>
      <vt:lpstr>Переменные в JavaScript</vt:lpstr>
      <vt:lpstr>Типы данных в JavaScript</vt:lpstr>
      <vt:lpstr>Элементарные типы данных: Boolean</vt:lpstr>
      <vt:lpstr>Элементарные типы данных: Number</vt:lpstr>
      <vt:lpstr>Элементарные типы данных: Number</vt:lpstr>
      <vt:lpstr>Элементарные типы данных: Number</vt:lpstr>
      <vt:lpstr>Элементарные типы данных: String</vt:lpstr>
      <vt:lpstr>Элементарные типы данных: String</vt:lpstr>
      <vt:lpstr>Элементарные типы данных: null</vt:lpstr>
      <vt:lpstr>Элементарные типы данных: undefined</vt:lpstr>
      <vt:lpstr>Элементарные типы данных: разница между null и undefined</vt:lpstr>
      <vt:lpstr>Объектные типы данных: Object</vt:lpstr>
      <vt:lpstr>Объектные типы данных: Object</vt:lpstr>
      <vt:lpstr>Объектные типы данных: Array</vt:lpstr>
      <vt:lpstr>Объектные типы данных: Array</vt:lpstr>
      <vt:lpstr>Объектные типы данных: Array</vt:lpstr>
      <vt:lpstr>Объектные типы данных: Array</vt:lpstr>
      <vt:lpstr>Объектные типы данных: Array</vt:lpstr>
      <vt:lpstr>Объектные типы данных: Function</vt:lpstr>
      <vt:lpstr>Константы в JavaScript</vt:lpstr>
      <vt:lpstr>Определение и преобразование типов данных</vt:lpstr>
      <vt:lpstr>Определение типа переменной</vt:lpstr>
      <vt:lpstr>Определение типа переменной</vt:lpstr>
      <vt:lpstr>Определение типа переменной</vt:lpstr>
      <vt:lpstr>Определение принадлежности классу</vt:lpstr>
      <vt:lpstr>Преобразование типа переменной</vt:lpstr>
      <vt:lpstr>Преобразование к Boolean</vt:lpstr>
      <vt:lpstr>Преобразование к Number</vt:lpstr>
      <vt:lpstr>Преобразование к Number</vt:lpstr>
      <vt:lpstr>Преобразование к Number</vt:lpstr>
      <vt:lpstr>Преобразование к String</vt:lpstr>
      <vt:lpstr>Преобразование к Array</vt:lpstr>
      <vt:lpstr>Преобразование к Array</vt:lpstr>
      <vt:lpstr>Преобразование к Object</vt:lpstr>
      <vt:lpstr>Важно!</vt:lpstr>
      <vt:lpstr>Преобразование и переключение типов</vt:lpstr>
      <vt:lpstr>Гибкое (мягкое) сравнение (==)</vt:lpstr>
      <vt:lpstr>Жёсткое (строгое) сравнение (===)</vt:lpstr>
      <vt:lpstr>Небольшая задача для закрепления материала</vt:lpstr>
      <vt:lpstr>Основные функции JavaScript, с которых надо начать</vt:lpstr>
      <vt:lpstr>Функции, которые нужны всегда</vt:lpstr>
      <vt:lpstr>Вывод данных в выходной поток</vt:lpstr>
      <vt:lpstr>Отладочный вывод данных</vt:lpstr>
      <vt:lpstr>Проверка существования</vt:lpstr>
      <vt:lpstr>Проверка существования</vt:lpstr>
      <vt:lpstr>Удаление переменных и элементов массива</vt:lpstr>
      <vt:lpstr>Досрочное прекращение выполнения скрипта</vt:lpstr>
      <vt:lpstr>Сборка скрипта из нескольких файлов</vt:lpstr>
      <vt:lpstr>Несколько очень простых примеров…</vt:lpstr>
      <vt:lpstr>Несколько очень простых примеров…</vt:lpstr>
      <vt:lpstr>Несколько очень простых примеров…</vt:lpstr>
      <vt:lpstr>Несколько очень простых примеров…</vt:lpstr>
      <vt:lpstr>Операторы и управляющие конструкции JavaScript</vt:lpstr>
      <vt:lpstr>Операторы JavaScript</vt:lpstr>
      <vt:lpstr>Виды операторов в JavaScript</vt:lpstr>
      <vt:lpstr>Краткая выдержка из документации</vt:lpstr>
      <vt:lpstr>Выражения с несколькими операторами</vt:lpstr>
      <vt:lpstr>Оператор присваивания</vt:lpstr>
      <vt:lpstr>Присваивание по ссылке</vt:lpstr>
      <vt:lpstr>Арифметические операторы</vt:lpstr>
      <vt:lpstr>Операторы инкремента и декремента</vt:lpstr>
      <vt:lpstr>Небольшая задача для закрепления материала</vt:lpstr>
      <vt:lpstr>Небольшая задача для закрепления материала – пояснение</vt:lpstr>
      <vt:lpstr>Поразрядные операторы</vt:lpstr>
      <vt:lpstr>Логические операторы</vt:lpstr>
      <vt:lpstr>Операторы сравнения</vt:lpstr>
      <vt:lpstr>Строковые операторы</vt:lpstr>
      <vt:lpstr>Оператор «запятая»</vt:lpstr>
      <vt:lpstr>Оператор проверки принадлежности классу</vt:lpstr>
      <vt:lpstr>Оператор определения типа</vt:lpstr>
      <vt:lpstr>Оператор доступа к свойству (аксессор)</vt:lpstr>
      <vt:lpstr>Оператор проверки наличия свойства</vt:lpstr>
      <vt:lpstr>Оператор удаления</vt:lpstr>
      <vt:lpstr>Оператор исполнения</vt:lpstr>
      <vt:lpstr>Операторы function, new, this</vt:lpstr>
      <vt:lpstr>Управляющие конструкции JavaScript</vt:lpstr>
      <vt:lpstr>Оператор условия</vt:lpstr>
      <vt:lpstr>Оператор условия</vt:lpstr>
      <vt:lpstr>Оператор условия</vt:lpstr>
      <vt:lpstr>Оператор условия</vt:lpstr>
      <vt:lpstr>Оператор переключения</vt:lpstr>
      <vt:lpstr>Цикл с предусловием</vt:lpstr>
      <vt:lpstr>Цикл с постусловием</vt:lpstr>
      <vt:lpstr>Итерационный цикл</vt:lpstr>
      <vt:lpstr>Итерационный цикл</vt:lpstr>
      <vt:lpstr>Пропуск остатка итерации и выход из цикла</vt:lpstr>
      <vt:lpstr>Тернарный оператор</vt:lpstr>
      <vt:lpstr>Математические функции JavaScript</vt:lpstr>
      <vt:lpstr>Общие сведения</vt:lpstr>
      <vt:lpstr>Округление чисел</vt:lpstr>
      <vt:lpstr>Получение случайных чисел</vt:lpstr>
      <vt:lpstr>Перевод чисел между системами счисления</vt:lpstr>
      <vt:lpstr>Определение минимального и максимального значения</vt:lpstr>
      <vt:lpstr>Определение корректности чисел</vt:lpstr>
      <vt:lpstr>Функции JavaScript, определяемые пользователем</vt:lpstr>
      <vt:lpstr>Небольшое введение</vt:lpstr>
      <vt:lpstr>Объявление и вызов функции</vt:lpstr>
      <vt:lpstr>Область видимости переменных</vt:lpstr>
      <vt:lpstr>Передача параметров по значению и по ссылке</vt:lpstr>
      <vt:lpstr>Параметры со значением по умолчанию</vt:lpstr>
      <vt:lpstr>Передача переменного количества параметров</vt:lpstr>
      <vt:lpstr>Рекурсия</vt:lpstr>
      <vt:lpstr>Анонимные функции и замыкания</vt:lpstr>
      <vt:lpstr>Анонимные функции и замыкания</vt:lpstr>
      <vt:lpstr>Пространства имён в JavaScript</vt:lpstr>
      <vt:lpstr>Работа с массивами в JavaScript</vt:lpstr>
      <vt:lpstr>Общие сведения</vt:lpstr>
      <vt:lpstr>Общие сведения</vt:lpstr>
      <vt:lpstr>Общие сведения</vt:lpstr>
      <vt:lpstr>Функции по работе с массивами</vt:lpstr>
      <vt:lpstr>Определение количества элементов в массиве</vt:lpstr>
      <vt:lpstr>Определение, является ли переменная массивом</vt:lpstr>
      <vt:lpstr>Поиск элемента в массиве</vt:lpstr>
      <vt:lpstr>Поиск элемента в массиве</vt:lpstr>
      <vt:lpstr>Обработка всех элементов массива</vt:lpstr>
      <vt:lpstr>Обработка всех элементов массива</vt:lpstr>
      <vt:lpstr>Объединение массивов или значений в массивы</vt:lpstr>
      <vt:lpstr>Объединение элементов массива в строку</vt:lpstr>
      <vt:lpstr>Сортировка массива</vt:lpstr>
      <vt:lpstr>Работа с массивом как со стеком</vt:lpstr>
      <vt:lpstr>Работа с массивом как со стеком</vt:lpstr>
      <vt:lpstr>Работа с массивом как с очередью</vt:lpstr>
      <vt:lpstr>Извлечение и удаление части массива</vt:lpstr>
      <vt:lpstr>Задача для закрепления материала</vt:lpstr>
      <vt:lpstr>Работа со строками в JavaScript</vt:lpstr>
      <vt:lpstr>Общие сведения</vt:lpstr>
      <vt:lpstr>Функции по работе со строками</vt:lpstr>
      <vt:lpstr>Мультибайтовая кодировка строк, определение длины</vt:lpstr>
      <vt:lpstr>Экранирование символов</vt:lpstr>
      <vt:lpstr>Работа с отдельными символами строки</vt:lpstr>
      <vt:lpstr>Поиск, замена, разбиение и склеивание строк</vt:lpstr>
      <vt:lpstr>Поиск, замена, разбиение и склеивание строк</vt:lpstr>
      <vt:lpstr>Поиск, замена, разбиение и склеивание строк</vt:lpstr>
      <vt:lpstr>Управление регистром</vt:lpstr>
      <vt:lpstr>Преобразование строки в веб-ссылку</vt:lpstr>
      <vt:lpstr>Работа с регулярными выражениями</vt:lpstr>
      <vt:lpstr>Хэш-функции</vt:lpstr>
      <vt:lpstr>Задания для закрепления материала </vt:lpstr>
      <vt:lpstr>Задания для закрепления материала </vt:lpstr>
      <vt:lpstr>Функции JavaScript по работе с датой и временем</vt:lpstr>
      <vt:lpstr>Общие сведения</vt:lpstr>
      <vt:lpstr>Получение текущих даты и времени</vt:lpstr>
      <vt:lpstr>Получение текущих даты и времени</vt:lpstr>
      <vt:lpstr>Создание определённого значения даты-времени</vt:lpstr>
      <vt:lpstr>Получение даты-времени в разных форматах</vt:lpstr>
      <vt:lpstr>Дата и время: Q&amp;A</vt:lpstr>
      <vt:lpstr>Задача для закрепления материала</vt:lpstr>
      <vt:lpstr>Обработка событий в JavaScript, работа с DOM</vt:lpstr>
      <vt:lpstr>Общая информация</vt:lpstr>
      <vt:lpstr>Обработчики событий</vt:lpstr>
      <vt:lpstr>Обработчики событий: установка через атрибут HTML-тега</vt:lpstr>
      <vt:lpstr>Обработчики событий: установка через свойство объекта</vt:lpstr>
      <vt:lpstr>Обработчики событий: специальные решения</vt:lpstr>
      <vt:lpstr>Обработчики событий: специальные решения</vt:lpstr>
      <vt:lpstr>Обработчики событий: специальные решения</vt:lpstr>
      <vt:lpstr>Порядок выполнения событий, стадии перехвата и всплытия</vt:lpstr>
      <vt:lpstr>Порядок выполнения событий, стадии перехвата и всплытия</vt:lpstr>
      <vt:lpstr>Порядок выполнения событий, стадии перехвата и всплытия</vt:lpstr>
      <vt:lpstr>Порядок выполнения событий, стадии перехвата и всплытия</vt:lpstr>
      <vt:lpstr>Порядок выполнения событий, стадии перехвата и всплытия</vt:lpstr>
      <vt:lpstr>Объект event и его свойства</vt:lpstr>
      <vt:lpstr>Объект event и его свойства</vt:lpstr>
      <vt:lpstr>Работа с DOM в контексте событий</vt:lpstr>
      <vt:lpstr>Работа с DOM в контексте событий</vt:lpstr>
      <vt:lpstr>Работа с DOM в контексте событий</vt:lpstr>
      <vt:lpstr>Работа с DOM в контексте событий</vt:lpstr>
      <vt:lpstr>Отложенное выполнение функций в JavaScript</vt:lpstr>
      <vt:lpstr>Общие сведения</vt:lpstr>
      <vt:lpstr>Отложенное выполнение с setTimeout и setInterval</vt:lpstr>
      <vt:lpstr>Отложенное выполнение с setTimeout и setInterval</vt:lpstr>
      <vt:lpstr>Отложенное выполнение: setTimeout, setInterval, onload</vt:lpstr>
      <vt:lpstr>Работа с XML / JSON в JavaScript</vt:lpstr>
      <vt:lpstr>Общие сведения</vt:lpstr>
      <vt:lpstr>Зачем нужны эти форматы?</vt:lpstr>
      <vt:lpstr>Пример использования XML/JSON в JavaScript и PHP</vt:lpstr>
      <vt:lpstr>Обработка ошибочных ситуаций и исключений в JavaScript</vt:lpstr>
      <vt:lpstr>Обработка ошибочных ситуаций</vt:lpstr>
      <vt:lpstr>Пример обработки исключений с try … catch … finally</vt:lpstr>
      <vt:lpstr>Виды исключений</vt:lpstr>
      <vt:lpstr>Порождение собственных исключений</vt:lpstr>
      <vt:lpstr>ООП в JavaScript</vt:lpstr>
      <vt:lpstr>Общие сведения об ООП</vt:lpstr>
      <vt:lpstr>ООП в JavaScript – что не так?</vt:lpstr>
      <vt:lpstr>ООП в JavaScript, создание объектов</vt:lpstr>
      <vt:lpstr>ООП в JavaScript, создание объектов, наследование</vt:lpstr>
      <vt:lpstr>ООП в JavaScript, создание объектов, наследование</vt:lpstr>
      <vt:lpstr>ООП в JavaScript, создание объектов, наследование</vt:lpstr>
      <vt:lpstr>ООП в JavaScript, создание объектов, наследование</vt:lpstr>
      <vt:lpstr>ООП в JavaScript, создание объектов, наследование</vt:lpstr>
      <vt:lpstr>ООП в JavaScript, создание объектов, наследование</vt:lpstr>
      <vt:lpstr>ООП в JavaScript, создание объектов, наследование</vt:lpstr>
      <vt:lpstr>ООП в JavaScript, создание объектов, наследование</vt:lpstr>
      <vt:lpstr>Задание для закрепления материала</vt:lpstr>
      <vt:lpstr>Регулярные выражения в JavaScript</vt:lpstr>
      <vt:lpstr>Общие сведения</vt:lpstr>
      <vt:lpstr>Объект RegExp</vt:lpstr>
      <vt:lpstr>Использование объекта RegExp</vt:lpstr>
      <vt:lpstr>Использование RegExp.exec()</vt:lpstr>
      <vt:lpstr>Использование RegExp.test()</vt:lpstr>
      <vt:lpstr>Использование Sring.match()</vt:lpstr>
      <vt:lpstr>Использование Sring.search()</vt:lpstr>
      <vt:lpstr>Использование Sring.replace()</vt:lpstr>
      <vt:lpstr>Использование Sring.split()</vt:lpstr>
      <vt:lpstr>Задание для закрепления материала</vt:lpstr>
      <vt:lpstr>Использование XmlHttpRequest</vt:lpstr>
      <vt:lpstr>Общие сведения</vt:lpstr>
      <vt:lpstr>Как это работает</vt:lpstr>
      <vt:lpstr>Как это работает</vt:lpstr>
      <vt:lpstr>Как это реализовать</vt:lpstr>
      <vt:lpstr>Как это реализовать</vt:lpstr>
      <vt:lpstr>Как это реализовать</vt:lpstr>
      <vt:lpstr>Как это реализовать</vt:lpstr>
      <vt:lpstr>Как это реализовать</vt:lpstr>
      <vt:lpstr>Как это реализовать</vt:lpstr>
      <vt:lpstr>Как это реализовать</vt:lpstr>
      <vt:lpstr>Как это реализовать</vt:lpstr>
      <vt:lpstr>Демонстрация на примере</vt:lpstr>
      <vt:lpstr>Кроссдоменные запросы</vt:lpstr>
      <vt:lpstr>Суть проблемы</vt:lpstr>
      <vt:lpstr>Решение проблемы</vt:lpstr>
      <vt:lpstr>Как это работает</vt:lpstr>
      <vt:lpstr>Как это работает</vt:lpstr>
      <vt:lpstr>Как это работает</vt:lpstr>
      <vt:lpstr>Как это работает</vt:lpstr>
      <vt:lpstr>Как это работает</vt:lpstr>
      <vt:lpstr>С JavaScript – всё!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PHP.EXT.06 Основы JavaScript</dc:title>
  <dc:creator>Svyatoslav Kulikov</dc:creator>
  <cp:lastModifiedBy>Oleksii Dyshlevyi</cp:lastModifiedBy>
  <cp:revision>1886</cp:revision>
  <dcterms:created xsi:type="dcterms:W3CDTF">2011-09-12T08:39:49Z</dcterms:created>
  <dcterms:modified xsi:type="dcterms:W3CDTF">2016-02-29T13:27:41Z</dcterms:modified>
</cp:coreProperties>
</file>