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0130D-A13D-4AC0-A8A3-3EE1C2688B8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0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110962-C938-4AF0-A69F-85533746113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364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55D9C2-8E6C-42C6-9BFE-5E182F6953A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160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8455AC-EDC3-4643-A64C-44B3DDC54FA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3585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5414E-3924-4242-A370-4FFFC084A44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161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3F0AF-1EFC-4B10-B6AC-A41ED30C6CD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0315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68087-C2AD-482D-BC5C-C3E5669E3D5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3444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713FB2-2809-434C-9409-A750B93163D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401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5F51A-F890-49F9-ADE0-2C0B236F82E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0883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2FE53-69E6-4BB5-9E20-A308A190DEC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6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B47AD-EABD-4692-959B-945CDC262B9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940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75EDDAB-AEE7-4CB9-9541-EB047178A1D7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ru-RU" altLang="ru-RU" sz="4000" b="1" dirty="0" smtClean="0"/>
              <a:t>ТЕМА 2.2 БЛОЧНАЯ МОДЕЛЬ CSS. ИСПОЛЬЗОВАНИЕ CSS ДЛЯ МАКЕТИРОВАНИЯ </a:t>
            </a:r>
            <a:r>
              <a:rPr lang="ru-RU" altLang="ru-RU" sz="4000" dirty="0"/>
              <a:t>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/>
              <a:t>Свойство display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267325" cy="47815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ru-RU" altLang="ru-RU" sz="2800"/>
              <a:t>При помощи css можно изменить тип элемента, т.е. блочный тег можно сделать строчным, а строчный - блочным.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800"/>
              <a:t>Для этого существует css свойство - </a:t>
            </a:r>
            <a:r>
              <a:rPr lang="ru-RU" altLang="ru-RU" sz="2800" b="1"/>
              <a:t>display</a:t>
            </a:r>
            <a:r>
              <a:rPr lang="ru-RU" altLang="ru-RU" sz="2800"/>
              <a:t>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800"/>
              <a:t>Например, &lt;div&gt; можно задать значение свойства display: inline;,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800"/>
              <a:t> а для &lt;span&gt; - значение display: block;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888" y="1844675"/>
            <a:ext cx="3313112" cy="32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Блочная модель CSS: свойства, определяющие размеры блока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259263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2400"/>
              <a:t>На первый взгляд может показаться, что </a:t>
            </a:r>
            <a:r>
              <a:rPr lang="ru-RU" altLang="ru-RU" sz="2400" b="1"/>
              <a:t>width</a:t>
            </a:r>
            <a:r>
              <a:rPr lang="ru-RU" altLang="ru-RU" sz="2400"/>
              <a:t> – это окончательная ширина элемента, </a:t>
            </a:r>
            <a:r>
              <a:rPr lang="ru-RU" altLang="ru-RU" sz="2400" b="1"/>
              <a:t>height</a:t>
            </a:r>
            <a:r>
              <a:rPr lang="ru-RU" altLang="ru-RU" sz="2400"/>
              <a:t> – это окончательная высота элемента. </a:t>
            </a:r>
          </a:p>
          <a:p>
            <a:pPr>
              <a:lnSpc>
                <a:spcPct val="80000"/>
              </a:lnSpc>
            </a:pPr>
            <a:r>
              <a:rPr lang="ru-RU" altLang="ru-RU" sz="2400"/>
              <a:t>На самом деле это не так, width и height - это не окончательные размеры элемента. Для того, чтобы вычислить размеры, необходимо учитывать следующие моменты.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4675"/>
            <a:ext cx="4319588" cy="344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Блочная модель CSS: свойства, определяющие размеры блока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3132138" cy="4525963"/>
          </a:xfrm>
        </p:spPr>
        <p:txBody>
          <a:bodyPr/>
          <a:lstStyle/>
          <a:p>
            <a:r>
              <a:rPr lang="ru-RU" altLang="ru-RU" sz="2800"/>
              <a:t>Ширина блока складывается из следующих свойств:</a:t>
            </a:r>
          </a:p>
          <a:p>
            <a:pPr>
              <a:buFontTx/>
              <a:buNone/>
            </a:pPr>
            <a:endParaRPr lang="ru-RU" altLang="ru-RU" sz="2800"/>
          </a:p>
          <a:p>
            <a:r>
              <a:rPr lang="ru-RU" altLang="ru-RU" sz="2800"/>
              <a:t>Соответственно, высота из следующих: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492375"/>
            <a:ext cx="3313113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484313"/>
            <a:ext cx="172085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978275"/>
            <a:ext cx="180657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Значения свойства display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3938" y="1628775"/>
            <a:ext cx="5133975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Блочный элемент </a:t>
            </a:r>
            <a:r>
              <a:rPr lang="ru-RU" altLang="ru-RU"/>
              <a:t>(display: block;)</a:t>
            </a:r>
          </a:p>
          <a:p>
            <a:pPr>
              <a:lnSpc>
                <a:spcPct val="90000"/>
              </a:lnSpc>
            </a:pPr>
            <a:r>
              <a:rPr lang="ru-RU" altLang="ru-RU" b="1"/>
              <a:t>Строчный элемент </a:t>
            </a:r>
            <a:r>
              <a:rPr lang="ru-RU" altLang="ru-RU"/>
              <a:t>(display: inline;)</a:t>
            </a:r>
          </a:p>
          <a:p>
            <a:pPr>
              <a:lnSpc>
                <a:spcPct val="90000"/>
              </a:lnSpc>
            </a:pPr>
            <a:r>
              <a:rPr lang="ru-RU" altLang="ru-RU" b="1"/>
              <a:t>Строчно-блочный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/>
              <a:t>(display: inline-block;)</a:t>
            </a:r>
          </a:p>
          <a:p>
            <a:pPr>
              <a:lnSpc>
                <a:spcPct val="90000"/>
              </a:lnSpc>
            </a:pPr>
            <a:r>
              <a:rPr lang="ru-RU" altLang="ru-RU" b="1"/>
              <a:t>Ячейки таблицы</a:t>
            </a:r>
            <a:r>
              <a:rPr lang="ru-RU" altLang="ru-RU"/>
              <a:t> (display: table-cell;)</a:t>
            </a:r>
          </a:p>
          <a:p>
            <a:pPr>
              <a:lnSpc>
                <a:spcPct val="90000"/>
              </a:lnSpc>
            </a:pPr>
            <a:r>
              <a:rPr lang="ru-RU" altLang="ru-RU" b="1"/>
              <a:t>Гибкий</a:t>
            </a:r>
            <a:r>
              <a:rPr lang="ru-RU" altLang="ru-RU"/>
              <a:t> (display:flexbox;)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89138"/>
            <a:ext cx="3097212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 b="1"/>
              <a:t>Строчно-блочные элементы </a:t>
            </a:r>
            <a:r>
              <a:rPr lang="ru-RU" altLang="ru-RU" sz="4000"/>
              <a:t>(display: inline-block;)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2400"/>
              <a:t>Являются встроенными, но для них можно задавать поля, отступы, ширину и высоту.</a:t>
            </a:r>
          </a:p>
          <a:p>
            <a:pPr>
              <a:lnSpc>
                <a:spcPct val="80000"/>
              </a:lnSpc>
            </a:pPr>
            <a:r>
              <a:rPr lang="ru-RU" altLang="ru-RU" sz="2400"/>
              <a:t>Для блока возможно задать значение ячейки таблицы (table-cell). Внутри ячеек свойство vertical-align выравнивает содержимое по вертикали. </a:t>
            </a:r>
          </a:p>
          <a:p>
            <a:pPr>
              <a:lnSpc>
                <a:spcPct val="80000"/>
              </a:lnSpc>
            </a:pPr>
            <a:r>
              <a:rPr lang="ru-RU" altLang="ru-RU" sz="2400"/>
              <a:t>CSS не требует, чтобы вокруг table-cell была структура таблицы: table-row и т.п. </a:t>
            </a:r>
          </a:p>
          <a:p>
            <a:pPr>
              <a:lnSpc>
                <a:spcPct val="80000"/>
              </a:lnSpc>
            </a:pPr>
            <a:r>
              <a:rPr lang="ru-RU" altLang="ru-RU" sz="2400"/>
              <a:t>Может быть просто такой одинокий DIV, это допустимо. </a:t>
            </a:r>
          </a:p>
          <a:p>
            <a:pPr>
              <a:lnSpc>
                <a:spcPct val="80000"/>
              </a:lnSpc>
            </a:pPr>
            <a:r>
              <a:rPr lang="ru-RU" altLang="ru-RU" sz="2400"/>
              <a:t>При этом он ведёт себя как ячейка TD, то есть подстраивается под размер содержимого и умеет вертикально центрировать его при помощи vertical-align.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Модуль макета гибкого контейнера flexbox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1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2400" b="1"/>
              <a:t>flexbox</a:t>
            </a:r>
            <a:r>
              <a:rPr lang="ru-RU" altLang="ru-RU" sz="2400"/>
              <a:t> — это целый модуль, который объединяет в себе множество свойств. </a:t>
            </a:r>
          </a:p>
          <a:p>
            <a:pPr>
              <a:lnSpc>
                <a:spcPct val="80000"/>
              </a:lnSpc>
            </a:pPr>
            <a:r>
              <a:rPr lang="ru-RU" altLang="ru-RU" sz="2400"/>
              <a:t>Некоторые из них должны применяться к контейнеру (родительскому элементу, так называемому </a:t>
            </a:r>
            <a:r>
              <a:rPr lang="ru-RU" altLang="ru-RU" sz="2400" b="1"/>
              <a:t>flex-контейнеру</a:t>
            </a:r>
            <a:r>
              <a:rPr lang="ru-RU" altLang="ru-RU" sz="2400"/>
              <a:t>), в то время, как другие свойства применяются к дочерним элементам или </a:t>
            </a:r>
            <a:r>
              <a:rPr lang="ru-RU" altLang="ru-RU" sz="2400" b="1"/>
              <a:t>flex-элементам</a:t>
            </a:r>
            <a:r>
              <a:rPr lang="ru-RU" altLang="ru-RU" sz="2400"/>
              <a:t>.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789363"/>
            <a:ext cx="69342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417512"/>
          </a:xfrm>
        </p:spPr>
        <p:txBody>
          <a:bodyPr/>
          <a:lstStyle/>
          <a:p>
            <a:r>
              <a:rPr lang="ru-RU" altLang="ru-RU" sz="4000" b="1"/>
              <a:t>flexbox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30956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ru-RU" altLang="ru-RU" sz="2000"/>
              <a:t>В основном элементы будут распределяться либо вдоль главной оси (от </a:t>
            </a:r>
            <a:r>
              <a:rPr lang="ru-RU" altLang="ru-RU" sz="2000" b="1"/>
              <a:t>main-start</a:t>
            </a:r>
            <a:r>
              <a:rPr lang="ru-RU" altLang="ru-RU" sz="2000"/>
              <a:t> до </a:t>
            </a:r>
            <a:r>
              <a:rPr lang="ru-RU" altLang="ru-RU" sz="2000" b="1"/>
              <a:t>main-end</a:t>
            </a:r>
            <a:r>
              <a:rPr lang="ru-RU" altLang="ru-RU" sz="2000"/>
              <a:t>), либо вдоль поперечной оси (от </a:t>
            </a:r>
            <a:r>
              <a:rPr lang="ru-RU" altLang="ru-RU" sz="2000" b="1"/>
              <a:t>cross-start</a:t>
            </a:r>
            <a:r>
              <a:rPr lang="ru-RU" altLang="ru-RU" sz="2000"/>
              <a:t> до </a:t>
            </a:r>
            <a:r>
              <a:rPr lang="ru-RU" altLang="ru-RU" sz="2000" b="1"/>
              <a:t>cross-end</a:t>
            </a:r>
            <a:r>
              <a:rPr lang="ru-RU" altLang="ru-RU" sz="2000"/>
              <a:t>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000"/>
              <a:t>● </a:t>
            </a:r>
            <a:r>
              <a:rPr lang="ru-RU" altLang="ru-RU" sz="2000" b="1"/>
              <a:t>main-axis</a:t>
            </a:r>
            <a:r>
              <a:rPr lang="ru-RU" altLang="ru-RU" sz="2000"/>
              <a:t> - главная ось, вдоль которой располагаются flex-элементы. Обратите внимание, она необязательно должна быть горизонтальной, всё зависит от свойства justify-content.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000"/>
              <a:t>● </a:t>
            </a:r>
            <a:r>
              <a:rPr lang="ru-RU" altLang="ru-RU" sz="2000" b="1"/>
              <a:t>main-start | main-end</a:t>
            </a:r>
            <a:r>
              <a:rPr lang="ru-RU" altLang="ru-RU" sz="2000"/>
              <a:t> - flex-элементы размещаются в контейнере от позиции main-start до позиции main-end.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000"/>
              <a:t>● </a:t>
            </a:r>
            <a:r>
              <a:rPr lang="ru-RU" altLang="ru-RU" sz="2000" b="1"/>
              <a:t>main size</a:t>
            </a:r>
            <a:r>
              <a:rPr lang="en-US" altLang="ru-RU" sz="2000" b="1"/>
              <a:t>|</a:t>
            </a:r>
            <a:r>
              <a:rPr lang="ru-RU" altLang="ru-RU" sz="2000" b="1"/>
              <a:t>cross size</a:t>
            </a:r>
            <a:r>
              <a:rPr lang="ru-RU" altLang="ru-RU" sz="2000"/>
              <a:t> - ширина или высота flex-элемента в зависимости от выбранной основной величины. Основная величина может быть либо шириной, либо высотой элемента.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000"/>
              <a:t>● </a:t>
            </a:r>
            <a:r>
              <a:rPr lang="ru-RU" altLang="ru-RU" sz="2000" b="1"/>
              <a:t>cross axis</a:t>
            </a:r>
            <a:r>
              <a:rPr lang="ru-RU" altLang="ru-RU" sz="2000"/>
              <a:t> - поперечная ось, перпендикулярная к главной. Её направление зависит от направления главной оси.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000"/>
              <a:t>● </a:t>
            </a:r>
            <a:r>
              <a:rPr lang="ru-RU" altLang="ru-RU" sz="2000" b="1"/>
              <a:t>cross-start | cross-end</a:t>
            </a:r>
            <a:r>
              <a:rPr lang="ru-RU" altLang="ru-RU" sz="2000"/>
              <a:t> - flex-строки, заполняются элементами и размещаются в контейнере от позиции cross-start и до позиции cross-end.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4770438"/>
            <a:ext cx="4968875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417512"/>
          </a:xfrm>
        </p:spPr>
        <p:txBody>
          <a:bodyPr/>
          <a:lstStyle/>
          <a:p>
            <a:r>
              <a:rPr lang="ru-RU" altLang="ru-RU" sz="4000" b="1"/>
              <a:t>flexbox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30956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ru-RU" altLang="ru-RU" sz="2000"/>
              <a:t>Элементы в контейнере поддаются выравниванию при помощи свойства </a:t>
            </a:r>
            <a:r>
              <a:rPr lang="ru-RU" altLang="ru-RU" sz="2000" b="1"/>
              <a:t>justify-content</a:t>
            </a:r>
            <a:r>
              <a:rPr lang="ru-RU" altLang="ru-RU" sz="2000"/>
              <a:t> вдоль главной</a:t>
            </a:r>
            <a:r>
              <a:rPr lang="en-US" altLang="ru-RU" sz="2000"/>
              <a:t> </a:t>
            </a:r>
            <a:r>
              <a:rPr lang="ru-RU" altLang="ru-RU" sz="2000"/>
              <a:t>оси: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000"/>
              <a:t>● </a:t>
            </a:r>
            <a:r>
              <a:rPr lang="ru-RU" altLang="ru-RU" sz="2000" b="1"/>
              <a:t>flex-start (default):</a:t>
            </a:r>
            <a:r>
              <a:rPr lang="ru-RU" altLang="ru-RU" sz="2000"/>
              <a:t> гибкие элементы выравниваются по началу главной оси;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000"/>
              <a:t>● </a:t>
            </a:r>
            <a:r>
              <a:rPr lang="ru-RU" altLang="ru-RU" sz="2000" b="1"/>
              <a:t>flex-end:</a:t>
            </a:r>
            <a:r>
              <a:rPr lang="ru-RU" altLang="ru-RU" sz="2000"/>
              <a:t> элементы выравниваются по концу главной оси;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000"/>
              <a:t>● </a:t>
            </a:r>
            <a:r>
              <a:rPr lang="ru-RU" altLang="ru-RU" sz="2000" b="1"/>
              <a:t>center:</a:t>
            </a:r>
            <a:r>
              <a:rPr lang="ru-RU" altLang="ru-RU" sz="2000"/>
              <a:t> элементы выравниваются по центру главной оси;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000"/>
              <a:t>● </a:t>
            </a:r>
            <a:r>
              <a:rPr lang="ru-RU" altLang="ru-RU" sz="2000" b="1"/>
              <a:t>space-between:</a:t>
            </a:r>
            <a:r>
              <a:rPr lang="ru-RU" altLang="ru-RU" sz="2000"/>
              <a:t> элементы занимают всю доступную ширину в контейнере, крайние элементы вплотную прижимаются к краям контейнера, а свободное пространство равномерно распределяется между элементами;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000"/>
              <a:t>● </a:t>
            </a:r>
            <a:r>
              <a:rPr lang="ru-RU" altLang="ru-RU" sz="2000" b="1"/>
              <a:t>space-around:</a:t>
            </a:r>
            <a:r>
              <a:rPr lang="ru-RU" altLang="ru-RU" sz="2000"/>
              <a:t> гибкие элементы выравниваются таким образом, что свободное пространство равномерно распределяется между элементами.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286250"/>
            <a:ext cx="61214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417512"/>
          </a:xfrm>
        </p:spPr>
        <p:txBody>
          <a:bodyPr/>
          <a:lstStyle/>
          <a:p>
            <a:r>
              <a:rPr lang="ru-RU" altLang="ru-RU" sz="4000" b="1"/>
              <a:t>flexbox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36004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ru-RU" altLang="ru-RU" sz="2200"/>
              <a:t>Мы также имеем возможность выравнивания элементов по </a:t>
            </a:r>
            <a:r>
              <a:rPr lang="ru-RU" altLang="ru-RU" sz="2200" b="1"/>
              <a:t>cross</a:t>
            </a:r>
            <a:r>
              <a:rPr lang="ru-RU" altLang="ru-RU" sz="2200"/>
              <a:t> оси. Применив свойство</a:t>
            </a:r>
            <a:r>
              <a:rPr lang="ru-RU" altLang="ru-RU" sz="2200" b="1"/>
              <a:t> align-items</a:t>
            </a:r>
            <a:r>
              <a:rPr lang="ru-RU" altLang="ru-RU" sz="2200"/>
              <a:t>, которое позволяет выравнивать элементы в строке относительно друг друга: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200"/>
              <a:t>● </a:t>
            </a:r>
            <a:r>
              <a:rPr lang="ru-RU" altLang="ru-RU" sz="2200" b="1"/>
              <a:t>flex-start:</a:t>
            </a:r>
            <a:r>
              <a:rPr lang="ru-RU" altLang="ru-RU" sz="2200"/>
              <a:t> все элементы прижимаются к началу строки;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200"/>
              <a:t>● </a:t>
            </a:r>
            <a:r>
              <a:rPr lang="ru-RU" altLang="ru-RU" sz="2200" b="1"/>
              <a:t>flex-end:</a:t>
            </a:r>
            <a:r>
              <a:rPr lang="ru-RU" altLang="ru-RU" sz="2200"/>
              <a:t> элементы прижимаются к концу строки;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200"/>
              <a:t>● </a:t>
            </a:r>
            <a:r>
              <a:rPr lang="ru-RU" altLang="ru-RU" sz="2200" b="1"/>
              <a:t>center:</a:t>
            </a:r>
            <a:r>
              <a:rPr lang="ru-RU" altLang="ru-RU" sz="2200"/>
              <a:t> элементы выравниваются по центру строки;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200"/>
              <a:t>● </a:t>
            </a:r>
            <a:r>
              <a:rPr lang="ru-RU" altLang="ru-RU" sz="2200" b="1"/>
              <a:t>baseline:</a:t>
            </a:r>
            <a:r>
              <a:rPr lang="ru-RU" altLang="ru-RU" sz="2200"/>
              <a:t> элементы выравниваются по базовой линии текста;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200"/>
              <a:t>● </a:t>
            </a:r>
            <a:r>
              <a:rPr lang="ru-RU" altLang="ru-RU" sz="2200" b="1"/>
              <a:t>stretch (default):</a:t>
            </a:r>
            <a:r>
              <a:rPr lang="ru-RU" altLang="ru-RU" sz="2200"/>
              <a:t> элементы растягиваются, заполняя полностью строку;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286250"/>
            <a:ext cx="61214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417512"/>
          </a:xfrm>
        </p:spPr>
        <p:txBody>
          <a:bodyPr/>
          <a:lstStyle/>
          <a:p>
            <a:r>
              <a:rPr lang="ru-RU" altLang="ru-RU" sz="4000" b="1"/>
              <a:t>flexbox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92150"/>
            <a:ext cx="8686800" cy="36004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ru-RU" altLang="ru-RU" sz="2000"/>
              <a:t>Свойство </a:t>
            </a:r>
            <a:r>
              <a:rPr lang="ru-RU" altLang="ru-RU" sz="2000" b="1"/>
              <a:t>align-content</a:t>
            </a:r>
            <a:r>
              <a:rPr lang="ru-RU" altLang="ru-RU" sz="2000"/>
              <a:t> отвечает за выравнивание целых строк относительно гибкого контейнера. Оно не будет давать эффекта, если гибкие элементы занимают одну строку: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000"/>
              <a:t>● </a:t>
            </a:r>
            <a:r>
              <a:rPr lang="ru-RU" altLang="ru-RU" sz="2000" b="1"/>
              <a:t>flex-start:</a:t>
            </a:r>
            <a:r>
              <a:rPr lang="ru-RU" altLang="ru-RU" sz="2000"/>
              <a:t> все линии прижимаются к началу cross-оси;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000"/>
              <a:t>● </a:t>
            </a:r>
            <a:r>
              <a:rPr lang="ru-RU" altLang="ru-RU" sz="2000" b="1"/>
              <a:t>flex-end:</a:t>
            </a:r>
            <a:r>
              <a:rPr lang="ru-RU" altLang="ru-RU" sz="2000"/>
              <a:t> все линии прижимаются к концу cross-оси;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000"/>
              <a:t>● </a:t>
            </a:r>
            <a:r>
              <a:rPr lang="ru-RU" altLang="ru-RU" sz="2000" b="1"/>
              <a:t>center:</a:t>
            </a:r>
            <a:r>
              <a:rPr lang="ru-RU" altLang="ru-RU" sz="2000"/>
              <a:t> </a:t>
            </a:r>
            <a:r>
              <a:rPr lang="en-US" altLang="ru-RU" sz="2000"/>
              <a:t>f</a:t>
            </a:r>
            <a:r>
              <a:rPr lang="ru-RU" altLang="ru-RU" sz="2000"/>
              <a:t>lex-элементы выравниваются по центру flex-контейнера.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000"/>
              <a:t>● </a:t>
            </a:r>
            <a:r>
              <a:rPr lang="ru-RU" altLang="ru-RU" sz="2000" b="1"/>
              <a:t>space-between:</a:t>
            </a:r>
            <a:r>
              <a:rPr lang="ru-RU" altLang="ru-RU" sz="2000"/>
              <a:t> линии распределяются от верхнего края до нижнего, оставляя свободное пространство между строками, крайние же строки прижимаются к краям контейнера;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000"/>
              <a:t>● </a:t>
            </a:r>
            <a:r>
              <a:rPr lang="ru-RU" altLang="ru-RU" sz="2000" b="1"/>
              <a:t>space-around:</a:t>
            </a:r>
            <a:r>
              <a:rPr lang="ru-RU" altLang="ru-RU" sz="2000"/>
              <a:t> линии равномерно распределяются по контейнеру;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000"/>
              <a:t>● </a:t>
            </a:r>
            <a:r>
              <a:rPr lang="ru-RU" altLang="ru-RU" sz="2000" b="1"/>
              <a:t>stretch (default):</a:t>
            </a:r>
            <a:r>
              <a:rPr lang="ru-RU" altLang="ru-RU" sz="2000"/>
              <a:t> линии растягиваются, занимая все доступное пространство.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286250"/>
            <a:ext cx="61214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План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2800"/>
              <a:t>Сущность нормального потока. </a:t>
            </a:r>
          </a:p>
          <a:p>
            <a:pPr>
              <a:lnSpc>
                <a:spcPct val="80000"/>
              </a:lnSpc>
            </a:pPr>
            <a:r>
              <a:rPr lang="ru-RU" altLang="ru-RU" sz="2800"/>
              <a:t>Блочная модель CSS: свойства, определяющие размеры блока.</a:t>
            </a:r>
          </a:p>
          <a:p>
            <a:pPr>
              <a:lnSpc>
                <a:spcPct val="80000"/>
              </a:lnSpc>
            </a:pPr>
            <a:r>
              <a:rPr lang="ru-RU" altLang="ru-RU" sz="2800"/>
              <a:t> Использование CSS для макетирования: позиционирование, обтекание, манипулирование внешними отступами.</a:t>
            </a:r>
          </a:p>
          <a:p>
            <a:pPr>
              <a:lnSpc>
                <a:spcPct val="80000"/>
              </a:lnSpc>
            </a:pPr>
            <a:r>
              <a:rPr lang="ru-RU" altLang="ru-RU" sz="2800"/>
              <a:t> Модуль макета гибкого контейнера flexbox, концепция многоколоночной разметки, сеточная разметка grid. </a:t>
            </a:r>
          </a:p>
          <a:p>
            <a:pPr>
              <a:lnSpc>
                <a:spcPct val="80000"/>
              </a:lnSpc>
            </a:pPr>
            <a:r>
              <a:rPr lang="ru-RU" altLang="ru-RU" sz="2800"/>
              <a:t>Использование CSS для создания каркаса макета. 	</a:t>
            </a:r>
          </a:p>
          <a:p>
            <a:pPr>
              <a:lnSpc>
                <a:spcPct val="80000"/>
              </a:lnSpc>
            </a:pPr>
            <a:endParaRPr lang="ru-RU" altLang="ru-RU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417513"/>
          </a:xfrm>
        </p:spPr>
        <p:txBody>
          <a:bodyPr/>
          <a:lstStyle/>
          <a:p>
            <a:r>
              <a:rPr lang="ru-RU" altLang="ru-RU" sz="4000" b="1"/>
              <a:t>flexbox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686800" cy="27368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ru-RU" altLang="ru-RU" sz="2000"/>
              <a:t>С помощью свойства </a:t>
            </a:r>
            <a:r>
              <a:rPr lang="ru-RU" altLang="ru-RU" sz="2000" b="1"/>
              <a:t>flex-basis</a:t>
            </a:r>
            <a:r>
              <a:rPr lang="ru-RU" altLang="ru-RU" sz="2000"/>
              <a:t> мы можем указывать базовую ширину гибкого элемента. По умолчанию имеет значение </a:t>
            </a:r>
            <a:r>
              <a:rPr lang="ru-RU" altLang="ru-RU" sz="2000" b="1"/>
              <a:t>auto</a:t>
            </a:r>
            <a:r>
              <a:rPr lang="ru-RU" altLang="ru-RU" sz="2000"/>
              <a:t>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000"/>
              <a:t>Свойство </a:t>
            </a:r>
            <a:r>
              <a:rPr lang="ru-RU" altLang="ru-RU" sz="2000" b="1"/>
              <a:t>flex-basis</a:t>
            </a:r>
            <a:r>
              <a:rPr lang="ru-RU" altLang="ru-RU" sz="2000"/>
              <a:t> принимает значение ширины в px, %, em и остальных единицах. По сути, это не строго ширина гибкого элемента, это своего рода отправная точка, относительно которой происходит растягивание или усадка элемента.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000"/>
              <a:t>В режиме </a:t>
            </a:r>
            <a:r>
              <a:rPr lang="ru-RU" altLang="ru-RU" sz="2000" b="1"/>
              <a:t>auto</a:t>
            </a:r>
            <a:r>
              <a:rPr lang="ru-RU" altLang="ru-RU" sz="2000"/>
              <a:t> элемент получает базовую ширину относительно контента внутри него.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454400"/>
            <a:ext cx="8101013" cy="340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Схлопывания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86238" cy="4525963"/>
          </a:xfrm>
        </p:spPr>
        <p:txBody>
          <a:bodyPr/>
          <a:lstStyle/>
          <a:p>
            <a:r>
              <a:rPr lang="ru-RU" altLang="ru-RU" sz="2800"/>
              <a:t>Когда два или более вертикальных </a:t>
            </a:r>
            <a:r>
              <a:rPr lang="ru-RU" altLang="ru-RU" sz="2800" b="1"/>
              <a:t>margin</a:t>
            </a:r>
            <a:r>
              <a:rPr lang="ru-RU" altLang="ru-RU" sz="2800"/>
              <a:t> соприкасаются, они сливаются, при этом ширина общего отступа равна ширине большего из исходных отступов.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341438"/>
            <a:ext cx="38766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Схлопывания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86238" cy="49244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2400"/>
              <a:t>Слияние выполняется только для блочных элементов в нормальном потоке документа. </a:t>
            </a:r>
          </a:p>
          <a:p>
            <a:pPr>
              <a:lnSpc>
                <a:spcPct val="80000"/>
              </a:lnSpc>
            </a:pPr>
            <a:r>
              <a:rPr lang="ru-RU" altLang="ru-RU" sz="2400"/>
              <a:t>Внешние вертикальные отступы строчных, плавающих и абсолютно позиционированных элементов не сливаются. </a:t>
            </a:r>
          </a:p>
          <a:p>
            <a:pPr>
              <a:lnSpc>
                <a:spcPct val="80000"/>
              </a:lnSpc>
            </a:pPr>
            <a:r>
              <a:rPr lang="ru-RU" altLang="ru-RU" sz="2400"/>
              <a:t>Чтобы получить желаемый промежуток, можно задать, например, для верхнего элемента </a:t>
            </a:r>
            <a:r>
              <a:rPr lang="ru-RU" altLang="ru-RU" sz="2400" b="1"/>
              <a:t>padding-bottom,</a:t>
            </a:r>
            <a:r>
              <a:rPr lang="ru-RU" altLang="ru-RU" sz="2400"/>
              <a:t> а для нижнего элемента — </a:t>
            </a:r>
            <a:r>
              <a:rPr lang="ru-RU" altLang="ru-RU" sz="2400" b="1"/>
              <a:t>margin-top.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341438"/>
            <a:ext cx="38766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Схлопывания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86238" cy="49244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ru-RU" altLang="ru-RU" sz="2400"/>
              <a:t>Существуют исключения для схлопывания: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2400"/>
              <a:t>● с блоками, которым присвоено </a:t>
            </a:r>
            <a:r>
              <a:rPr lang="ru-RU" altLang="ru-RU" sz="2400" b="1"/>
              <a:t>float</a:t>
            </a:r>
            <a:r>
              <a:rPr lang="ru-RU" altLang="ru-RU" sz="240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2400"/>
              <a:t>● с основными элементами (</a:t>
            </a:r>
            <a:r>
              <a:rPr lang="ru-RU" altLang="ru-RU" sz="2400" b="1"/>
              <a:t>html, body</a:t>
            </a:r>
            <a:r>
              <a:rPr lang="ru-RU" altLang="ru-RU" sz="2400"/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2400"/>
              <a:t>● для блоков, которым присвоено свойство и значение </a:t>
            </a:r>
            <a:r>
              <a:rPr lang="en-US" altLang="ru-RU" sz="2400" b="1"/>
              <a:t>p</a:t>
            </a:r>
            <a:r>
              <a:rPr lang="ru-RU" altLang="ru-RU" sz="2400" b="1"/>
              <a:t>osition:absolute</a:t>
            </a:r>
            <a:r>
              <a:rPr lang="ru-RU" altLang="ru-RU" sz="240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2400"/>
              <a:t>● для строчных элементов.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341438"/>
            <a:ext cx="38766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Обтекаемые элементы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400"/>
              <a:t>Обтекаемые элементы или как их ещё называют «плавающие», используются для реализации</a:t>
            </a:r>
            <a:r>
              <a:rPr lang="en-US" altLang="ru-RU" sz="2400"/>
              <a:t> </a:t>
            </a:r>
            <a:r>
              <a:rPr lang="ru-RU" altLang="ru-RU" sz="2400"/>
              <a:t>обтекания текстом изображений, создания врезок, и даже создания много</a:t>
            </a:r>
            <a:r>
              <a:rPr lang="en-US" altLang="ru-RU" sz="2400"/>
              <a:t> </a:t>
            </a:r>
            <a:r>
              <a:rPr lang="ru-RU" altLang="ru-RU" sz="2400"/>
              <a:t>столбцовых компоновок.</a:t>
            </a:r>
          </a:p>
          <a:p>
            <a:pPr>
              <a:lnSpc>
                <a:spcPct val="90000"/>
              </a:lnSpc>
            </a:pPr>
            <a:r>
              <a:rPr lang="ru-RU" altLang="ru-RU" sz="2400"/>
              <a:t>Также обтекаемые элементы активно используются при верстке веб-страниц, и при помощи их</a:t>
            </a:r>
            <a:r>
              <a:rPr lang="en-US" altLang="ru-RU" sz="2400"/>
              <a:t> </a:t>
            </a:r>
            <a:r>
              <a:rPr lang="ru-RU" altLang="ru-RU" sz="2400"/>
              <a:t>возможно заменить табличную верстку на верстку слоями. </a:t>
            </a:r>
            <a:endParaRPr lang="en-US" altLang="ru-RU" sz="2400"/>
          </a:p>
          <a:p>
            <a:pPr>
              <a:lnSpc>
                <a:spcPct val="90000"/>
              </a:lnSpc>
            </a:pPr>
            <a:r>
              <a:rPr lang="ru-RU" altLang="ru-RU" sz="2400"/>
              <a:t>Для того, чтобы задать обтекание, в CSS</a:t>
            </a:r>
            <a:r>
              <a:rPr lang="en-US" altLang="ru-RU" sz="2400"/>
              <a:t> </a:t>
            </a:r>
            <a:r>
              <a:rPr lang="ru-RU" altLang="ru-RU" sz="2400"/>
              <a:t>существует только одно свойство </a:t>
            </a:r>
            <a:r>
              <a:rPr lang="ru-RU" altLang="ru-RU" sz="2400" b="1"/>
              <a:t>float</a:t>
            </a:r>
            <a:r>
              <a:rPr lang="ru-RU" altLang="ru-RU" sz="2400"/>
              <a:t>, которое может принимать всего два значения - это </a:t>
            </a:r>
            <a:r>
              <a:rPr lang="ru-RU" altLang="ru-RU" sz="2400" b="1"/>
              <a:t>left</a:t>
            </a:r>
            <a:r>
              <a:rPr lang="ru-RU" altLang="ru-RU" sz="2400"/>
              <a:t> и </a:t>
            </a:r>
            <a:r>
              <a:rPr lang="ru-RU" altLang="ru-RU" sz="2400" b="1"/>
              <a:t>right</a:t>
            </a:r>
            <a:r>
              <a:rPr lang="ru-RU" altLang="ru-RU" sz="240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Обтекаемые элементы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700213"/>
            <a:ext cx="3827463" cy="4525962"/>
          </a:xfrm>
        </p:spPr>
        <p:txBody>
          <a:bodyPr/>
          <a:lstStyle/>
          <a:p>
            <a:r>
              <a:rPr lang="ru-RU" altLang="ru-RU"/>
              <a:t>В следующем примере картинке, т.е. тегу </a:t>
            </a:r>
            <a:r>
              <a:rPr lang="ru-RU" altLang="ru-RU" b="1"/>
              <a:t>&lt;img /&gt;,</a:t>
            </a:r>
            <a:r>
              <a:rPr lang="ru-RU" altLang="ru-RU"/>
              <a:t> заданно свойство </a:t>
            </a:r>
            <a:r>
              <a:rPr lang="ru-RU" altLang="ru-RU" b="1"/>
              <a:t>float: left;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341438"/>
            <a:ext cx="4751387" cy="357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68313" y="5373688"/>
            <a:ext cx="84978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400"/>
              <a:t>В этом случае картинка займет положение слева и позволит любым элементам, будь они строчные</a:t>
            </a:r>
            <a:r>
              <a:rPr lang="en-US" altLang="ru-RU" sz="2400"/>
              <a:t> </a:t>
            </a:r>
            <a:r>
              <a:rPr lang="ru-RU" altLang="ru-RU" sz="2400"/>
              <a:t>или блочные, обтекать себя справа.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561975"/>
          </a:xfrm>
        </p:spPr>
        <p:txBody>
          <a:bodyPr/>
          <a:lstStyle/>
          <a:p>
            <a:r>
              <a:rPr lang="ru-RU" altLang="ru-RU" sz="4000"/>
              <a:t>Обтекаемые элементы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6624638" cy="258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23850" y="3284538"/>
            <a:ext cx="8424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/>
              <a:t>У обоих элементов </a:t>
            </a:r>
            <a:r>
              <a:rPr lang="ru-RU" altLang="ru-RU" b="1"/>
              <a:t>&lt;div&gt;</a:t>
            </a:r>
            <a:r>
              <a:rPr lang="ru-RU" altLang="ru-RU"/>
              <a:t> задано свойство </a:t>
            </a:r>
            <a:r>
              <a:rPr lang="ru-RU" altLang="ru-RU" b="1"/>
              <a:t>float: left;,</a:t>
            </a:r>
            <a:r>
              <a:rPr lang="ru-RU" altLang="ru-RU"/>
              <a:t> т.е. они должны занимать левое положение и</a:t>
            </a:r>
            <a:r>
              <a:rPr lang="en-US" altLang="ru-RU"/>
              <a:t> </a:t>
            </a:r>
            <a:r>
              <a:rPr lang="ru-RU" altLang="ru-RU"/>
              <a:t>позволять обтекать себя справа. </a:t>
            </a:r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914775"/>
            <a:ext cx="63436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561975"/>
          </a:xfrm>
        </p:spPr>
        <p:txBody>
          <a:bodyPr/>
          <a:lstStyle/>
          <a:p>
            <a:r>
              <a:rPr lang="ru-RU" altLang="ru-RU" sz="4000"/>
              <a:t>Обтекаемые элементы</a:t>
            </a: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981075"/>
            <a:ext cx="5689600" cy="264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539750" y="3789363"/>
            <a:ext cx="8208963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/>
              <a:t>Элементы &lt;div&gt; находятся на одной линии по горизонтали, что и</a:t>
            </a:r>
          </a:p>
          <a:p>
            <a:r>
              <a:rPr lang="ru-RU" altLang="ru-RU"/>
              <a:t>ожидаемо, т.к. у них задано свойство </a:t>
            </a:r>
            <a:r>
              <a:rPr lang="ru-RU" altLang="ru-RU" b="1"/>
              <a:t>float: left</a:t>
            </a:r>
            <a:r>
              <a:rPr lang="ru-RU" altLang="ru-RU"/>
              <a:t>;. </a:t>
            </a:r>
            <a:endParaRPr lang="en-US" altLang="ru-RU"/>
          </a:p>
          <a:p>
            <a:r>
              <a:rPr lang="ru-RU" altLang="ru-RU"/>
              <a:t>Первый &lt;div&gt; занял положение слева, позволил</a:t>
            </a:r>
            <a:r>
              <a:rPr lang="en-US" altLang="ru-RU"/>
              <a:t> </a:t>
            </a:r>
            <a:r>
              <a:rPr lang="ru-RU" altLang="ru-RU"/>
              <a:t>обтекать себя справа. </a:t>
            </a:r>
            <a:endParaRPr lang="en-US" altLang="ru-RU"/>
          </a:p>
          <a:p>
            <a:r>
              <a:rPr lang="ru-RU" altLang="ru-RU"/>
              <a:t>Второй &lt;div&gt;, соответственно, в свою очередь также позволил обтекать себя</a:t>
            </a:r>
            <a:r>
              <a:rPr lang="en-US" altLang="ru-RU"/>
              <a:t> </a:t>
            </a:r>
            <a:r>
              <a:rPr lang="ru-RU" altLang="ru-RU"/>
              <a:t>справа.</a:t>
            </a:r>
            <a:endParaRPr lang="en-US" altLang="ru-RU"/>
          </a:p>
          <a:p>
            <a:r>
              <a:rPr lang="ru-RU" altLang="ru-RU"/>
              <a:t>Заголовок первого уровня находится справа второго элемента &lt;div&gt;, но его рамка обрамляет</a:t>
            </a:r>
            <a:r>
              <a:rPr lang="en-US" altLang="ru-RU"/>
              <a:t> </a:t>
            </a:r>
            <a:r>
              <a:rPr lang="ru-RU" altLang="ru-RU"/>
              <a:t>также оба элемента &lt;div&gt;. </a:t>
            </a:r>
            <a:endParaRPr lang="en-US" altLang="ru-RU"/>
          </a:p>
          <a:p>
            <a:r>
              <a:rPr lang="ru-RU" altLang="ru-RU"/>
              <a:t>Это происходит потому, что у свойства </a:t>
            </a:r>
            <a:r>
              <a:rPr lang="ru-RU" altLang="ru-RU" b="1"/>
              <a:t>float</a:t>
            </a:r>
            <a:r>
              <a:rPr lang="ru-RU" altLang="ru-RU"/>
              <a:t> есть особенность: элементы,</a:t>
            </a:r>
          </a:p>
          <a:p>
            <a:r>
              <a:rPr lang="ru-RU" altLang="ru-RU"/>
              <a:t>которым заданно это свойство, начинают притягивать к себе все близлежащие элементы и</a:t>
            </a:r>
            <a:r>
              <a:rPr lang="en-US" altLang="ru-RU"/>
              <a:t> </a:t>
            </a:r>
            <a:r>
              <a:rPr lang="ru-RU" altLang="ru-RU"/>
              <a:t>заставляют их тоже участвовать в обтекании.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561975"/>
          </a:xfrm>
        </p:spPr>
        <p:txBody>
          <a:bodyPr/>
          <a:lstStyle/>
          <a:p>
            <a:r>
              <a:rPr lang="ru-RU" altLang="ru-RU" sz="4000"/>
              <a:t>Обтекаемые элементы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07950" y="692150"/>
            <a:ext cx="903605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/>
              <a:t>Заголовок не должен участвовать в обтекании и должен находиться под элементами &lt;div&gt;.</a:t>
            </a:r>
            <a:r>
              <a:rPr lang="en-US" altLang="ru-RU"/>
              <a:t> </a:t>
            </a:r>
            <a:r>
              <a:rPr lang="ru-RU" altLang="ru-RU"/>
              <a:t>В этом случае необходимо применить запрет на обтекание. Для этого в css существует свойство</a:t>
            </a:r>
            <a:r>
              <a:rPr lang="en-US" altLang="ru-RU"/>
              <a:t> </a:t>
            </a:r>
            <a:r>
              <a:rPr lang="ru-RU" altLang="ru-RU" b="1"/>
              <a:t>clear:</a:t>
            </a:r>
          </a:p>
          <a:p>
            <a:pPr>
              <a:buFontTx/>
              <a:buChar char="•"/>
            </a:pPr>
            <a:r>
              <a:rPr lang="ru-RU" altLang="ru-RU" b="1"/>
              <a:t>left</a:t>
            </a:r>
            <a:r>
              <a:rPr lang="ru-RU" altLang="ru-RU"/>
              <a:t>, отменяющее обтекание с левого края, </a:t>
            </a:r>
          </a:p>
          <a:p>
            <a:pPr>
              <a:buFontTx/>
              <a:buChar char="•"/>
            </a:pPr>
            <a:r>
              <a:rPr lang="ru-RU" altLang="ru-RU" b="1"/>
              <a:t>right</a:t>
            </a:r>
            <a:r>
              <a:rPr lang="ru-RU" altLang="ru-RU"/>
              <a:t> – с правого края, и значение,</a:t>
            </a:r>
          </a:p>
          <a:p>
            <a:pPr>
              <a:buFontTx/>
              <a:buChar char="•"/>
            </a:pPr>
            <a:r>
              <a:rPr lang="ru-RU" altLang="ru-RU"/>
              <a:t> </a:t>
            </a:r>
            <a:r>
              <a:rPr lang="ru-RU" altLang="ru-RU" b="1"/>
              <a:t>both</a:t>
            </a:r>
            <a:r>
              <a:rPr lang="ru-RU" altLang="ru-RU"/>
              <a:t> - которое отменяет обтекание с обеих сторон. </a:t>
            </a:r>
          </a:p>
          <a:p>
            <a:r>
              <a:rPr lang="ru-RU" altLang="ru-RU"/>
              <a:t>Добавим свойство </a:t>
            </a:r>
            <a:r>
              <a:rPr lang="ru-RU" altLang="ru-RU" b="1"/>
              <a:t>clear:both;</a:t>
            </a:r>
            <a:r>
              <a:rPr lang="ru-RU" altLang="ru-RU"/>
              <a:t> для заголовка первого уровня.</a:t>
            </a: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5" y="2708275"/>
            <a:ext cx="4968875" cy="202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933825"/>
            <a:ext cx="5905500" cy="295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561975"/>
          </a:xfrm>
        </p:spPr>
        <p:txBody>
          <a:bodyPr/>
          <a:lstStyle/>
          <a:p>
            <a:r>
              <a:rPr lang="ru-RU" altLang="ru-RU" sz="4000"/>
              <a:t>Обтекаемые элементы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07950" y="692150"/>
            <a:ext cx="90360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/>
              <a:t>Заголовок остается на том же месте, где он сейчас находится, но рамка должна</a:t>
            </a:r>
          </a:p>
          <a:p>
            <a:r>
              <a:rPr lang="ru-RU" altLang="ru-RU"/>
              <a:t>обрамлять только сам заголовок.</a:t>
            </a:r>
          </a:p>
          <a:p>
            <a:r>
              <a:rPr lang="ru-RU" altLang="ru-RU"/>
              <a:t>Для решения этой задачи, поможет css свойство </a:t>
            </a:r>
            <a:r>
              <a:rPr lang="ru-RU" altLang="ru-RU" b="1"/>
              <a:t>overflow</a:t>
            </a:r>
            <a:r>
              <a:rPr lang="ru-RU" altLang="ru-RU"/>
              <a:t>. </a:t>
            </a:r>
          </a:p>
          <a:p>
            <a:r>
              <a:rPr lang="ru-RU" altLang="ru-RU"/>
              <a:t>Оно определяет, как будет вести себя блочный элемент в случае его переполнения, и при значении </a:t>
            </a:r>
            <a:r>
              <a:rPr lang="ru-RU" altLang="ru-RU" b="1"/>
              <a:t>hidden</a:t>
            </a:r>
            <a:r>
              <a:rPr lang="ru-RU" altLang="ru-RU"/>
              <a:t> отображает только содержимое этого элемента.</a:t>
            </a:r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2349500"/>
            <a:ext cx="4537075" cy="220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789363"/>
            <a:ext cx="5545137" cy="237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Сущность нормального потока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/>
              <a:t>Элементы на веб-странице располагаются в нормальном потоке, если вы не применили к ним ни единого CSS для изменения их поведения. </a:t>
            </a:r>
          </a:p>
          <a:p>
            <a:pPr>
              <a:lnSpc>
                <a:spcPct val="90000"/>
              </a:lnSpc>
            </a:pPr>
            <a:r>
              <a:rPr lang="ru-RU" altLang="ru-RU"/>
              <a:t>Вы можете изменить поведение элементов либо путём изменения их положения в этом нормальном потоке, либо удалением этих элементов из этого потока.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/>
              <a:t>Позиционирование блоков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2000"/>
              <a:t>Позиционирование позволяет точно определить, где появятся блоки относительно другого элемента или относительно окна браузера. По умолчанию все элементы располагаются последовательно один за другим в том порядке, в котором они определены в html-документе ({position: static}). </a:t>
            </a:r>
          </a:p>
          <a:p>
            <a:pPr>
              <a:lnSpc>
                <a:spcPct val="80000"/>
              </a:lnSpc>
            </a:pPr>
            <a:r>
              <a:rPr lang="ru-RU" altLang="ru-RU" sz="2000"/>
              <a:t>Свойство не наследуется.</a:t>
            </a:r>
          </a:p>
          <a:p>
            <a:pPr>
              <a:lnSpc>
                <a:spcPct val="80000"/>
              </a:lnSpc>
            </a:pPr>
            <a:r>
              <a:rPr lang="ru-RU" altLang="ru-RU" sz="2000"/>
              <a:t>Блочный элемент (p, div, h1 и др.) занимает 100% ширины родительского элемента (по умолчанию — body). Поэтому блочные элементы отображаются один под другим в соответствии с разметкой страницы.</a:t>
            </a:r>
          </a:p>
          <a:p>
            <a:pPr>
              <a:lnSpc>
                <a:spcPct val="80000"/>
              </a:lnSpc>
            </a:pPr>
            <a:r>
              <a:rPr lang="ru-RU" altLang="ru-RU" sz="2000"/>
              <a:t>Строчный элемент (em, strong, span и др.) занимает ширину, которая соответствует ширине содержимого внутри него. Поэтому строчные элементы отображаются рядом друг с другом.</a:t>
            </a:r>
          </a:p>
          <a:p>
            <a:pPr>
              <a:lnSpc>
                <a:spcPct val="80000"/>
              </a:lnSpc>
            </a:pPr>
            <a:r>
              <a:rPr lang="ru-RU" altLang="ru-RU" sz="2000"/>
              <a:t>Свойство position вместе со значениями top, right, bottom и left отображает элемент с нарушением обычного порядка, смещая его на заданное расстояние.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1766888"/>
            <a:ext cx="896302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b="1"/>
              <a:t>Позиционирование блоков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b="1"/>
              <a:t>Позиционирование блоков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1252538"/>
            <a:ext cx="873442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b="1"/>
              <a:t>Позиционирование блоков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214563"/>
            <a:ext cx="88487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7FBBCF3B-6842-4B2E-A5F0-9BF4BE4D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8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Спасибо за внимание</a:t>
            </a:r>
            <a:endParaRPr lang="ru-RU" sz="8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945055-5CDC-4C16-8202-52F8B28A1E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/>
              <a:t>Основные теги для верстки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575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2800"/>
              <a:t>При вёрстке сайта с помощью слоёв самым часто используемым html-тегом является &lt;div&gt;, который как раз и формирует слой на веб-странице. Он является </a:t>
            </a:r>
            <a:r>
              <a:rPr lang="ru-RU" altLang="ru-RU" sz="2800" b="1"/>
              <a:t>блочным тегом</a:t>
            </a:r>
            <a:r>
              <a:rPr lang="ru-RU" altLang="ru-RU" sz="2800"/>
              <a:t>.</a:t>
            </a:r>
          </a:p>
          <a:p>
            <a:pPr>
              <a:lnSpc>
                <a:spcPct val="80000"/>
              </a:lnSpc>
            </a:pPr>
            <a:r>
              <a:rPr lang="ru-RU" altLang="ru-RU" sz="2800"/>
              <a:t> Второй тег, который используется при верстке, это </a:t>
            </a:r>
            <a:r>
              <a:rPr lang="ru-RU" altLang="ru-RU" sz="2800" b="1"/>
              <a:t>строчный тег</a:t>
            </a:r>
            <a:r>
              <a:rPr lang="ru-RU" altLang="ru-RU" sz="2800"/>
              <a:t> &lt;span&gt;. Сами по себе эти теги ничего на экране не отображают, и оформляются они стилями css.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5" y="4724400"/>
            <a:ext cx="4968875" cy="149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/>
              <a:t>Основные теги для верстки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400" b="1"/>
              <a:t>Блочный элемент </a:t>
            </a:r>
            <a:r>
              <a:rPr lang="ru-RU" altLang="ru-RU" sz="2400"/>
              <a:t>создает разрыв строки перед тегом и после него. </a:t>
            </a:r>
          </a:p>
          <a:p>
            <a:pPr>
              <a:lnSpc>
                <a:spcPct val="90000"/>
              </a:lnSpc>
            </a:pPr>
            <a:r>
              <a:rPr lang="ru-RU" altLang="ru-RU" sz="2400"/>
              <a:t>Он образуют прямоугольную область, по ширине занимающую всю ширину веб-страницы или блока-родителя, если для него не задано значение width.</a:t>
            </a:r>
          </a:p>
          <a:p>
            <a:pPr>
              <a:lnSpc>
                <a:spcPct val="90000"/>
              </a:lnSpc>
            </a:pPr>
            <a:r>
              <a:rPr lang="ru-RU" altLang="ru-RU" sz="2400"/>
              <a:t>Блочные элементы могут содержать внутри себя элементы любого типа. </a:t>
            </a:r>
          </a:p>
          <a:p>
            <a:pPr>
              <a:lnSpc>
                <a:spcPct val="90000"/>
              </a:lnSpc>
            </a:pPr>
            <a:r>
              <a:rPr lang="ru-RU" altLang="ru-RU" sz="2400"/>
              <a:t>Нельзя размещать блочные элементы внутри строчных, за исключением элемента &lt;img&gt;. </a:t>
            </a:r>
          </a:p>
          <a:p>
            <a:pPr>
              <a:lnSpc>
                <a:spcPct val="90000"/>
              </a:lnSpc>
            </a:pPr>
            <a:r>
              <a:rPr lang="ru-RU" altLang="ru-RU" sz="2400"/>
              <a:t>Для блочных элементов можно задавать margin и padding. Свойства width и height устанавливают ширину и высоту области содержимого элемента.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/>
              <a:t>Основные теги для верстки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2800" b="1"/>
              <a:t>Строчные элементы </a:t>
            </a:r>
            <a:r>
              <a:rPr lang="ru-RU" altLang="ru-RU" sz="2800"/>
              <a:t>не создают блоки, они отображаются на одной строке с содержимым рядом стоящих тегов. </a:t>
            </a:r>
          </a:p>
          <a:p>
            <a:pPr>
              <a:lnSpc>
                <a:spcPct val="80000"/>
              </a:lnSpc>
            </a:pPr>
            <a:r>
              <a:rPr lang="ru-RU" altLang="ru-RU" sz="2800"/>
              <a:t>Строчные элементы являются потомками блочных элементов. Они игнорируют верхние и нижние margin и padding, но, если для элемента задан фон, он будет распространяться на верхний и нижний padding, заходя на соседние строки текста.</a:t>
            </a:r>
          </a:p>
          <a:p>
            <a:pPr>
              <a:lnSpc>
                <a:spcPct val="80000"/>
              </a:lnSpc>
            </a:pPr>
            <a:r>
              <a:rPr lang="ru-RU" altLang="ru-RU" sz="2800"/>
              <a:t>Ширина и высота строчного элемента зависит только от его содержания, задать его размеры с помощью CSS нельзя.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Блочные элементы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420938"/>
            <a:ext cx="8281987" cy="262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Строчные элементы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989138"/>
            <a:ext cx="4249738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HTML </a:t>
            </a:r>
            <a:r>
              <a:rPr lang="ru-RU" altLang="ru-RU"/>
              <a:t>5 для блочной верстки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&lt;header&gt; </a:t>
            </a:r>
            <a:r>
              <a:rPr lang="ru-RU" altLang="ru-RU"/>
              <a:t>— для шапки,</a:t>
            </a:r>
          </a:p>
          <a:p>
            <a:r>
              <a:rPr lang="en-US" altLang="ru-RU"/>
              <a:t>&lt;footer&gt; </a:t>
            </a:r>
            <a:r>
              <a:rPr lang="ru-RU" altLang="ru-RU"/>
              <a:t>- для подвала,</a:t>
            </a:r>
          </a:p>
          <a:p>
            <a:r>
              <a:rPr lang="ru-RU" altLang="ru-RU"/>
              <a:t> </a:t>
            </a:r>
            <a:r>
              <a:rPr lang="en-US" altLang="ru-RU"/>
              <a:t>&lt;nav&gt; </a:t>
            </a:r>
            <a:r>
              <a:rPr lang="ru-RU" altLang="ru-RU"/>
              <a:t>— для навигации,</a:t>
            </a:r>
          </a:p>
          <a:p>
            <a:r>
              <a:rPr lang="ru-RU" altLang="ru-RU"/>
              <a:t> </a:t>
            </a:r>
            <a:r>
              <a:rPr lang="en-US" altLang="ru-RU"/>
              <a:t>&lt;aside&gt; </a:t>
            </a:r>
            <a:r>
              <a:rPr lang="ru-RU" altLang="ru-RU"/>
              <a:t>— для боковой панели и др.</a:t>
            </a:r>
          </a:p>
          <a:p>
            <a:endParaRPr lang="ru-RU" alt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1793</Words>
  <Application>Microsoft Office PowerPoint</Application>
  <PresentationFormat>Экран (4:3)</PresentationFormat>
  <Paragraphs>141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6" baseType="lpstr">
      <vt:lpstr>Arial</vt:lpstr>
      <vt:lpstr>Оформление по умолчанию</vt:lpstr>
      <vt:lpstr>ТЕМА 2.2 БЛОЧНАЯ МОДЕЛЬ CSS. ИСПОЛЬЗОВАНИЕ CSS ДЛЯ МАКЕТИРОВАНИЯ  </vt:lpstr>
      <vt:lpstr>План</vt:lpstr>
      <vt:lpstr>Сущность нормального потока</vt:lpstr>
      <vt:lpstr>Основные теги для верстки</vt:lpstr>
      <vt:lpstr>Основные теги для верстки</vt:lpstr>
      <vt:lpstr>Основные теги для верстки</vt:lpstr>
      <vt:lpstr>Блочные элементы</vt:lpstr>
      <vt:lpstr>Строчные элементы</vt:lpstr>
      <vt:lpstr>HTML 5 для блочной верстки</vt:lpstr>
      <vt:lpstr>Свойство display</vt:lpstr>
      <vt:lpstr>Блочная модель CSS: свойства, определяющие размеры блока</vt:lpstr>
      <vt:lpstr>Блочная модель CSS: свойства, определяющие размеры блока</vt:lpstr>
      <vt:lpstr>Значения свойства display</vt:lpstr>
      <vt:lpstr>Строчно-блочные элементы (display: inline-block;)</vt:lpstr>
      <vt:lpstr>Модуль макета гибкого контейнера flexbox</vt:lpstr>
      <vt:lpstr>flexbox</vt:lpstr>
      <vt:lpstr>flexbox</vt:lpstr>
      <vt:lpstr>flexbox</vt:lpstr>
      <vt:lpstr>flexbox</vt:lpstr>
      <vt:lpstr>flexbox</vt:lpstr>
      <vt:lpstr>Схлопывания</vt:lpstr>
      <vt:lpstr>Схлопывания</vt:lpstr>
      <vt:lpstr>Схлопывания</vt:lpstr>
      <vt:lpstr>Обтекаемые элементы</vt:lpstr>
      <vt:lpstr>Обтекаемые элементы</vt:lpstr>
      <vt:lpstr>Обтекаемые элементы</vt:lpstr>
      <vt:lpstr>Обтекаемые элементы</vt:lpstr>
      <vt:lpstr>Обтекаемые элементы</vt:lpstr>
      <vt:lpstr>Обтекаемые элементы</vt:lpstr>
      <vt:lpstr>Позиционирование блоков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Блочная модель CSS. Использование CSS для макетирования</dc:title>
  <dc:creator>MyHome</dc:creator>
  <cp:lastModifiedBy>Дениска</cp:lastModifiedBy>
  <cp:revision>5</cp:revision>
  <dcterms:created xsi:type="dcterms:W3CDTF">2022-02-27T07:30:16Z</dcterms:created>
  <dcterms:modified xsi:type="dcterms:W3CDTF">2022-04-22T10:20:16Z</dcterms:modified>
</cp:coreProperties>
</file>