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7" r:id="rId2"/>
    <p:sldId id="274" r:id="rId3"/>
    <p:sldId id="276" r:id="rId4"/>
    <p:sldId id="286" r:id="rId5"/>
    <p:sldId id="290" r:id="rId6"/>
    <p:sldId id="287" r:id="rId7"/>
    <p:sldId id="288" r:id="rId8"/>
    <p:sldId id="289" r:id="rId9"/>
    <p:sldId id="291" r:id="rId10"/>
    <p:sldId id="301" r:id="rId11"/>
    <p:sldId id="296" r:id="rId12"/>
    <p:sldId id="292" r:id="rId13"/>
    <p:sldId id="293" r:id="rId14"/>
    <p:sldId id="294" r:id="rId15"/>
    <p:sldId id="297" r:id="rId16"/>
    <p:sldId id="300" r:id="rId17"/>
    <p:sldId id="298" r:id="rId18"/>
    <p:sldId id="299" r:id="rId19"/>
    <p:sldId id="268" r:id="rId20"/>
    <p:sldId id="302" r:id="rId2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109" d="100"/>
          <a:sy n="109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25.02.2021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25.02.2021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25.02.2021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25.02.2021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25.02.2021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25.02.2021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25.02.2021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25.02.2021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25.02.2021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25.02.2021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25.02.2021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25.02.2021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25.02.2021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json.org/json-ru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json.org/json-ru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s.courses.dp.ua/files/get_clients.php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052736"/>
            <a:ext cx="878497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FFFF00"/>
                </a:solidFill>
              </a:rPr>
              <a:t>ТЕМА 3.2 МАССИВЫ И МЕТОДЫ РАБОТЫ С МАССИВАМИ В JAVASCRIPT</a:t>
            </a:r>
            <a:endParaRPr lang="uk-UA" sz="8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1196" y="-171400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Как отличить массив от объекта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22920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Метод </a:t>
            </a:r>
            <a:r>
              <a:rPr lang="en-US" sz="2400" b="1" i="1" dirty="0" err="1" smtClean="0"/>
              <a:t>Array.isArray</a:t>
            </a:r>
            <a:r>
              <a:rPr lang="en-US" sz="2400" b="1" i="1" dirty="0" smtClean="0"/>
              <a:t>() </a:t>
            </a:r>
            <a:r>
              <a:rPr lang="ru-RU" sz="2400" i="1" dirty="0" smtClean="0"/>
              <a:t>возвращает </a:t>
            </a:r>
            <a:r>
              <a:rPr lang="en-US" sz="2400" b="1" i="1" dirty="0" smtClean="0"/>
              <a:t>true</a:t>
            </a:r>
            <a:r>
              <a:rPr lang="en-US" sz="2400" i="1" dirty="0" smtClean="0"/>
              <a:t> </a:t>
            </a:r>
            <a:r>
              <a:rPr lang="ru-RU" sz="2400" i="1" dirty="0" smtClean="0"/>
              <a:t>если полученный объект является классическим массивом </a:t>
            </a:r>
            <a:r>
              <a:rPr lang="en-US" sz="2400" b="1" i="1" dirty="0" smtClean="0"/>
              <a:t>[ ]</a:t>
            </a:r>
            <a:r>
              <a:rPr lang="ru-RU" sz="2400" i="1" dirty="0" smtClean="0"/>
              <a:t>, и </a:t>
            </a:r>
            <a:r>
              <a:rPr lang="en-US" sz="2400" b="1" i="1" dirty="0" smtClean="0"/>
              <a:t>false</a:t>
            </a:r>
            <a:r>
              <a:rPr lang="en-US" sz="2400" i="1" dirty="0" smtClean="0"/>
              <a:t> </a:t>
            </a:r>
            <a:r>
              <a:rPr lang="ru-RU" sz="2400" i="1" dirty="0" smtClean="0"/>
              <a:t>во всех остальных случаях.</a:t>
            </a:r>
            <a:endParaRPr lang="ru-RU" sz="2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6379" y="1082427"/>
            <a:ext cx="6879235" cy="2130549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0997" y="3789040"/>
            <a:ext cx="3569999" cy="820291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0364" y="-171400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Удаление элементов массива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6732" y="595102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/>
              <a:t>Удаление элементов массива по сути образовывает «дырки».</a:t>
            </a:r>
            <a:endParaRPr lang="ru-RU" sz="20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496" y="980728"/>
            <a:ext cx="3952512" cy="4206602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124744"/>
            <a:ext cx="2808312" cy="3771162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0364" y="125760"/>
            <a:ext cx="8229600" cy="71095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Задача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663640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Разработать </a:t>
            </a:r>
            <a:r>
              <a:rPr lang="ru-RU" sz="2400" dirty="0" err="1" smtClean="0"/>
              <a:t>скрипт</a:t>
            </a:r>
            <a:r>
              <a:rPr lang="ru-RU" sz="2400" dirty="0" smtClean="0"/>
              <a:t>, проверяющий знания (умение) таблицы умножения двузначных чисел. </a:t>
            </a:r>
            <a:r>
              <a:rPr lang="ru-RU" sz="2400" dirty="0" err="1" smtClean="0"/>
              <a:t>Скрипт</a:t>
            </a:r>
            <a:r>
              <a:rPr lang="ru-RU" sz="2400" dirty="0" smtClean="0"/>
              <a:t> должен задать пользователю 12 задач на умножение двузначных чисел. По результатам проверки, пользователю выставляется оценка, а также выводиться два списка: верных ответов, и ошибочных ответов, указанием какой ответ был правильный.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0364" y="-99392"/>
            <a:ext cx="8229600" cy="710952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eval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165304"/>
            <a:ext cx="684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</a:rPr>
              <a:t>Категорически не рекомендуется использовать!!!</a:t>
            </a:r>
            <a:endParaRPr lang="ru-RU" sz="2400" b="1" dirty="0">
              <a:solidFill>
                <a:srgbClr val="FF0000"/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6108" y="620688"/>
            <a:ext cx="3848100" cy="281940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717032"/>
            <a:ext cx="2981325" cy="11049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763688" y="5247292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19672" y="5085184"/>
            <a:ext cx="61926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 err="1" smtClean="0"/>
              <a:t>eval</a:t>
            </a:r>
            <a:r>
              <a:rPr lang="ru-RU" sz="2800" i="1" dirty="0" smtClean="0"/>
              <a:t>() выполняет </a:t>
            </a:r>
            <a:r>
              <a:rPr lang="ru-RU" sz="2800" i="1" dirty="0" err="1" smtClean="0"/>
              <a:t>JavaScript</a:t>
            </a:r>
            <a:r>
              <a:rPr lang="ru-RU" sz="2800" i="1" dirty="0" smtClean="0"/>
              <a:t> код, представленный строкой. </a:t>
            </a:r>
            <a:endParaRPr lang="ru-RU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0364" y="-99392"/>
            <a:ext cx="8229600" cy="71095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JSON</a:t>
            </a:r>
            <a:r>
              <a:rPr lang="ru-RU" sz="3200" b="1" dirty="0" smtClean="0"/>
              <a:t> </a:t>
            </a:r>
            <a:r>
              <a:rPr lang="en-US" sz="3200" b="1" dirty="0" smtClean="0">
                <a:hlinkClick r:id="rId2"/>
              </a:rPr>
              <a:t>http://www.json.org/json-ru.html</a:t>
            </a:r>
            <a:endParaRPr lang="ru-RU" sz="3200" b="1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763688" y="5247292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4955684"/>
            <a:ext cx="8856984" cy="156966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JSON</a:t>
            </a:r>
            <a:r>
              <a:rPr lang="ru-RU" sz="2400" i="1" dirty="0" smtClean="0"/>
              <a:t> -</a:t>
            </a:r>
            <a:r>
              <a:rPr lang="en-US" sz="2400" i="1" dirty="0" smtClean="0"/>
              <a:t> </a:t>
            </a:r>
            <a:r>
              <a:rPr lang="ru-RU" sz="2400" i="1" dirty="0" smtClean="0"/>
              <a:t>текстовый формат текстовый формат обмена данными, основанный на </a:t>
            </a:r>
            <a:r>
              <a:rPr lang="ru-RU" sz="2400" i="1" dirty="0" err="1" smtClean="0"/>
              <a:t>JavaScript</a:t>
            </a:r>
            <a:r>
              <a:rPr lang="ru-RU" sz="2400" i="1" dirty="0" smtClean="0"/>
              <a:t> и обычно используемый именно с этим языком.</a:t>
            </a:r>
            <a:r>
              <a:rPr lang="en-US" sz="2400" i="1" dirty="0" smtClean="0"/>
              <a:t> </a:t>
            </a:r>
            <a:r>
              <a:rPr lang="ru-RU" sz="2400" i="1" dirty="0" smtClean="0"/>
              <a:t>А по простому, это</a:t>
            </a:r>
            <a:r>
              <a:rPr lang="en-US" sz="2400" i="1" dirty="0" smtClean="0"/>
              <a:t> </a:t>
            </a:r>
            <a:r>
              <a:rPr lang="ru-RU" sz="2400" i="1" dirty="0" smtClean="0"/>
              <a:t>текстовый формат передачи массивов и объектов в </a:t>
            </a:r>
            <a:r>
              <a:rPr lang="en-US" sz="2400" i="1" dirty="0" smtClean="0"/>
              <a:t>JS</a:t>
            </a:r>
            <a:r>
              <a:rPr lang="ru-RU" sz="2400" i="1" dirty="0" smtClean="0"/>
              <a:t>. </a:t>
            </a:r>
            <a:endParaRPr lang="ru-RU" sz="2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553" y="548680"/>
            <a:ext cx="8847943" cy="2304256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019576"/>
            <a:ext cx="5904656" cy="1705568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228184" y="2996952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Декодирование  из </a:t>
            </a:r>
            <a:r>
              <a:rPr lang="en-US" i="1" dirty="0" smtClean="0"/>
              <a:t>JSON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0364" y="-99392"/>
            <a:ext cx="8229600" cy="71095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JSON</a:t>
            </a:r>
            <a:r>
              <a:rPr lang="ru-RU" sz="3200" b="1" dirty="0" smtClean="0"/>
              <a:t> </a:t>
            </a:r>
            <a:r>
              <a:rPr lang="en-US" sz="3200" b="1" dirty="0" smtClean="0">
                <a:hlinkClick r:id="rId2"/>
              </a:rPr>
              <a:t>http://www.json.org/json-ru.html</a:t>
            </a:r>
            <a:endParaRPr lang="ru-RU" sz="3200" b="1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763688" y="5247292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4869160"/>
            <a:ext cx="8856984" cy="156966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JSON</a:t>
            </a:r>
            <a:r>
              <a:rPr lang="ru-RU" sz="2400" i="1" dirty="0" smtClean="0"/>
              <a:t> -</a:t>
            </a:r>
            <a:r>
              <a:rPr lang="en-US" sz="2400" i="1" dirty="0" smtClean="0"/>
              <a:t> </a:t>
            </a:r>
            <a:r>
              <a:rPr lang="ru-RU" sz="2400" i="1" dirty="0" smtClean="0"/>
              <a:t>текстовый формат текстовый формат обмена данными, основанный на </a:t>
            </a:r>
            <a:r>
              <a:rPr lang="ru-RU" sz="2400" i="1" dirty="0" err="1" smtClean="0"/>
              <a:t>JavaScript</a:t>
            </a:r>
            <a:r>
              <a:rPr lang="ru-RU" sz="2400" i="1" dirty="0" smtClean="0"/>
              <a:t> и обычно используемый именно с этим языком.</a:t>
            </a:r>
            <a:r>
              <a:rPr lang="en-US" sz="2400" i="1" dirty="0" smtClean="0"/>
              <a:t> </a:t>
            </a:r>
            <a:r>
              <a:rPr lang="ru-RU" sz="2400" i="1" dirty="0" smtClean="0"/>
              <a:t>А по простому, это</a:t>
            </a:r>
            <a:r>
              <a:rPr lang="en-US" sz="2400" i="1" dirty="0" smtClean="0"/>
              <a:t> </a:t>
            </a:r>
            <a:r>
              <a:rPr lang="ru-RU" sz="2400" i="1" dirty="0" smtClean="0"/>
              <a:t>текстовый формат передачи массивов и объектов в </a:t>
            </a:r>
            <a:r>
              <a:rPr lang="en-US" sz="2400" i="1" dirty="0" smtClean="0"/>
              <a:t>JS</a:t>
            </a:r>
            <a:r>
              <a:rPr lang="ru-RU" sz="2400" i="1" dirty="0" smtClean="0"/>
              <a:t>. </a:t>
            </a:r>
            <a:endParaRPr lang="ru-RU" sz="2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1" y="836712"/>
            <a:ext cx="8793705" cy="1872208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384293"/>
            <a:ext cx="8712968" cy="620771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732240" y="285293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Кодирование в </a:t>
            </a:r>
            <a:r>
              <a:rPr lang="en-US" i="1" dirty="0" smtClean="0"/>
              <a:t>JSON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763688" y="5247292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Заголовок 4"/>
          <p:cNvSpPr txBox="1">
            <a:spLocks/>
          </p:cNvSpPr>
          <p:nvPr/>
        </p:nvSpPr>
        <p:spPr>
          <a:xfrm>
            <a:off x="3923928" y="116632"/>
            <a:ext cx="4824536" cy="71095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JSON</a:t>
            </a:r>
            <a:r>
              <a:rPr kumimoji="0" lang="ru-RU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в реальности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34380" y="836712"/>
            <a:ext cx="6821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http://js.courses.dp.ua/files/get_clients.php</a:t>
            </a:r>
            <a:endParaRPr lang="ru-RU" sz="28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68398"/>
          <a:stretch>
            <a:fillRect/>
          </a:stretch>
        </p:blipFill>
        <p:spPr bwMode="auto">
          <a:xfrm>
            <a:off x="1757511" y="1412776"/>
            <a:ext cx="5838825" cy="1613401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140968"/>
            <a:ext cx="6965082" cy="2167784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51520" y="5373216"/>
            <a:ext cx="79208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Сценарий на </a:t>
            </a:r>
            <a:r>
              <a:rPr lang="en-US" sz="2000" i="1" dirty="0" smtClean="0"/>
              <a:t>PHP </a:t>
            </a:r>
            <a:r>
              <a:rPr lang="ru-RU" sz="2000" i="1" dirty="0" smtClean="0"/>
              <a:t>кодирует данные в формат </a:t>
            </a:r>
            <a:r>
              <a:rPr lang="en-US" sz="2000" i="1" dirty="0" smtClean="0"/>
              <a:t>JSON </a:t>
            </a:r>
            <a:r>
              <a:rPr lang="ru-RU" sz="2000" i="1" dirty="0" smtClean="0"/>
              <a:t>и возвращает  строку с закодированными данными вместо страницы при запросе на адрес: </a:t>
            </a:r>
            <a:r>
              <a:rPr lang="en-US" sz="2000" b="1" i="1" dirty="0" smtClean="0">
                <a:solidFill>
                  <a:srgbClr val="0070C0"/>
                </a:solidFill>
                <a:hlinkClick r:id="rId4"/>
              </a:rPr>
              <a:t>http://js.courses.dp.ua/files/get_clients.php</a:t>
            </a:r>
            <a:r>
              <a:rPr lang="ru-RU" sz="2000" b="1" i="1" dirty="0" smtClean="0">
                <a:solidFill>
                  <a:srgbClr val="0070C0"/>
                </a:solidFill>
              </a:rPr>
              <a:t> </a:t>
            </a:r>
            <a:r>
              <a:rPr lang="ru-RU" sz="2000" i="1" dirty="0" smtClean="0"/>
              <a:t>. А наш </a:t>
            </a:r>
            <a:r>
              <a:rPr lang="en-US" sz="2000" i="1" dirty="0" smtClean="0"/>
              <a:t>JS </a:t>
            </a:r>
            <a:r>
              <a:rPr lang="ru-RU" sz="2000" i="1" dirty="0" smtClean="0"/>
              <a:t>код декодирует данные, и наполняет  ими страницу.</a:t>
            </a:r>
            <a:endParaRPr lang="ru-RU" sz="2000" b="1" i="1" dirty="0" smtClean="0">
              <a:solidFill>
                <a:srgbClr val="0070C0"/>
              </a:solidFill>
            </a:endParaRPr>
          </a:p>
          <a:p>
            <a:r>
              <a:rPr lang="ru-RU" i="1" dirty="0" smtClean="0"/>
              <a:t> 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763688" y="5247292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89543"/>
            <a:ext cx="8352928" cy="6455342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6" name="Заголовок 4"/>
          <p:cNvSpPr txBox="1">
            <a:spLocks/>
          </p:cNvSpPr>
          <p:nvPr/>
        </p:nvSpPr>
        <p:spPr>
          <a:xfrm>
            <a:off x="3923928" y="116632"/>
            <a:ext cx="4824536" cy="71095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JSON</a:t>
            </a:r>
            <a:r>
              <a:rPr kumimoji="0" lang="ru-RU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в реальности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275856" y="5733256"/>
            <a:ext cx="5112568" cy="2880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763688" y="5247292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095"/>
            <a:ext cx="7920880" cy="6193249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2" name="Заголовок 4"/>
          <p:cNvSpPr>
            <a:spLocks noGrp="1"/>
          </p:cNvSpPr>
          <p:nvPr>
            <p:ph type="title"/>
          </p:nvPr>
        </p:nvSpPr>
        <p:spPr>
          <a:xfrm>
            <a:off x="3923928" y="116632"/>
            <a:ext cx="4824536" cy="710952"/>
          </a:xfrm>
          <a:solidFill>
            <a:schemeClr val="bg1"/>
          </a:solidFill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sz="3200" b="1" dirty="0" smtClean="0"/>
              <a:t>JSON</a:t>
            </a:r>
            <a:r>
              <a:rPr lang="ru-RU" sz="3200" b="1" dirty="0" smtClean="0"/>
              <a:t> в реальности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752" y="728836"/>
            <a:ext cx="6019576" cy="324191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439027" y="116632"/>
            <a:ext cx="6265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Домашнее задание: задача от «</a:t>
            </a:r>
            <a:r>
              <a:rPr lang="en-US" sz="2800" b="1" dirty="0" smtClean="0"/>
              <a:t>Apple</a:t>
            </a:r>
            <a:r>
              <a:rPr lang="ru-RU" sz="2800" b="1" dirty="0" smtClean="0"/>
              <a:t>»</a:t>
            </a:r>
            <a:endParaRPr lang="ru-RU" sz="28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156303"/>
            <a:ext cx="8928991" cy="352817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51520" y="4653136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 smtClean="0"/>
              <a:t>Массив содержит</a:t>
            </a:r>
            <a:r>
              <a:rPr lang="en-US" i="1" dirty="0" smtClean="0"/>
              <a:t> </a:t>
            </a:r>
            <a:r>
              <a:rPr lang="ru-RU" i="1" dirty="0" smtClean="0"/>
              <a:t>котировки стоимость акций </a:t>
            </a:r>
            <a:r>
              <a:rPr lang="en-US" i="1" dirty="0" smtClean="0"/>
              <a:t>Apple</a:t>
            </a:r>
            <a:r>
              <a:rPr lang="ru-RU" i="1" dirty="0" smtClean="0"/>
              <a:t> (в течении одного дня торгов). Вы можете купить одну акцию и потом продать её. Ваша задача найти самый удачный момент для покупки и продажи акции (покупка разуметься должна быть до продажи), так чтобы ваша прибыль от этого действия была максимально возможной.</a:t>
            </a:r>
            <a:r>
              <a:rPr lang="en-US" i="1" dirty="0" smtClean="0"/>
              <a:t> </a:t>
            </a:r>
            <a:r>
              <a:rPr lang="ru-RU" i="1" dirty="0" smtClean="0"/>
              <a:t>В результате работы </a:t>
            </a:r>
            <a:r>
              <a:rPr lang="ru-RU" i="1" dirty="0" err="1" smtClean="0"/>
              <a:t>скрипта</a:t>
            </a:r>
            <a:r>
              <a:rPr lang="ru-RU" i="1" dirty="0" smtClean="0"/>
              <a:t> необходимо вывести рассчитанную прибыль, а также номера цен </a:t>
            </a:r>
            <a:br>
              <a:rPr lang="ru-RU" i="1" dirty="0" smtClean="0"/>
            </a:br>
            <a:r>
              <a:rPr lang="ru-RU" i="1" dirty="0" smtClean="0"/>
              <a:t>(в массиве) по которым бы производилась покупка и продажа.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90872" y="44624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Массивы, когда переменных не хватает…</a:t>
            </a:r>
            <a:endParaRPr lang="ru-RU" sz="36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 descr="http://aifudm.net/upload/iblock/190/1907661b8910c681080120743431d4d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4077072"/>
            <a:ext cx="4346848" cy="253566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</p:pic>
      <p:sp>
        <p:nvSpPr>
          <p:cNvPr id="9" name="Прямоугольник 8"/>
          <p:cNvSpPr/>
          <p:nvPr/>
        </p:nvSpPr>
        <p:spPr>
          <a:xfrm>
            <a:off x="566010" y="1484784"/>
            <a:ext cx="77518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Массивы</a:t>
            </a:r>
            <a:r>
              <a:rPr lang="ru-RU" sz="2800" dirty="0" smtClean="0"/>
              <a:t> – упорядоченный</a:t>
            </a:r>
            <a:r>
              <a:rPr lang="en-US" sz="2800" dirty="0" smtClean="0"/>
              <a:t>, </a:t>
            </a:r>
            <a:r>
              <a:rPr lang="ru-RU" sz="2800" dirty="0" smtClean="0"/>
              <a:t>сгруппированный набор элементов.</a:t>
            </a:r>
            <a:endParaRPr lang="uk-UA" sz="28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620688"/>
            <a:ext cx="8208912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ea typeface="+mj-ea"/>
                <a:cs typeface="Courier New" pitchFamily="49" charset="0"/>
              </a:rPr>
              <a:t> a = [</a:t>
            </a:r>
            <a:r>
              <a:rPr lang="en-US" sz="2800" dirty="0" smtClean="0">
                <a:latin typeface="Courier New" pitchFamily="49" charset="0"/>
                <a:ea typeface="+mj-ea"/>
                <a:cs typeface="Courier New" pitchFamily="49" charset="0"/>
              </a:rPr>
              <a:t>456</a:t>
            </a:r>
            <a:r>
              <a:rPr lang="en-US" sz="2800" b="1" dirty="0" smtClean="0">
                <a:latin typeface="Courier New" pitchFamily="49" charset="0"/>
                <a:ea typeface="+mj-ea"/>
                <a:cs typeface="Courier New" pitchFamily="49" charset="0"/>
              </a:rPr>
              <a:t>, “</a:t>
            </a:r>
            <a:r>
              <a:rPr lang="en-US" sz="2800" dirty="0" err="1" smtClean="0">
                <a:latin typeface="Courier New" pitchFamily="49" charset="0"/>
                <a:ea typeface="+mj-ea"/>
                <a:cs typeface="Courier New" pitchFamily="49" charset="0"/>
              </a:rPr>
              <a:t>lalala</a:t>
            </a:r>
            <a:r>
              <a:rPr lang="en-US" sz="2800" b="1" dirty="0" smtClean="0">
                <a:latin typeface="Courier New" pitchFamily="49" charset="0"/>
                <a:ea typeface="+mj-ea"/>
                <a:cs typeface="Courier New" pitchFamily="49" charset="0"/>
              </a:rPr>
              <a:t>”, </a:t>
            </a:r>
            <a:r>
              <a:rPr lang="en-US" sz="2800" dirty="0" smtClean="0">
                <a:latin typeface="Courier New" pitchFamily="49" charset="0"/>
                <a:ea typeface="+mj-ea"/>
                <a:cs typeface="Courier New" pitchFamily="49" charset="0"/>
              </a:rPr>
              <a:t>12.78, true</a:t>
            </a:r>
            <a:r>
              <a:rPr lang="en-US" sz="2800" b="1" dirty="0" smtClean="0">
                <a:latin typeface="Courier New" pitchFamily="49" charset="0"/>
                <a:ea typeface="+mj-ea"/>
                <a:cs typeface="Courier New" pitchFamily="49" charset="0"/>
              </a:rPr>
              <a:t>];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068960"/>
            <a:ext cx="4320480" cy="91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7853" y="2348880"/>
            <a:ext cx="60864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86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23528" y="-27384"/>
            <a:ext cx="8640960" cy="936104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Массивы это коллекция пар «ключ =</a:t>
            </a:r>
            <a:r>
              <a:rPr lang="en-US" sz="2400" b="1" dirty="0" smtClean="0"/>
              <a:t>&gt;</a:t>
            </a:r>
            <a:r>
              <a:rPr lang="ru-RU" sz="2400" b="1" dirty="0" smtClean="0"/>
              <a:t> значение».</a:t>
            </a:r>
            <a:endParaRPr lang="ru-RU" sz="24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5661248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В классических массива все ключи – числа, как правило нумерация начинается с 0</a:t>
            </a:r>
            <a:r>
              <a:rPr lang="en-US" sz="2400" i="1" dirty="0" smtClean="0"/>
              <a:t>, </a:t>
            </a:r>
            <a:r>
              <a:rPr lang="ru-RU" sz="2400" i="1" dirty="0" smtClean="0"/>
              <a:t>и идёт без пропусков.</a:t>
            </a:r>
            <a:endParaRPr lang="ru-RU" sz="2400" i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766" y="980728"/>
            <a:ext cx="5229330" cy="2232248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196752"/>
            <a:ext cx="3179873" cy="1656184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995936" y="3429000"/>
            <a:ext cx="1562159" cy="20313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0 =</a:t>
            </a:r>
            <a:r>
              <a:rPr lang="en-US" dirty="0" smtClean="0"/>
              <a:t>&gt; 1;</a:t>
            </a:r>
          </a:p>
          <a:p>
            <a:r>
              <a:rPr lang="en-US" dirty="0" smtClean="0"/>
              <a:t>1 =&gt; 77;</a:t>
            </a:r>
          </a:p>
          <a:p>
            <a:r>
              <a:rPr lang="en-US" dirty="0" smtClean="0"/>
              <a:t>2 =&gt; “Elena”;</a:t>
            </a:r>
          </a:p>
          <a:p>
            <a:r>
              <a:rPr lang="en-US" dirty="0" smtClean="0"/>
              <a:t>3 =&gt; 55.6;</a:t>
            </a:r>
          </a:p>
          <a:p>
            <a:r>
              <a:rPr lang="en-US" dirty="0" smtClean="0"/>
              <a:t>4 =&gt; true;</a:t>
            </a:r>
          </a:p>
          <a:p>
            <a:endParaRPr lang="en-US" dirty="0" smtClean="0"/>
          </a:p>
          <a:p>
            <a:r>
              <a:rPr lang="en-US" b="1" dirty="0" err="1" smtClean="0"/>
              <a:t>arr.length</a:t>
            </a:r>
            <a:r>
              <a:rPr lang="en-US" b="1" dirty="0" smtClean="0"/>
              <a:t> == 5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Ассоциативные массивы </a:t>
            </a:r>
            <a:endParaRPr lang="ru-RU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5229200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Массивы это хранилища пар «</a:t>
            </a:r>
            <a:r>
              <a:rPr lang="ru-RU" sz="2800" i="1" dirty="0" err="1" smtClean="0"/>
              <a:t>ключ=</a:t>
            </a:r>
            <a:r>
              <a:rPr lang="en-US" sz="2800" i="1" dirty="0" smtClean="0"/>
              <a:t>&gt;</a:t>
            </a:r>
            <a:r>
              <a:rPr lang="ru-RU" sz="2800" i="1" dirty="0" smtClean="0"/>
              <a:t>значение», но ключом может выступать не только целые числа.</a:t>
            </a:r>
            <a:endParaRPr lang="ru-RU" sz="2800" i="1" dirty="0"/>
          </a:p>
        </p:txBody>
      </p:sp>
      <p:pic>
        <p:nvPicPr>
          <p:cNvPr id="8194" name="Picture 2" descr="http://www.alkor-ural.ru/children_furniture/children_images/undress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099542"/>
            <a:ext cx="4066051" cy="30495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</p:pic>
      <p:pic>
        <p:nvPicPr>
          <p:cNvPr id="8" name="Picture 2" descr="http://aifudm.net/upload/iblock/190/1907661b8910c681080120743431d4d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1" y="1124744"/>
            <a:ext cx="4443923" cy="302433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Ассоциативные массивы </a:t>
            </a:r>
            <a:endParaRPr lang="ru-RU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25" y="908720"/>
            <a:ext cx="4882615" cy="4752528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348880"/>
            <a:ext cx="3977585" cy="2088232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3528" y="595102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Массивы это хранилища пар «</a:t>
            </a:r>
            <a:r>
              <a:rPr lang="ru-RU" i="1" dirty="0" err="1" smtClean="0"/>
              <a:t>ключ=</a:t>
            </a:r>
            <a:r>
              <a:rPr lang="en-US" i="1" dirty="0" smtClean="0"/>
              <a:t>&gt;</a:t>
            </a:r>
            <a:r>
              <a:rPr lang="ru-RU" i="1" dirty="0" smtClean="0"/>
              <a:t>значение», но ключом может выступать не только целые числа.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Цикл </a:t>
            </a:r>
            <a:r>
              <a:rPr lang="en-US" sz="4000" b="1" dirty="0" smtClean="0"/>
              <a:t>for/in</a:t>
            </a:r>
            <a:endParaRPr lang="ru-RU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95102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Цикл </a:t>
            </a:r>
            <a:r>
              <a:rPr lang="en-US" b="1" i="1" dirty="0" smtClean="0"/>
              <a:t>for/in</a:t>
            </a:r>
            <a:r>
              <a:rPr lang="en-US" i="1" dirty="0" smtClean="0"/>
              <a:t> </a:t>
            </a:r>
            <a:r>
              <a:rPr lang="ru-RU" i="1" dirty="0" smtClean="0"/>
              <a:t>позволяет перебрать ключи массива не заворачиваясь с их количеством. </a:t>
            </a:r>
            <a:endParaRPr lang="ru-RU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925" y="1341884"/>
            <a:ext cx="5772150" cy="194310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2470"/>
          <a:stretch>
            <a:fillRect/>
          </a:stretch>
        </p:blipFill>
        <p:spPr bwMode="auto">
          <a:xfrm>
            <a:off x="2395538" y="3951891"/>
            <a:ext cx="4352925" cy="142132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Цикл </a:t>
            </a:r>
            <a:r>
              <a:rPr lang="en-US" sz="3200" b="1" dirty="0" smtClean="0"/>
              <a:t>for/in </a:t>
            </a:r>
            <a:r>
              <a:rPr lang="ru-RU" sz="3200" b="1" dirty="0" smtClean="0"/>
              <a:t>и ассоциативные массивы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95102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Цикл </a:t>
            </a:r>
            <a:r>
              <a:rPr lang="en-US" b="1" i="1" dirty="0" smtClean="0"/>
              <a:t>for/in</a:t>
            </a:r>
            <a:r>
              <a:rPr lang="en-US" i="1" dirty="0" smtClean="0"/>
              <a:t> </a:t>
            </a:r>
            <a:r>
              <a:rPr lang="ru-RU" i="1" dirty="0" smtClean="0"/>
              <a:t>позволяет перебрать ключи массива не заворачиваясь с их количеством. </a:t>
            </a:r>
            <a:endParaRPr lang="ru-RU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339205"/>
            <a:ext cx="4143375" cy="280987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1358" y="4476725"/>
            <a:ext cx="3752850" cy="75247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0364" y="-171400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Цикл </a:t>
            </a:r>
            <a:r>
              <a:rPr lang="en-US" sz="3200" b="1" dirty="0" smtClean="0"/>
              <a:t>for/in </a:t>
            </a:r>
            <a:r>
              <a:rPr lang="ru-RU" sz="3200" b="1" dirty="0" smtClean="0"/>
              <a:t>и свойства </a:t>
            </a:r>
            <a:r>
              <a:rPr lang="en-US" sz="3200" b="1" dirty="0" smtClean="0"/>
              <a:t>HTML </a:t>
            </a:r>
            <a:r>
              <a:rPr lang="ru-RU" sz="3200" b="1" dirty="0" smtClean="0"/>
              <a:t>элементов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6732" y="5951021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Цикл </a:t>
            </a:r>
            <a:r>
              <a:rPr lang="en-US" b="1" i="1" dirty="0" smtClean="0"/>
              <a:t>for/in</a:t>
            </a:r>
            <a:r>
              <a:rPr lang="en-US" i="1" dirty="0" smtClean="0"/>
              <a:t> </a:t>
            </a:r>
            <a:r>
              <a:rPr lang="ru-RU" i="1" dirty="0" smtClean="0"/>
              <a:t>хороший инструмент для перебора свойств </a:t>
            </a:r>
            <a:r>
              <a:rPr lang="en-US" i="1" dirty="0" smtClean="0"/>
              <a:t>HTML </a:t>
            </a:r>
            <a:r>
              <a:rPr lang="ru-RU" i="1" dirty="0" smtClean="0"/>
              <a:t>элементов. </a:t>
            </a:r>
            <a:endParaRPr lang="ru-RU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4123" y="908720"/>
            <a:ext cx="4682083" cy="2523563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628" y="3717032"/>
            <a:ext cx="3877072" cy="1982594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34888" y="-171400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Объекты как ассоциативный массив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6732" y="595102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Объекты в </a:t>
            </a:r>
            <a:r>
              <a:rPr lang="en-US" i="1" dirty="0" smtClean="0"/>
              <a:t>JavaScript </a:t>
            </a:r>
            <a:r>
              <a:rPr lang="ru-RU" i="1" dirty="0" smtClean="0"/>
              <a:t>также можно использовать как ассоциативный массив, но в таком случае не будут доступны методы-помощники.</a:t>
            </a:r>
            <a:endParaRPr lang="ru-RU" i="1" dirty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905422"/>
            <a:ext cx="4320480" cy="281161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005064"/>
            <a:ext cx="4320480" cy="1296144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528</Words>
  <Application>Microsoft Office PowerPoint</Application>
  <PresentationFormat>Экран (4:3)</PresentationFormat>
  <Paragraphs>67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Тема Office</vt:lpstr>
      <vt:lpstr>Презентация PowerPoint</vt:lpstr>
      <vt:lpstr>Массивы, когда переменных не хватает…</vt:lpstr>
      <vt:lpstr>Массивы это коллекция пар «ключ =&gt; значение».</vt:lpstr>
      <vt:lpstr>Ассоциативные массивы </vt:lpstr>
      <vt:lpstr>Ассоциативные массивы </vt:lpstr>
      <vt:lpstr>Цикл for/in</vt:lpstr>
      <vt:lpstr>Цикл for/in и ассоциативные массивы</vt:lpstr>
      <vt:lpstr>Цикл for/in и свойства HTML элементов</vt:lpstr>
      <vt:lpstr>Объекты как ассоциативный массив</vt:lpstr>
      <vt:lpstr>Как отличить массив от объекта</vt:lpstr>
      <vt:lpstr>Удаление элементов массива</vt:lpstr>
      <vt:lpstr>Задача</vt:lpstr>
      <vt:lpstr>eval</vt:lpstr>
      <vt:lpstr>JSON http://www.json.org/json-ru.html</vt:lpstr>
      <vt:lpstr>JSON http://www.json.org/json-ru.html</vt:lpstr>
      <vt:lpstr>Презентация PowerPoint</vt:lpstr>
      <vt:lpstr>Презентация PowerPoint</vt:lpstr>
      <vt:lpstr>JSON в реальности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Дениска</cp:lastModifiedBy>
  <cp:revision>484</cp:revision>
  <dcterms:created xsi:type="dcterms:W3CDTF">2014-11-20T09:08:59Z</dcterms:created>
  <dcterms:modified xsi:type="dcterms:W3CDTF">2021-02-25T02:31:17Z</dcterms:modified>
</cp:coreProperties>
</file>