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ca758a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ca758a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4ca758a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4ca758a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4ca758a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4ca758a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mlit.go.jp/tec/i-construction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53325"/>
            <a:ext cx="85206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latin typeface="Meiryo"/>
                <a:ea typeface="Meiryo"/>
                <a:cs typeface="Meiryo"/>
                <a:sym typeface="Meiryo"/>
              </a:rPr>
              <a:t>建設業界の未来</a:t>
            </a:r>
            <a:endParaRPr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9200" y="89150"/>
            <a:ext cx="89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013" y="2963825"/>
            <a:ext cx="774825" cy="7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913125" y="4303425"/>
            <a:ext cx="1368600" cy="4599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>
            <a:stCxn id="61" idx="2"/>
            <a:endCxn id="62" idx="2"/>
          </p:cNvCxnSpPr>
          <p:nvPr/>
        </p:nvCxnSpPr>
        <p:spPr>
          <a:xfrm flipH="1">
            <a:off x="913125" y="3738650"/>
            <a:ext cx="684300" cy="7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>
            <a:stCxn id="61" idx="2"/>
            <a:endCxn id="62" idx="0"/>
          </p:cNvCxnSpPr>
          <p:nvPr/>
        </p:nvCxnSpPr>
        <p:spPr>
          <a:xfrm>
            <a:off x="1597425" y="3738650"/>
            <a:ext cx="684300" cy="7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5325" y="1303800"/>
            <a:ext cx="3932450" cy="18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 rot="-2700000">
            <a:off x="2002120" y="2694850"/>
            <a:ext cx="904107" cy="4234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100" y="3619125"/>
            <a:ext cx="684300" cy="6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 rot="5400000">
            <a:off x="3180693" y="2811899"/>
            <a:ext cx="903900" cy="4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075" y="2360700"/>
            <a:ext cx="24864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/>
              <a:t>測量をドローンで実施し、</a:t>
            </a:r>
            <a:br>
              <a:rPr lang="ja" sz="1200"/>
            </a:br>
            <a:r>
              <a:rPr lang="ja" sz="1200"/>
              <a:t>測量データをクラウド上に転送。</a:t>
            </a:r>
            <a:endParaRPr sz="12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7275" y="3528600"/>
            <a:ext cx="774825" cy="7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2580900" y="4322325"/>
            <a:ext cx="32790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/>
              <a:t>測量データを基に3次元データ設計。</a:t>
            </a:r>
            <a:br>
              <a:rPr lang="ja" sz="1200"/>
            </a:br>
            <a:r>
              <a:rPr lang="ja" sz="1200"/>
              <a:t>工事に関わる複数の業者で設計データを</a:t>
            </a:r>
            <a:br>
              <a:rPr lang="ja" sz="1200"/>
            </a:br>
            <a:r>
              <a:rPr lang="ja" sz="1200"/>
              <a:t>共有して確認。</a:t>
            </a:r>
            <a:endParaRPr sz="1200"/>
          </a:p>
        </p:txBody>
      </p:sp>
      <p:sp>
        <p:nvSpPr>
          <p:cNvPr id="72" name="Google Shape;72;p14"/>
          <p:cNvSpPr/>
          <p:nvPr/>
        </p:nvSpPr>
        <p:spPr>
          <a:xfrm rot="-5400000">
            <a:off x="3959593" y="2811899"/>
            <a:ext cx="903900" cy="42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23350" y="2963825"/>
            <a:ext cx="15360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/>
              <a:t>3次元</a:t>
            </a:r>
            <a:r>
              <a:rPr lang="ja" sz="1200"/>
              <a:t>設計</a:t>
            </a:r>
            <a:r>
              <a:rPr lang="ja" sz="1200"/>
              <a:t>データ</a:t>
            </a:r>
            <a:endParaRPr sz="12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580900" y="2963825"/>
            <a:ext cx="15360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/>
              <a:t>測量データ</a:t>
            </a:r>
            <a:endParaRPr sz="1200"/>
          </a:p>
        </p:txBody>
      </p:sp>
      <p:sp>
        <p:nvSpPr>
          <p:cNvPr id="75" name="Google Shape;75;p14"/>
          <p:cNvSpPr/>
          <p:nvPr/>
        </p:nvSpPr>
        <p:spPr>
          <a:xfrm>
            <a:off x="6377775" y="4421050"/>
            <a:ext cx="1368600" cy="459900"/>
          </a:xfrm>
          <a:prstGeom prst="snip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8950" y="3464063"/>
            <a:ext cx="1126250" cy="9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 rot="3223498">
            <a:off x="5772842" y="2792653"/>
            <a:ext cx="1046036" cy="42344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6324625" y="2437200"/>
            <a:ext cx="15360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/>
              <a:t>3次元設計データ</a:t>
            </a:r>
            <a:endParaRPr sz="12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7625200" y="3849650"/>
            <a:ext cx="153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200"/>
              <a:t>3次元設計データを</a:t>
            </a:r>
            <a:br>
              <a:rPr lang="ja" sz="1200"/>
            </a:br>
            <a:r>
              <a:rPr lang="ja" sz="1200"/>
              <a:t>基に自動施工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9200" y="89150"/>
            <a:ext cx="89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タイトル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9200" y="661850"/>
            <a:ext cx="89760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69200" y="89150"/>
            <a:ext cx="897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参考URL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69200" y="661850"/>
            <a:ext cx="8976000" cy="4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ja"/>
              <a:t>i-construction HP</a:t>
            </a:r>
            <a:br>
              <a:rPr lang="ja"/>
            </a:br>
            <a:r>
              <a:rPr lang="ja" sz="1400" u="sng">
                <a:solidFill>
                  <a:schemeClr val="hlink"/>
                </a:solidFill>
                <a:hlinkClick r:id="rId3"/>
              </a:rPr>
              <a:t>http://www.mlit.go.jp/tec/i-construction/index.html</a:t>
            </a:r>
            <a:endParaRPr sz="14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