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  <p:sldId id="261" r:id="rId7"/>
    <p:sldId id="262" r:id="rId8"/>
    <p:sldId id="263" r:id="rId9"/>
    <p:sldId id="266" r:id="rId10"/>
    <p:sldId id="264" r:id="rId11"/>
    <p:sldId id="267" r:id="rId12"/>
    <p:sldId id="265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32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23.wmf"/><Relationship Id="rId1" Type="http://schemas.openxmlformats.org/officeDocument/2006/relationships/image" Target="../media/image11.wmf"/><Relationship Id="rId4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GSEDS_d46a6755_dea91104_1_7"/>
          <p:cNvSpPr txBox="1">
            <a:spLocks noChangeAspect="1"/>
          </p:cNvSpPr>
          <p:nvPr userDrawn="1"/>
        </p:nvSpPr>
        <p:spPr>
          <a:xfrm rot="18900000">
            <a:off x="3469775" y="3267418"/>
            <a:ext cx="2204450" cy="323165"/>
          </a:xfrm>
          <a:prstGeom prst="rect">
            <a:avLst/>
          </a:prstGeom>
          <a:noFill/>
        </p:spPr>
        <p:txBody>
          <a:bodyPr vert="horz" wrap="none" rtlCol="0" anchor="ctr" anchorCtr="1">
            <a:spAutoFit/>
          </a:bodyPr>
          <a:lstStyle/>
          <a:p>
            <a:r>
              <a:rPr kumimoji="0" lang="en-US" altLang="zh-CN" sz="1500" b="0" i="0" u="none" normalizeH="0" smtClean="0">
                <a:solidFill>
                  <a:srgbClr val="808080">
                    <a:alpha val="7843"/>
                  </a:srgbClr>
                </a:solidFill>
                <a:latin typeface="宋体"/>
                <a:ea typeface="宋体"/>
                <a:sym typeface="宋体"/>
              </a:rPr>
              <a:t>43079 </a:t>
            </a:r>
            <a:r>
              <a:rPr kumimoji="0" lang="zh-CN" altLang="en-US" sz="1500" b="0" i="0" u="none" normalizeH="0" smtClean="0">
                <a:solidFill>
                  <a:srgbClr val="808080">
                    <a:alpha val="7843"/>
                  </a:srgbClr>
                </a:solidFill>
                <a:latin typeface="宋体"/>
                <a:ea typeface="宋体"/>
                <a:sym typeface="宋体"/>
              </a:rPr>
              <a:t>大华 </a:t>
            </a:r>
            <a:r>
              <a:rPr kumimoji="0" lang="en-US" altLang="zh-CN" sz="1500" b="0" i="0" u="none" normalizeH="0" smtClean="0">
                <a:solidFill>
                  <a:srgbClr val="808080">
                    <a:alpha val="7843"/>
                  </a:srgbClr>
                </a:solidFill>
                <a:latin typeface="宋体"/>
                <a:ea typeface="宋体"/>
                <a:sym typeface="宋体"/>
              </a:rPr>
              <a:t>2018-12-29</a:t>
            </a:r>
            <a:endParaRPr kumimoji="0" lang="zh-CN" altLang="en-US" sz="1500" b="0" i="0" u="none" normalizeH="0">
              <a:solidFill>
                <a:srgbClr val="808080">
                  <a:alpha val="7843"/>
                </a:srgbClr>
              </a:solidFill>
              <a:latin typeface="宋体"/>
              <a:ea typeface="宋体"/>
              <a:sym typeface="宋体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6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352163"/>
              </p:ext>
            </p:extLst>
          </p:nvPr>
        </p:nvGraphicFramePr>
        <p:xfrm>
          <a:off x="1177016" y="3861048"/>
          <a:ext cx="2932076" cy="1710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3" imgW="1218960" imgH="711000" progId="Equation.DSMT4">
                  <p:embed/>
                </p:oleObj>
              </mc:Choice>
              <mc:Fallback>
                <p:oleObj name="Equation" r:id="rId3" imgW="12189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7016" y="3861048"/>
                        <a:ext cx="2932076" cy="1710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56763" y="32849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转移矩阵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37216"/>
              </p:ext>
            </p:extLst>
          </p:nvPr>
        </p:nvGraphicFramePr>
        <p:xfrm>
          <a:off x="6485355" y="3789040"/>
          <a:ext cx="1543029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5" imgW="609480" imgH="711000" progId="Equation.DSMT4">
                  <p:embed/>
                </p:oleObj>
              </mc:Choice>
              <mc:Fallback>
                <p:oleObj name="Equation" r:id="rId5" imgW="6094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85355" y="3789040"/>
                        <a:ext cx="1543029" cy="18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09291" y="342127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发射矩阵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2932402" y="980728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x</a:t>
            </a:r>
            <a:r>
              <a:rPr lang="en-US" altLang="zh-CN" sz="1400" baseline="-25000" dirty="0" smtClean="0"/>
              <a:t>01</a:t>
            </a:r>
            <a:endParaRPr lang="zh-CN" altLang="en-US" sz="1400" baseline="-25000" dirty="0"/>
          </a:p>
        </p:txBody>
      </p:sp>
      <p:sp>
        <p:nvSpPr>
          <p:cNvPr id="42" name="矩形 41"/>
          <p:cNvSpPr/>
          <p:nvPr/>
        </p:nvSpPr>
        <p:spPr>
          <a:xfrm>
            <a:off x="4156538" y="980728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11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452682" y="980728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21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932402" y="1844824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02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932402" y="2708920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03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156538" y="1841149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12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156538" y="2708920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13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452682" y="1841149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22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452682" y="2708920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23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cxnSp>
        <p:nvCxnSpPr>
          <p:cNvPr id="50" name="直接箭头连接符 49"/>
          <p:cNvCxnSpPr>
            <a:stCxn id="44" idx="3"/>
            <a:endCxn id="42" idx="1"/>
          </p:cNvCxnSpPr>
          <p:nvPr/>
        </p:nvCxnSpPr>
        <p:spPr>
          <a:xfrm flipV="1">
            <a:off x="3436458" y="1196752"/>
            <a:ext cx="72008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1" idx="3"/>
            <a:endCxn id="42" idx="1"/>
          </p:cNvCxnSpPr>
          <p:nvPr/>
        </p:nvCxnSpPr>
        <p:spPr>
          <a:xfrm>
            <a:off x="3436458" y="11967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5" idx="3"/>
            <a:endCxn id="42" idx="1"/>
          </p:cNvCxnSpPr>
          <p:nvPr/>
        </p:nvCxnSpPr>
        <p:spPr>
          <a:xfrm flipV="1">
            <a:off x="3436458" y="1196752"/>
            <a:ext cx="72008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932402" y="63172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Why</a:t>
            </a:r>
            <a:endParaRPr lang="zh-CN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156538" y="64562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are</a:t>
            </a:r>
            <a:endParaRPr lang="zh-CN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5436096" y="64562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you</a:t>
            </a:r>
            <a:endParaRPr lang="zh-CN" altLang="en-US" sz="1200" dirty="0"/>
          </a:p>
        </p:txBody>
      </p:sp>
      <p:cxnSp>
        <p:nvCxnSpPr>
          <p:cNvPr id="56" name="直接箭头连接符 55"/>
          <p:cNvCxnSpPr>
            <a:stCxn id="41" idx="3"/>
            <a:endCxn id="46" idx="1"/>
          </p:cNvCxnSpPr>
          <p:nvPr/>
        </p:nvCxnSpPr>
        <p:spPr>
          <a:xfrm>
            <a:off x="3436458" y="1196752"/>
            <a:ext cx="720080" cy="860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1" idx="3"/>
            <a:endCxn id="47" idx="1"/>
          </p:cNvCxnSpPr>
          <p:nvPr/>
        </p:nvCxnSpPr>
        <p:spPr>
          <a:xfrm>
            <a:off x="3436458" y="1196752"/>
            <a:ext cx="72008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4" idx="3"/>
            <a:endCxn id="46" idx="1"/>
          </p:cNvCxnSpPr>
          <p:nvPr/>
        </p:nvCxnSpPr>
        <p:spPr>
          <a:xfrm flipV="1">
            <a:off x="3436458" y="2057173"/>
            <a:ext cx="720080" cy="3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5" idx="3"/>
            <a:endCxn id="46" idx="1"/>
          </p:cNvCxnSpPr>
          <p:nvPr/>
        </p:nvCxnSpPr>
        <p:spPr>
          <a:xfrm flipV="1">
            <a:off x="3436458" y="2057173"/>
            <a:ext cx="720080" cy="867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44" idx="3"/>
            <a:endCxn id="47" idx="1"/>
          </p:cNvCxnSpPr>
          <p:nvPr/>
        </p:nvCxnSpPr>
        <p:spPr>
          <a:xfrm>
            <a:off x="3436458" y="2060848"/>
            <a:ext cx="72008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5" idx="3"/>
            <a:endCxn id="47" idx="1"/>
          </p:cNvCxnSpPr>
          <p:nvPr/>
        </p:nvCxnSpPr>
        <p:spPr>
          <a:xfrm>
            <a:off x="3436458" y="292494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2" idx="3"/>
            <a:endCxn id="43" idx="1"/>
          </p:cNvCxnSpPr>
          <p:nvPr/>
        </p:nvCxnSpPr>
        <p:spPr>
          <a:xfrm>
            <a:off x="4660594" y="119675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2" idx="3"/>
            <a:endCxn id="48" idx="1"/>
          </p:cNvCxnSpPr>
          <p:nvPr/>
        </p:nvCxnSpPr>
        <p:spPr>
          <a:xfrm>
            <a:off x="4660594" y="1196752"/>
            <a:ext cx="792088" cy="860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2" idx="3"/>
            <a:endCxn id="49" idx="1"/>
          </p:cNvCxnSpPr>
          <p:nvPr/>
        </p:nvCxnSpPr>
        <p:spPr>
          <a:xfrm>
            <a:off x="4660594" y="1196752"/>
            <a:ext cx="792088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42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7864" y="107340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通过训练，我们能得到发射矩阵和转移矩阵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39552" y="537647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x</a:t>
            </a:r>
            <a:r>
              <a:rPr lang="en-US" altLang="zh-CN" sz="1400" baseline="-25000" dirty="0" smtClean="0"/>
              <a:t>01</a:t>
            </a:r>
            <a:endParaRPr lang="zh-CN" altLang="en-US" sz="1400" baseline="-25000" dirty="0"/>
          </a:p>
        </p:txBody>
      </p:sp>
      <p:sp>
        <p:nvSpPr>
          <p:cNvPr id="53" name="矩形 52"/>
          <p:cNvSpPr/>
          <p:nvPr/>
        </p:nvSpPr>
        <p:spPr>
          <a:xfrm>
            <a:off x="1763688" y="537647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11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39552" y="1401743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02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39552" y="2265839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03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763688" y="1398068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12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763688" y="2265839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13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7504" y="53764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07504" y="142942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7504" y="229719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</a:t>
            </a:r>
            <a:endParaRPr lang="zh-CN" altLang="en-US" dirty="0"/>
          </a:p>
        </p:txBody>
      </p:sp>
      <p:cxnSp>
        <p:nvCxnSpPr>
          <p:cNvPr id="61" name="直接箭头连接符 60"/>
          <p:cNvCxnSpPr>
            <a:stCxn id="54" idx="3"/>
            <a:endCxn id="53" idx="1"/>
          </p:cNvCxnSpPr>
          <p:nvPr/>
        </p:nvCxnSpPr>
        <p:spPr>
          <a:xfrm flipV="1">
            <a:off x="1043608" y="753671"/>
            <a:ext cx="72008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2" idx="3"/>
            <a:endCxn id="53" idx="1"/>
          </p:cNvCxnSpPr>
          <p:nvPr/>
        </p:nvCxnSpPr>
        <p:spPr>
          <a:xfrm>
            <a:off x="1043608" y="753671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5" idx="3"/>
            <a:endCxn id="53" idx="1"/>
          </p:cNvCxnSpPr>
          <p:nvPr/>
        </p:nvCxnSpPr>
        <p:spPr>
          <a:xfrm flipV="1">
            <a:off x="1043608" y="753671"/>
            <a:ext cx="72008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39552" y="1886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Why</a:t>
            </a:r>
            <a:endParaRPr lang="zh-CN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1763688" y="2025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are</a:t>
            </a:r>
            <a:endParaRPr lang="zh-CN" altLang="en-US" sz="1200" dirty="0"/>
          </a:p>
        </p:txBody>
      </p:sp>
      <p:cxnSp>
        <p:nvCxnSpPr>
          <p:cNvPr id="66" name="直接箭头连接符 65"/>
          <p:cNvCxnSpPr>
            <a:stCxn id="52" idx="3"/>
            <a:endCxn id="56" idx="1"/>
          </p:cNvCxnSpPr>
          <p:nvPr/>
        </p:nvCxnSpPr>
        <p:spPr>
          <a:xfrm>
            <a:off x="1043608" y="753671"/>
            <a:ext cx="720080" cy="860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2" idx="3"/>
            <a:endCxn id="57" idx="1"/>
          </p:cNvCxnSpPr>
          <p:nvPr/>
        </p:nvCxnSpPr>
        <p:spPr>
          <a:xfrm>
            <a:off x="1043608" y="753671"/>
            <a:ext cx="72008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4" idx="3"/>
            <a:endCxn id="56" idx="1"/>
          </p:cNvCxnSpPr>
          <p:nvPr/>
        </p:nvCxnSpPr>
        <p:spPr>
          <a:xfrm flipV="1">
            <a:off x="1043608" y="1614092"/>
            <a:ext cx="720080" cy="3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55" idx="3"/>
            <a:endCxn id="56" idx="1"/>
          </p:cNvCxnSpPr>
          <p:nvPr/>
        </p:nvCxnSpPr>
        <p:spPr>
          <a:xfrm flipV="1">
            <a:off x="1043608" y="1614092"/>
            <a:ext cx="720080" cy="867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4" idx="3"/>
            <a:endCxn id="57" idx="1"/>
          </p:cNvCxnSpPr>
          <p:nvPr/>
        </p:nvCxnSpPr>
        <p:spPr>
          <a:xfrm>
            <a:off x="1043608" y="1617767"/>
            <a:ext cx="72008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55" idx="3"/>
            <a:endCxn id="57" idx="1"/>
          </p:cNvCxnSpPr>
          <p:nvPr/>
        </p:nvCxnSpPr>
        <p:spPr>
          <a:xfrm>
            <a:off x="1043608" y="2481863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72" name="对象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263091"/>
              </p:ext>
            </p:extLst>
          </p:nvPr>
        </p:nvGraphicFramePr>
        <p:xfrm>
          <a:off x="2483768" y="692696"/>
          <a:ext cx="6580862" cy="794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3" imgW="5892480" imgH="711000" progId="Equation.DSMT4">
                  <p:embed/>
                </p:oleObj>
              </mc:Choice>
              <mc:Fallback>
                <p:oleObj name="Equation" r:id="rId3" imgW="58924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3768" y="692696"/>
                        <a:ext cx="6580862" cy="794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821061"/>
              </p:ext>
            </p:extLst>
          </p:nvPr>
        </p:nvGraphicFramePr>
        <p:xfrm>
          <a:off x="2644527" y="1628801"/>
          <a:ext cx="5311849" cy="1069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5" imgW="3657600" imgH="736560" progId="Equation.DSMT4">
                  <p:embed/>
                </p:oleObj>
              </mc:Choice>
              <mc:Fallback>
                <p:oleObj name="Equation" r:id="rId5" imgW="365760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527" y="1628801"/>
                        <a:ext cx="5311849" cy="1069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701791"/>
              </p:ext>
            </p:extLst>
          </p:nvPr>
        </p:nvGraphicFramePr>
        <p:xfrm>
          <a:off x="179512" y="2852936"/>
          <a:ext cx="2741270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7" imgW="1752480" imgH="736560" progId="Equation.DSMT4">
                  <p:embed/>
                </p:oleObj>
              </mc:Choice>
              <mc:Fallback>
                <p:oleObj name="Equation" r:id="rId7" imgW="17524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9512" y="2852936"/>
                        <a:ext cx="2741270" cy="1152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3347864" y="3284984"/>
            <a:ext cx="4464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f</a:t>
            </a:r>
            <a:r>
              <a:rPr lang="en-US" altLang="zh-CN" sz="1600" dirty="0" smtClean="0">
                <a:solidFill>
                  <a:srgbClr val="FF0000"/>
                </a:solidFill>
              </a:rPr>
              <a:t>orward: </a:t>
            </a:r>
            <a:r>
              <a:rPr lang="zh-CN" altLang="en-US" sz="1600" dirty="0" smtClean="0">
                <a:solidFill>
                  <a:srgbClr val="FF0000"/>
                </a:solidFill>
              </a:rPr>
              <a:t>到当前节点分数最大的路径的分数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FF0000"/>
                </a:solidFill>
              </a:rPr>
              <a:t>Index: </a:t>
            </a:r>
            <a:r>
              <a:rPr lang="zh-CN" altLang="en-US" sz="1600" dirty="0" smtClean="0">
                <a:solidFill>
                  <a:srgbClr val="FF0000"/>
                </a:solidFill>
              </a:rPr>
              <a:t>最大路径中当前节点的前一个节点的索引</a:t>
            </a:r>
            <a:r>
              <a:rPr lang="en-US" altLang="zh-CN" sz="1600" dirty="0" smtClean="0">
                <a:solidFill>
                  <a:srgbClr val="FF0000"/>
                </a:solidFill>
              </a:rPr>
              <a:t> 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77" name="Rectangle 13"/>
          <p:cNvSpPr>
            <a:spLocks noChangeArrowheads="1"/>
          </p:cNvSpPr>
          <p:nvPr/>
        </p:nvSpPr>
        <p:spPr bwMode="auto">
          <a:xfrm>
            <a:off x="3563888" y="2780928"/>
            <a:ext cx="2808312" cy="49244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back_points.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append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(forward)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last_points.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append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(index)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107504" y="4251014"/>
            <a:ext cx="1877976" cy="2088232"/>
            <a:chOff x="484130" y="188640"/>
            <a:chExt cx="1855622" cy="2495348"/>
          </a:xfrm>
        </p:grpSpPr>
        <p:sp>
          <p:nvSpPr>
            <p:cNvPr id="80" name="矩形 79"/>
            <p:cNvSpPr/>
            <p:nvPr/>
          </p:nvSpPr>
          <p:spPr>
            <a:xfrm>
              <a:off x="484130" y="523748"/>
              <a:ext cx="504056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 smtClean="0">
                  <a:solidFill>
                    <a:prstClr val="black"/>
                  </a:solidFill>
                </a:rPr>
                <a:t>x</a:t>
              </a:r>
              <a:r>
                <a:rPr lang="en-US" altLang="zh-CN" sz="1400" baseline="-25000" dirty="0" smtClean="0">
                  <a:solidFill>
                    <a:prstClr val="black"/>
                  </a:solidFill>
                </a:rPr>
                <a:t>11</a:t>
              </a:r>
              <a:endParaRPr lang="zh-CN" altLang="en-US" sz="14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1780274" y="523748"/>
              <a:ext cx="504056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 smtClean="0">
                  <a:solidFill>
                    <a:prstClr val="black"/>
                  </a:solidFill>
                </a:rPr>
                <a:t>x</a:t>
              </a:r>
              <a:r>
                <a:rPr lang="en-US" altLang="zh-CN" sz="1400" baseline="-25000" dirty="0" smtClean="0">
                  <a:solidFill>
                    <a:prstClr val="black"/>
                  </a:solidFill>
                </a:rPr>
                <a:t>21</a:t>
              </a:r>
              <a:endParaRPr lang="zh-CN" altLang="en-US" sz="14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84130" y="1384169"/>
              <a:ext cx="504056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 smtClean="0">
                  <a:solidFill>
                    <a:prstClr val="black"/>
                  </a:solidFill>
                </a:rPr>
                <a:t>x</a:t>
              </a:r>
              <a:r>
                <a:rPr lang="en-US" altLang="zh-CN" sz="1400" baseline="-25000" dirty="0" smtClean="0">
                  <a:solidFill>
                    <a:prstClr val="black"/>
                  </a:solidFill>
                </a:rPr>
                <a:t>12</a:t>
              </a:r>
              <a:endParaRPr lang="zh-CN" altLang="en-US" sz="14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484130" y="2251940"/>
              <a:ext cx="504056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 smtClean="0">
                  <a:solidFill>
                    <a:prstClr val="black"/>
                  </a:solidFill>
                </a:rPr>
                <a:t>x</a:t>
              </a:r>
              <a:r>
                <a:rPr lang="en-US" altLang="zh-CN" sz="1400" baseline="-25000" dirty="0" smtClean="0">
                  <a:solidFill>
                    <a:prstClr val="black"/>
                  </a:solidFill>
                </a:rPr>
                <a:t>13</a:t>
              </a:r>
              <a:endParaRPr lang="zh-CN" altLang="en-US" sz="14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1780274" y="1384169"/>
              <a:ext cx="504056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 smtClean="0">
                  <a:solidFill>
                    <a:prstClr val="black"/>
                  </a:solidFill>
                </a:rPr>
                <a:t>x</a:t>
              </a:r>
              <a:r>
                <a:rPr lang="en-US" altLang="zh-CN" sz="1400" baseline="-25000" dirty="0" smtClean="0">
                  <a:solidFill>
                    <a:prstClr val="black"/>
                  </a:solidFill>
                </a:rPr>
                <a:t>22</a:t>
              </a:r>
              <a:endParaRPr lang="zh-CN" altLang="en-US" sz="14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1780274" y="2251940"/>
              <a:ext cx="504056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 smtClean="0">
                  <a:solidFill>
                    <a:prstClr val="black"/>
                  </a:solidFill>
                </a:rPr>
                <a:t>x</a:t>
              </a:r>
              <a:r>
                <a:rPr lang="en-US" altLang="zh-CN" sz="1400" baseline="-25000" dirty="0" smtClean="0">
                  <a:solidFill>
                    <a:prstClr val="black"/>
                  </a:solidFill>
                </a:rPr>
                <a:t>23</a:t>
              </a:r>
              <a:endParaRPr lang="zh-CN" altLang="en-US" sz="14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4130" y="188641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are</a:t>
              </a:r>
              <a:endParaRPr lang="zh-CN" altLang="en-US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763688" y="188640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you</a:t>
              </a:r>
              <a:endParaRPr lang="zh-CN" altLang="en-US" sz="1200" dirty="0"/>
            </a:p>
          </p:txBody>
        </p:sp>
        <p:cxnSp>
          <p:nvCxnSpPr>
            <p:cNvPr id="88" name="直接箭头连接符 87"/>
            <p:cNvCxnSpPr>
              <a:stCxn id="80" idx="3"/>
              <a:endCxn id="81" idx="1"/>
            </p:cNvCxnSpPr>
            <p:nvPr/>
          </p:nvCxnSpPr>
          <p:spPr>
            <a:xfrm>
              <a:off x="988186" y="739772"/>
              <a:ext cx="792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80" idx="3"/>
              <a:endCxn id="84" idx="1"/>
            </p:cNvCxnSpPr>
            <p:nvPr/>
          </p:nvCxnSpPr>
          <p:spPr>
            <a:xfrm>
              <a:off x="988186" y="739772"/>
              <a:ext cx="792088" cy="8604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80" idx="3"/>
              <a:endCxn id="85" idx="1"/>
            </p:cNvCxnSpPr>
            <p:nvPr/>
          </p:nvCxnSpPr>
          <p:spPr>
            <a:xfrm>
              <a:off x="988186" y="739772"/>
              <a:ext cx="792088" cy="1728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82" idx="3"/>
              <a:endCxn id="81" idx="1"/>
            </p:cNvCxnSpPr>
            <p:nvPr/>
          </p:nvCxnSpPr>
          <p:spPr>
            <a:xfrm flipV="1">
              <a:off x="988186" y="739772"/>
              <a:ext cx="792088" cy="8604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82" idx="3"/>
            </p:cNvCxnSpPr>
            <p:nvPr/>
          </p:nvCxnSpPr>
          <p:spPr>
            <a:xfrm>
              <a:off x="988186" y="1600193"/>
              <a:ext cx="77550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82" idx="3"/>
              <a:endCxn id="85" idx="1"/>
            </p:cNvCxnSpPr>
            <p:nvPr/>
          </p:nvCxnSpPr>
          <p:spPr>
            <a:xfrm>
              <a:off x="988186" y="1600193"/>
              <a:ext cx="792088" cy="8677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83" idx="3"/>
              <a:endCxn id="81" idx="1"/>
            </p:cNvCxnSpPr>
            <p:nvPr/>
          </p:nvCxnSpPr>
          <p:spPr>
            <a:xfrm flipV="1">
              <a:off x="988186" y="739772"/>
              <a:ext cx="792088" cy="1728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83" idx="3"/>
            </p:cNvCxnSpPr>
            <p:nvPr/>
          </p:nvCxnSpPr>
          <p:spPr>
            <a:xfrm flipV="1">
              <a:off x="988186" y="1603868"/>
              <a:ext cx="775502" cy="8640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83" idx="3"/>
              <a:endCxn id="85" idx="1"/>
            </p:cNvCxnSpPr>
            <p:nvPr/>
          </p:nvCxnSpPr>
          <p:spPr>
            <a:xfrm>
              <a:off x="988186" y="2467964"/>
              <a:ext cx="792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97" name="对象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436101"/>
              </p:ext>
            </p:extLst>
          </p:nvPr>
        </p:nvGraphicFramePr>
        <p:xfrm>
          <a:off x="2152650" y="4865688"/>
          <a:ext cx="6848475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9" imgW="6134040" imgH="711000" progId="Equation.DSMT4">
                  <p:embed/>
                </p:oleObj>
              </mc:Choice>
              <mc:Fallback>
                <p:oleObj name="Equation" r:id="rId9" imgW="6134040" imgH="711000" progId="Equation.DSMT4">
                  <p:embed/>
                  <p:pic>
                    <p:nvPicPr>
                      <p:cNvPr id="0" name="对象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4865688"/>
                        <a:ext cx="6848475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741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04664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通过训练，我们能得到发射概率矩阵和转移概率矩阵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832" y="1905799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x</a:t>
            </a:r>
            <a:r>
              <a:rPr lang="en-US" altLang="zh-CN" sz="1400" baseline="-25000" dirty="0" smtClean="0"/>
              <a:t>01</a:t>
            </a:r>
            <a:endParaRPr lang="zh-CN" altLang="en-US" sz="1400" baseline="-25000" dirty="0"/>
          </a:p>
        </p:txBody>
      </p:sp>
      <p:sp>
        <p:nvSpPr>
          <p:cNvPr id="4" name="矩形 3"/>
          <p:cNvSpPr/>
          <p:nvPr/>
        </p:nvSpPr>
        <p:spPr>
          <a:xfrm>
            <a:off x="4283968" y="1905799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11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0112" y="1905799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21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59832" y="2769895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02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59832" y="3633991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03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83968" y="2766220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12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83968" y="3633991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13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80112" y="2766220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22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80112" y="3633991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23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3608" y="198884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43608" y="288061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43608" y="374839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3" idx="3"/>
            <a:endCxn id="4" idx="1"/>
          </p:cNvCxnSpPr>
          <p:nvPr/>
        </p:nvCxnSpPr>
        <p:spPr>
          <a:xfrm>
            <a:off x="3563888" y="2121823"/>
            <a:ext cx="72008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59832" y="155679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Why</a:t>
            </a:r>
            <a:endParaRPr lang="zh-CN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283968" y="157069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are</a:t>
            </a:r>
            <a:endParaRPr lang="zh-CN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563526" y="157069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you</a:t>
            </a:r>
            <a:endParaRPr lang="zh-CN" altLang="en-US" sz="1200" dirty="0"/>
          </a:p>
        </p:txBody>
      </p:sp>
      <p:cxnSp>
        <p:nvCxnSpPr>
          <p:cNvPr id="23" name="直接箭头连接符 22"/>
          <p:cNvCxnSpPr>
            <a:stCxn id="6" idx="3"/>
            <a:endCxn id="8" idx="1"/>
          </p:cNvCxnSpPr>
          <p:nvPr/>
        </p:nvCxnSpPr>
        <p:spPr>
          <a:xfrm flipV="1">
            <a:off x="3563888" y="2982244"/>
            <a:ext cx="720080" cy="36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" idx="3"/>
            <a:endCxn id="5" idx="1"/>
          </p:cNvCxnSpPr>
          <p:nvPr/>
        </p:nvCxnSpPr>
        <p:spPr>
          <a:xfrm flipV="1">
            <a:off x="4788024" y="2121823"/>
            <a:ext cx="792088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3"/>
            <a:endCxn id="10" idx="1"/>
          </p:cNvCxnSpPr>
          <p:nvPr/>
        </p:nvCxnSpPr>
        <p:spPr>
          <a:xfrm>
            <a:off x="4788024" y="2121823"/>
            <a:ext cx="792088" cy="86042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3"/>
            <a:endCxn id="11" idx="1"/>
          </p:cNvCxnSpPr>
          <p:nvPr/>
        </p:nvCxnSpPr>
        <p:spPr>
          <a:xfrm>
            <a:off x="4788024" y="2982244"/>
            <a:ext cx="792088" cy="867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7" idx="3"/>
            <a:endCxn id="9" idx="1"/>
          </p:cNvCxnSpPr>
          <p:nvPr/>
        </p:nvCxnSpPr>
        <p:spPr>
          <a:xfrm>
            <a:off x="3563888" y="3850015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732240" y="2769895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baseline="-25000" dirty="0" smtClean="0">
                <a:solidFill>
                  <a:prstClr val="black"/>
                </a:solidFill>
              </a:rPr>
              <a:t>END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cxnSp>
        <p:nvCxnSpPr>
          <p:cNvPr id="40" name="直接箭头连接符 39"/>
          <p:cNvCxnSpPr>
            <a:stCxn id="5" idx="3"/>
            <a:endCxn id="38" idx="1"/>
          </p:cNvCxnSpPr>
          <p:nvPr/>
        </p:nvCxnSpPr>
        <p:spPr>
          <a:xfrm>
            <a:off x="6084168" y="2121823"/>
            <a:ext cx="64807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0" idx="3"/>
            <a:endCxn id="38" idx="1"/>
          </p:cNvCxnSpPr>
          <p:nvPr/>
        </p:nvCxnSpPr>
        <p:spPr>
          <a:xfrm>
            <a:off x="6084168" y="2982244"/>
            <a:ext cx="648072" cy="3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1" idx="3"/>
            <a:endCxn id="38" idx="1"/>
          </p:cNvCxnSpPr>
          <p:nvPr/>
        </p:nvCxnSpPr>
        <p:spPr>
          <a:xfrm flipV="1">
            <a:off x="6084168" y="2985919"/>
            <a:ext cx="64807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619672" y="2797578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baseline="-25000" dirty="0" smtClean="0">
                <a:solidFill>
                  <a:prstClr val="black"/>
                </a:solidFill>
              </a:rPr>
              <a:t>START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cxnSp>
        <p:nvCxnSpPr>
          <p:cNvPr id="47" name="直接箭头连接符 46"/>
          <p:cNvCxnSpPr>
            <a:stCxn id="45" idx="3"/>
            <a:endCxn id="3" idx="1"/>
          </p:cNvCxnSpPr>
          <p:nvPr/>
        </p:nvCxnSpPr>
        <p:spPr>
          <a:xfrm flipV="1">
            <a:off x="2123728" y="2121823"/>
            <a:ext cx="936104" cy="891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3"/>
            <a:endCxn id="7" idx="1"/>
          </p:cNvCxnSpPr>
          <p:nvPr/>
        </p:nvCxnSpPr>
        <p:spPr>
          <a:xfrm>
            <a:off x="2123728" y="3013602"/>
            <a:ext cx="936104" cy="836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5" idx="3"/>
            <a:endCxn id="6" idx="1"/>
          </p:cNvCxnSpPr>
          <p:nvPr/>
        </p:nvCxnSpPr>
        <p:spPr>
          <a:xfrm flipV="1">
            <a:off x="2123728" y="2985919"/>
            <a:ext cx="936104" cy="27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513121" y="4725144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baseline="-25000" dirty="0" smtClean="0">
                <a:solidFill>
                  <a:prstClr val="black"/>
                </a:solidFill>
              </a:rPr>
              <a:t>START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9552" y="5416905"/>
            <a:ext cx="91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Index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2181" y="6084004"/>
            <a:ext cx="91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score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547664" y="6021288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baseline="-25000" dirty="0" err="1" smtClean="0">
                <a:solidFill>
                  <a:prstClr val="black"/>
                </a:solidFill>
              </a:rPr>
              <a:t>ss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411760" y="5373216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baseline="-25000" dirty="0" smtClean="0">
                <a:solidFill>
                  <a:prstClr val="black"/>
                </a:solidFill>
              </a:rPr>
              <a:t>0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411760" y="6021288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baseline="-25000" dirty="0" smtClean="0">
                <a:solidFill>
                  <a:prstClr val="black"/>
                </a:solidFill>
              </a:rPr>
              <a:t>s1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203848" y="6021288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baseline="-25000" dirty="0" smtClean="0">
                <a:solidFill>
                  <a:prstClr val="black"/>
                </a:solidFill>
              </a:rPr>
              <a:t>s2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067944" y="6021288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baseline="-25000" dirty="0" smtClean="0">
                <a:solidFill>
                  <a:prstClr val="black"/>
                </a:solidFill>
              </a:rPr>
              <a:t>s3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203848" y="5373216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baseline="-25000" dirty="0" smtClean="0">
                <a:solidFill>
                  <a:prstClr val="black"/>
                </a:solidFill>
              </a:rPr>
              <a:t>1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067944" y="5373216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baseline="-25000" dirty="0" smtClean="0">
                <a:solidFill>
                  <a:prstClr val="black"/>
                </a:solidFill>
              </a:rPr>
              <a:t>2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411760" y="4725144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why</a:t>
            </a:r>
            <a:endParaRPr lang="zh-CN" altLang="en-US" sz="1400" baseline="-25000" dirty="0"/>
          </a:p>
        </p:txBody>
      </p:sp>
      <p:sp>
        <p:nvSpPr>
          <p:cNvPr id="59" name="矩形 58"/>
          <p:cNvSpPr/>
          <p:nvPr/>
        </p:nvSpPr>
        <p:spPr>
          <a:xfrm>
            <a:off x="3203848" y="4725144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baseline="-25000" dirty="0" smtClean="0">
                <a:solidFill>
                  <a:prstClr val="black"/>
                </a:solidFill>
              </a:rPr>
              <a:t>are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067944" y="4725144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baseline="-25000" dirty="0" smtClean="0">
                <a:solidFill>
                  <a:prstClr val="black"/>
                </a:solidFill>
              </a:rPr>
              <a:t>you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881355" y="4731750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baseline="-25000" dirty="0" smtClean="0">
                <a:solidFill>
                  <a:prstClr val="black"/>
                </a:solidFill>
              </a:rPr>
              <a:t>END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932040" y="6021288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baseline="-25000" dirty="0" smtClean="0">
                <a:solidFill>
                  <a:prstClr val="black"/>
                </a:solidFill>
              </a:rPr>
              <a:t>se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932040" y="5373216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baseline="-25000" dirty="0" smtClean="0">
                <a:solidFill>
                  <a:prstClr val="black"/>
                </a:solidFill>
              </a:rPr>
              <a:t>2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76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917630"/>
              </p:ext>
            </p:extLst>
          </p:nvPr>
        </p:nvGraphicFramePr>
        <p:xfrm>
          <a:off x="1691680" y="548680"/>
          <a:ext cx="2160265" cy="3538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3" imgW="698400" imgH="1143000" progId="Equation.DSMT4">
                  <p:embed/>
                </p:oleObj>
              </mc:Choice>
              <mc:Fallback>
                <p:oleObj name="Equation" r:id="rId3" imgW="6984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1680" y="548680"/>
                        <a:ext cx="2160265" cy="35380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1600" y="69269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6401" y="134076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am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20608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27809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iron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man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2" y="1166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27784" y="1073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75856" y="1073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2879812" y="3150260"/>
            <a:ext cx="540060" cy="27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2231740" y="2430180"/>
            <a:ext cx="468052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2231740" y="1772816"/>
            <a:ext cx="46805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2699792" y="1062028"/>
            <a:ext cx="0" cy="27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2699792" y="321297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2123728" y="2492896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2375756" y="1916832"/>
            <a:ext cx="32403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2771800" y="1062028"/>
            <a:ext cx="0" cy="206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2123728" y="3212976"/>
            <a:ext cx="122413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 flipV="1">
            <a:off x="2771800" y="2492896"/>
            <a:ext cx="57606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2879812" y="184482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2879812" y="1062028"/>
            <a:ext cx="0" cy="27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0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073619"/>
              </p:ext>
            </p:extLst>
          </p:nvPr>
        </p:nvGraphicFramePr>
        <p:xfrm>
          <a:off x="3347864" y="5046410"/>
          <a:ext cx="4464496" cy="686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3" imgW="3136680" imgH="482400" progId="Equation.DSMT4">
                  <p:embed/>
                </p:oleObj>
              </mc:Choice>
              <mc:Fallback>
                <p:oleObj name="Equation" r:id="rId3" imgW="31366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7864" y="5046410"/>
                        <a:ext cx="4464496" cy="686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187624" y="4974402"/>
            <a:ext cx="1728192" cy="576064"/>
            <a:chOff x="395536" y="3356992"/>
            <a:chExt cx="1728192" cy="576064"/>
          </a:xfrm>
        </p:grpSpPr>
        <p:sp>
          <p:nvSpPr>
            <p:cNvPr id="4" name="矩形 3"/>
            <p:cNvSpPr/>
            <p:nvPr/>
          </p:nvSpPr>
          <p:spPr>
            <a:xfrm>
              <a:off x="395536" y="3501008"/>
              <a:ext cx="504056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x</a:t>
              </a:r>
              <a:r>
                <a:rPr lang="en-US" altLang="zh-CN" sz="1400" baseline="-25000" dirty="0" smtClean="0"/>
                <a:t>01</a:t>
              </a:r>
              <a:endParaRPr lang="zh-CN" altLang="en-US" sz="1400" baseline="-250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619672" y="3501008"/>
              <a:ext cx="504056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 smtClean="0">
                  <a:solidFill>
                    <a:prstClr val="black"/>
                  </a:solidFill>
                </a:rPr>
                <a:t>x</a:t>
              </a:r>
              <a:r>
                <a:rPr lang="en-US" altLang="zh-CN" sz="1400" baseline="-25000" dirty="0" smtClean="0">
                  <a:solidFill>
                    <a:prstClr val="black"/>
                  </a:solidFill>
                </a:rPr>
                <a:t>11</a:t>
              </a:r>
              <a:endParaRPr lang="zh-CN" altLang="en-US" sz="1400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6" name="直接箭头连接符 5"/>
            <p:cNvCxnSpPr>
              <a:stCxn id="4" idx="3"/>
              <a:endCxn id="5" idx="1"/>
            </p:cNvCxnSpPr>
            <p:nvPr/>
          </p:nvCxnSpPr>
          <p:spPr>
            <a:xfrm>
              <a:off x="899592" y="3717032"/>
              <a:ext cx="7200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043608" y="335699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</a:t>
              </a:r>
              <a:r>
                <a:rPr lang="en-US" altLang="zh-CN" baseline="-25000" dirty="0" smtClean="0"/>
                <a:t>11</a:t>
              </a:r>
              <a:endParaRPr lang="zh-CN" altLang="en-US" baseline="-25000" dirty="0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061142"/>
              </p:ext>
            </p:extLst>
          </p:nvPr>
        </p:nvGraphicFramePr>
        <p:xfrm>
          <a:off x="1331640" y="820087"/>
          <a:ext cx="6360369" cy="1240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123"/>
                <a:gridCol w="2120123"/>
                <a:gridCol w="2120123"/>
              </a:tblGrid>
              <a:tr h="41358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Label_1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Label_2</a:t>
                      </a:r>
                      <a:endParaRPr lang="zh-CN" altLang="en-US" dirty="0"/>
                    </a:p>
                  </a:txBody>
                  <a:tcPr/>
                </a:tc>
              </a:tr>
              <a:tr h="41358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Word_0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x02</a:t>
                      </a:r>
                      <a:endParaRPr lang="zh-CN" altLang="en-US" dirty="0"/>
                    </a:p>
                  </a:txBody>
                  <a:tcPr/>
                </a:tc>
              </a:tr>
              <a:tr h="41358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Word_1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x12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7584" y="2606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Emission score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124469"/>
              </p:ext>
            </p:extLst>
          </p:nvPr>
        </p:nvGraphicFramePr>
        <p:xfrm>
          <a:off x="1331640" y="3140968"/>
          <a:ext cx="640871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237"/>
                <a:gridCol w="2136237"/>
                <a:gridCol w="213623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Label_1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Label_2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Label_1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t12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Label_2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t22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71763" y="256490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Transition score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58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609655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x</a:t>
            </a:r>
            <a:r>
              <a:rPr lang="en-US" altLang="zh-CN" sz="1400" baseline="-25000" dirty="0" smtClean="0"/>
              <a:t>01</a:t>
            </a:r>
            <a:endParaRPr lang="zh-CN" altLang="en-US" sz="1400" baseline="-25000" dirty="0"/>
          </a:p>
        </p:txBody>
      </p:sp>
      <p:sp>
        <p:nvSpPr>
          <p:cNvPr id="3" name="矩形 2"/>
          <p:cNvSpPr/>
          <p:nvPr/>
        </p:nvSpPr>
        <p:spPr>
          <a:xfrm>
            <a:off x="1763688" y="609655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11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59832" y="609655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21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1473751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02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2337847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03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63688" y="1470076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12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3688" y="2337847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13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59832" y="1470076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22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59832" y="2337847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23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60965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" y="150143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7504" y="236920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5" idx="3"/>
            <a:endCxn id="3" idx="1"/>
          </p:cNvCxnSpPr>
          <p:nvPr/>
        </p:nvCxnSpPr>
        <p:spPr>
          <a:xfrm flipV="1">
            <a:off x="1043608" y="825679"/>
            <a:ext cx="72008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" idx="3"/>
            <a:endCxn id="3" idx="1"/>
          </p:cNvCxnSpPr>
          <p:nvPr/>
        </p:nvCxnSpPr>
        <p:spPr>
          <a:xfrm>
            <a:off x="1043608" y="825679"/>
            <a:ext cx="7200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3"/>
            <a:endCxn id="3" idx="1"/>
          </p:cNvCxnSpPr>
          <p:nvPr/>
        </p:nvCxnSpPr>
        <p:spPr>
          <a:xfrm flipV="1">
            <a:off x="1043608" y="825679"/>
            <a:ext cx="72008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9552" y="26064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Why</a:t>
            </a:r>
            <a:endParaRPr lang="zh-CN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763688" y="27454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are</a:t>
            </a:r>
            <a:endParaRPr lang="zh-CN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043246" y="274547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you</a:t>
            </a:r>
            <a:endParaRPr lang="zh-CN" altLang="en-US" sz="1200" dirty="0"/>
          </a:p>
        </p:txBody>
      </p:sp>
      <p:cxnSp>
        <p:nvCxnSpPr>
          <p:cNvPr id="20" name="直接箭头连接符 19"/>
          <p:cNvCxnSpPr>
            <a:stCxn id="2" idx="3"/>
            <a:endCxn id="7" idx="1"/>
          </p:cNvCxnSpPr>
          <p:nvPr/>
        </p:nvCxnSpPr>
        <p:spPr>
          <a:xfrm>
            <a:off x="1043608" y="825679"/>
            <a:ext cx="720080" cy="860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2" idx="3"/>
            <a:endCxn id="8" idx="1"/>
          </p:cNvCxnSpPr>
          <p:nvPr/>
        </p:nvCxnSpPr>
        <p:spPr>
          <a:xfrm>
            <a:off x="1043608" y="825679"/>
            <a:ext cx="72008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3"/>
            <a:endCxn id="7" idx="1"/>
          </p:cNvCxnSpPr>
          <p:nvPr/>
        </p:nvCxnSpPr>
        <p:spPr>
          <a:xfrm flipV="1">
            <a:off x="1043608" y="1686100"/>
            <a:ext cx="720080" cy="3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3"/>
            <a:endCxn id="7" idx="1"/>
          </p:cNvCxnSpPr>
          <p:nvPr/>
        </p:nvCxnSpPr>
        <p:spPr>
          <a:xfrm flipV="1">
            <a:off x="1043608" y="1686100"/>
            <a:ext cx="720080" cy="867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" idx="3"/>
            <a:endCxn id="8" idx="1"/>
          </p:cNvCxnSpPr>
          <p:nvPr/>
        </p:nvCxnSpPr>
        <p:spPr>
          <a:xfrm>
            <a:off x="1043608" y="1689775"/>
            <a:ext cx="72008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3"/>
            <a:endCxn id="8" idx="1"/>
          </p:cNvCxnSpPr>
          <p:nvPr/>
        </p:nvCxnSpPr>
        <p:spPr>
          <a:xfrm>
            <a:off x="1043608" y="2553871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3" idx="3"/>
            <a:endCxn id="4" idx="1"/>
          </p:cNvCxnSpPr>
          <p:nvPr/>
        </p:nvCxnSpPr>
        <p:spPr>
          <a:xfrm>
            <a:off x="2267744" y="825679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3" idx="3"/>
            <a:endCxn id="9" idx="1"/>
          </p:cNvCxnSpPr>
          <p:nvPr/>
        </p:nvCxnSpPr>
        <p:spPr>
          <a:xfrm>
            <a:off x="2267744" y="825679"/>
            <a:ext cx="792088" cy="8604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3" idx="3"/>
            <a:endCxn id="10" idx="1"/>
          </p:cNvCxnSpPr>
          <p:nvPr/>
        </p:nvCxnSpPr>
        <p:spPr>
          <a:xfrm>
            <a:off x="2267744" y="825679"/>
            <a:ext cx="792088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935012"/>
              </p:ext>
            </p:extLst>
          </p:nvPr>
        </p:nvGraphicFramePr>
        <p:xfrm>
          <a:off x="4211960" y="817436"/>
          <a:ext cx="3888878" cy="1430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3" imgW="2552400" imgH="939600" progId="Equation.DSMT4">
                  <p:embed/>
                </p:oleObj>
              </mc:Choice>
              <mc:Fallback>
                <p:oleObj name="Equation" r:id="rId3" imgW="255240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1960" y="817436"/>
                        <a:ext cx="3888878" cy="1430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187706"/>
              </p:ext>
            </p:extLst>
          </p:nvPr>
        </p:nvGraphicFramePr>
        <p:xfrm>
          <a:off x="3923928" y="2492896"/>
          <a:ext cx="4366025" cy="930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5" imgW="2260440" imgH="482400" progId="Equation.DSMT4">
                  <p:embed/>
                </p:oleObj>
              </mc:Choice>
              <mc:Fallback>
                <p:oleObj name="Equation" r:id="rId5" imgW="2260440" imgH="4824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492896"/>
                        <a:ext cx="4366025" cy="930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539161"/>
              </p:ext>
            </p:extLst>
          </p:nvPr>
        </p:nvGraphicFramePr>
        <p:xfrm>
          <a:off x="451821" y="3605089"/>
          <a:ext cx="7936603" cy="2704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7" imgW="4317840" imgH="1473120" progId="Equation.DSMT4">
                  <p:embed/>
                </p:oleObj>
              </mc:Choice>
              <mc:Fallback>
                <p:oleObj name="Equation" r:id="rId7" imgW="4317840" imgH="147312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21" y="3605089"/>
                        <a:ext cx="7936603" cy="2704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983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971600" y="959133"/>
            <a:ext cx="207164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LSTM output</a:t>
            </a:r>
            <a:endParaRPr lang="zh-CN" altLang="en-US" sz="1400" baseline="-25000" dirty="0"/>
          </a:p>
        </p:txBody>
      </p:sp>
      <p:sp>
        <p:nvSpPr>
          <p:cNvPr id="27" name="矩形 26"/>
          <p:cNvSpPr/>
          <p:nvPr/>
        </p:nvSpPr>
        <p:spPr>
          <a:xfrm>
            <a:off x="971600" y="2132856"/>
            <a:ext cx="207164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CRF</a:t>
            </a:r>
            <a:endParaRPr lang="zh-CN" altLang="en-US" sz="1400" baseline="-25000" dirty="0"/>
          </a:p>
        </p:txBody>
      </p:sp>
      <p:cxnSp>
        <p:nvCxnSpPr>
          <p:cNvPr id="29" name="直接箭头连接符 28"/>
          <p:cNvCxnSpPr>
            <a:stCxn id="26" idx="2"/>
            <a:endCxn id="27" idx="0"/>
          </p:cNvCxnSpPr>
          <p:nvPr/>
        </p:nvCxnSpPr>
        <p:spPr>
          <a:xfrm>
            <a:off x="2007423" y="1391181"/>
            <a:ext cx="0" cy="741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39906" y="1036657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batch_size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time_steps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num_tag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332345"/>
              </p:ext>
            </p:extLst>
          </p:nvPr>
        </p:nvGraphicFramePr>
        <p:xfrm>
          <a:off x="4572000" y="1340768"/>
          <a:ext cx="3960440" cy="165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008112"/>
                <a:gridCol w="936104"/>
                <a:gridCol w="1008112"/>
              </a:tblGrid>
              <a:tr h="41358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Label_1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Label_2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Label_3</a:t>
                      </a:r>
                      <a:endParaRPr lang="zh-CN" altLang="en-US" dirty="0"/>
                    </a:p>
                  </a:txBody>
                  <a:tcPr/>
                </a:tc>
              </a:tr>
              <a:tr h="41358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why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x01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x03</a:t>
                      </a:r>
                      <a:endParaRPr lang="zh-CN" altLang="en-US" dirty="0"/>
                    </a:p>
                  </a:txBody>
                  <a:tcPr/>
                </a:tc>
              </a:tr>
              <a:tr h="41358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x13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1358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you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x22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x23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772162" y="299695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24290" y="299695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72162" y="3717032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x</a:t>
            </a:r>
            <a:r>
              <a:rPr lang="en-US" altLang="zh-CN" sz="1400" baseline="-25000" dirty="0" smtClean="0"/>
              <a:t>01</a:t>
            </a:r>
            <a:endParaRPr lang="zh-CN" altLang="en-US" sz="1400" baseline="-25000" dirty="0"/>
          </a:p>
        </p:txBody>
      </p:sp>
      <p:sp>
        <p:nvSpPr>
          <p:cNvPr id="63" name="矩形 62"/>
          <p:cNvSpPr/>
          <p:nvPr/>
        </p:nvSpPr>
        <p:spPr>
          <a:xfrm>
            <a:off x="1996298" y="3717032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baseline="-25000" dirty="0" smtClean="0">
                <a:solidFill>
                  <a:prstClr val="black"/>
                </a:solidFill>
              </a:rPr>
              <a:t>End</a:t>
            </a:r>
            <a:r>
              <a:rPr lang="zh-CN" altLang="en-US" sz="1400" baseline="-25000" dirty="0" smtClean="0">
                <a:solidFill>
                  <a:prstClr val="black"/>
                </a:solidFill>
              </a:rPr>
              <a:t>、</a:t>
            </a:r>
            <a:endParaRPr lang="en-US" altLang="zh-CN" sz="1400" baseline="-25000" dirty="0" smtClean="0">
              <a:solidFill>
                <a:prstClr val="black"/>
              </a:solidFill>
            </a:endParaRPr>
          </a:p>
          <a:p>
            <a:pPr lvl="0" algn="ctr"/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292442" y="3717032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21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72162" y="4581128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02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72162" y="5445224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03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996298" y="4577453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12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996298" y="5445224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13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292442" y="4577453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22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292442" y="5445224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23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0114" y="37170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40114" y="460881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40114" y="547658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65" idx="3"/>
            <a:endCxn id="63" idx="1"/>
          </p:cNvCxnSpPr>
          <p:nvPr/>
        </p:nvCxnSpPr>
        <p:spPr>
          <a:xfrm flipV="1">
            <a:off x="1276218" y="3933056"/>
            <a:ext cx="72008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2" idx="3"/>
            <a:endCxn id="63" idx="1"/>
          </p:cNvCxnSpPr>
          <p:nvPr/>
        </p:nvCxnSpPr>
        <p:spPr>
          <a:xfrm>
            <a:off x="1276218" y="393305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66" idx="3"/>
            <a:endCxn id="63" idx="1"/>
          </p:cNvCxnSpPr>
          <p:nvPr/>
        </p:nvCxnSpPr>
        <p:spPr>
          <a:xfrm flipV="1">
            <a:off x="1276218" y="3933056"/>
            <a:ext cx="72008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72162" y="3368025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Why</a:t>
            </a:r>
            <a:endParaRPr lang="zh-CN" alt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1996298" y="3381925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are</a:t>
            </a:r>
            <a:endParaRPr lang="zh-CN" alt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3275856" y="338192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you</a:t>
            </a:r>
            <a:endParaRPr lang="zh-CN" altLang="en-US" sz="1200" dirty="0"/>
          </a:p>
        </p:txBody>
      </p:sp>
      <p:cxnSp>
        <p:nvCxnSpPr>
          <p:cNvPr id="80" name="直接箭头连接符 79"/>
          <p:cNvCxnSpPr>
            <a:stCxn id="62" idx="3"/>
            <a:endCxn id="67" idx="1"/>
          </p:cNvCxnSpPr>
          <p:nvPr/>
        </p:nvCxnSpPr>
        <p:spPr>
          <a:xfrm>
            <a:off x="1276218" y="3933056"/>
            <a:ext cx="720080" cy="860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2" idx="3"/>
            <a:endCxn id="68" idx="1"/>
          </p:cNvCxnSpPr>
          <p:nvPr/>
        </p:nvCxnSpPr>
        <p:spPr>
          <a:xfrm>
            <a:off x="1276218" y="3933056"/>
            <a:ext cx="720080" cy="17281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5" idx="3"/>
            <a:endCxn id="67" idx="1"/>
          </p:cNvCxnSpPr>
          <p:nvPr/>
        </p:nvCxnSpPr>
        <p:spPr>
          <a:xfrm flipV="1">
            <a:off x="1276218" y="4793477"/>
            <a:ext cx="720080" cy="3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6" idx="3"/>
            <a:endCxn id="67" idx="1"/>
          </p:cNvCxnSpPr>
          <p:nvPr/>
        </p:nvCxnSpPr>
        <p:spPr>
          <a:xfrm flipV="1">
            <a:off x="1276218" y="4793477"/>
            <a:ext cx="720080" cy="867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5" idx="3"/>
            <a:endCxn id="68" idx="1"/>
          </p:cNvCxnSpPr>
          <p:nvPr/>
        </p:nvCxnSpPr>
        <p:spPr>
          <a:xfrm>
            <a:off x="1276218" y="4797152"/>
            <a:ext cx="72008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6" idx="3"/>
            <a:endCxn id="68" idx="1"/>
          </p:cNvCxnSpPr>
          <p:nvPr/>
        </p:nvCxnSpPr>
        <p:spPr>
          <a:xfrm>
            <a:off x="1276218" y="566124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63" idx="3"/>
            <a:endCxn id="64" idx="1"/>
          </p:cNvCxnSpPr>
          <p:nvPr/>
        </p:nvCxnSpPr>
        <p:spPr>
          <a:xfrm>
            <a:off x="2500354" y="393305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63" idx="3"/>
            <a:endCxn id="69" idx="1"/>
          </p:cNvCxnSpPr>
          <p:nvPr/>
        </p:nvCxnSpPr>
        <p:spPr>
          <a:xfrm>
            <a:off x="2500354" y="3933056"/>
            <a:ext cx="792088" cy="860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3" idx="3"/>
            <a:endCxn id="70" idx="1"/>
          </p:cNvCxnSpPr>
          <p:nvPr/>
        </p:nvCxnSpPr>
        <p:spPr>
          <a:xfrm>
            <a:off x="2500354" y="3933056"/>
            <a:ext cx="792088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220434" y="302479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90" name="对象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189570"/>
              </p:ext>
            </p:extLst>
          </p:nvPr>
        </p:nvGraphicFramePr>
        <p:xfrm>
          <a:off x="4427538" y="4032250"/>
          <a:ext cx="4392612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2006280" imgH="698400" progId="Equation.DSMT4">
                  <p:embed/>
                </p:oleObj>
              </mc:Choice>
              <mc:Fallback>
                <p:oleObj name="Equation" r:id="rId3" imgW="200628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7538" y="4032250"/>
                        <a:ext cx="4392612" cy="152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箭头连接符 2"/>
          <p:cNvCxnSpPr>
            <a:stCxn id="68" idx="3"/>
            <a:endCxn id="69" idx="1"/>
          </p:cNvCxnSpPr>
          <p:nvPr/>
        </p:nvCxnSpPr>
        <p:spPr>
          <a:xfrm flipV="1">
            <a:off x="2500354" y="4793477"/>
            <a:ext cx="792088" cy="8677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9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72162" y="1689775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x</a:t>
            </a:r>
            <a:r>
              <a:rPr lang="en-US" altLang="zh-CN" sz="1400" baseline="-25000" dirty="0" smtClean="0"/>
              <a:t>01</a:t>
            </a:r>
            <a:endParaRPr lang="zh-CN" altLang="en-US" sz="1400" baseline="-25000" dirty="0"/>
          </a:p>
        </p:txBody>
      </p:sp>
      <p:sp>
        <p:nvSpPr>
          <p:cNvPr id="5" name="矩形 4"/>
          <p:cNvSpPr/>
          <p:nvPr/>
        </p:nvSpPr>
        <p:spPr>
          <a:xfrm>
            <a:off x="1996298" y="1689775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11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92442" y="1689775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21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2162" y="2553871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02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2162" y="3417967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03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96298" y="2550196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12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96298" y="3417967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13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92442" y="2550196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22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92442" y="3417967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23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0114" y="168977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0114" y="258155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0114" y="344932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7" idx="3"/>
            <a:endCxn id="5" idx="1"/>
          </p:cNvCxnSpPr>
          <p:nvPr/>
        </p:nvCxnSpPr>
        <p:spPr>
          <a:xfrm flipV="1">
            <a:off x="1276218" y="1905799"/>
            <a:ext cx="72008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3"/>
            <a:endCxn id="5" idx="1"/>
          </p:cNvCxnSpPr>
          <p:nvPr/>
        </p:nvCxnSpPr>
        <p:spPr>
          <a:xfrm>
            <a:off x="1276218" y="1905799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3"/>
            <a:endCxn id="5" idx="1"/>
          </p:cNvCxnSpPr>
          <p:nvPr/>
        </p:nvCxnSpPr>
        <p:spPr>
          <a:xfrm flipV="1">
            <a:off x="1276218" y="1905799"/>
            <a:ext cx="72008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2162" y="134076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Why</a:t>
            </a:r>
            <a:endParaRPr lang="zh-CN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996298" y="135466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are</a:t>
            </a:r>
            <a:endParaRPr lang="zh-CN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275856" y="1354667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you</a:t>
            </a:r>
            <a:endParaRPr lang="zh-CN" altLang="en-US" sz="1200" dirty="0"/>
          </a:p>
        </p:txBody>
      </p:sp>
      <p:cxnSp>
        <p:nvCxnSpPr>
          <p:cNvPr id="35" name="直接箭头连接符 34"/>
          <p:cNvCxnSpPr>
            <a:stCxn id="4" idx="3"/>
            <a:endCxn id="9" idx="1"/>
          </p:cNvCxnSpPr>
          <p:nvPr/>
        </p:nvCxnSpPr>
        <p:spPr>
          <a:xfrm>
            <a:off x="1276218" y="1905799"/>
            <a:ext cx="720080" cy="860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" idx="3"/>
            <a:endCxn id="10" idx="1"/>
          </p:cNvCxnSpPr>
          <p:nvPr/>
        </p:nvCxnSpPr>
        <p:spPr>
          <a:xfrm>
            <a:off x="1276218" y="1905799"/>
            <a:ext cx="72008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7" idx="3"/>
            <a:endCxn id="9" idx="1"/>
          </p:cNvCxnSpPr>
          <p:nvPr/>
        </p:nvCxnSpPr>
        <p:spPr>
          <a:xfrm flipV="1">
            <a:off x="1276218" y="2766220"/>
            <a:ext cx="720080" cy="3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8" idx="3"/>
            <a:endCxn id="9" idx="1"/>
          </p:cNvCxnSpPr>
          <p:nvPr/>
        </p:nvCxnSpPr>
        <p:spPr>
          <a:xfrm flipV="1">
            <a:off x="1276218" y="2766220"/>
            <a:ext cx="720080" cy="867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7" idx="3"/>
            <a:endCxn id="10" idx="1"/>
          </p:cNvCxnSpPr>
          <p:nvPr/>
        </p:nvCxnSpPr>
        <p:spPr>
          <a:xfrm>
            <a:off x="1276218" y="2769895"/>
            <a:ext cx="72008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8" idx="3"/>
            <a:endCxn id="10" idx="1"/>
          </p:cNvCxnSpPr>
          <p:nvPr/>
        </p:nvCxnSpPr>
        <p:spPr>
          <a:xfrm>
            <a:off x="1276218" y="3633991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5" idx="3"/>
            <a:endCxn id="6" idx="1"/>
          </p:cNvCxnSpPr>
          <p:nvPr/>
        </p:nvCxnSpPr>
        <p:spPr>
          <a:xfrm>
            <a:off x="2500354" y="1905799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5" idx="3"/>
            <a:endCxn id="11" idx="1"/>
          </p:cNvCxnSpPr>
          <p:nvPr/>
        </p:nvCxnSpPr>
        <p:spPr>
          <a:xfrm>
            <a:off x="2500354" y="1905799"/>
            <a:ext cx="792088" cy="860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" idx="3"/>
            <a:endCxn id="12" idx="1"/>
          </p:cNvCxnSpPr>
          <p:nvPr/>
        </p:nvCxnSpPr>
        <p:spPr>
          <a:xfrm>
            <a:off x="2500354" y="1905799"/>
            <a:ext cx="792088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410637"/>
              </p:ext>
            </p:extLst>
          </p:nvPr>
        </p:nvGraphicFramePr>
        <p:xfrm>
          <a:off x="287525" y="260649"/>
          <a:ext cx="2844315" cy="616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3" imgW="1054080" imgH="228600" progId="Equation.DSMT4">
                  <p:embed/>
                </p:oleObj>
              </mc:Choice>
              <mc:Fallback>
                <p:oleObj name="Equation" r:id="rId3" imgW="1054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525" y="260649"/>
                        <a:ext cx="2844315" cy="616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385324"/>
              </p:ext>
            </p:extLst>
          </p:nvPr>
        </p:nvGraphicFramePr>
        <p:xfrm>
          <a:off x="4572000" y="1905799"/>
          <a:ext cx="260191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5" imgW="1130040" imgH="228600" progId="Equation.DSMT4">
                  <p:embed/>
                </p:oleObj>
              </mc:Choice>
              <mc:Fallback>
                <p:oleObj name="Equation" r:id="rId5" imgW="1130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1905799"/>
                        <a:ext cx="2601912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949584"/>
              </p:ext>
            </p:extLst>
          </p:nvPr>
        </p:nvGraphicFramePr>
        <p:xfrm>
          <a:off x="4499992" y="3203386"/>
          <a:ext cx="36576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7" imgW="1587240" imgH="228600" progId="Equation.DSMT4">
                  <p:embed/>
                </p:oleObj>
              </mc:Choice>
              <mc:Fallback>
                <p:oleObj name="Equation" r:id="rId7" imgW="1587240" imgH="228600" progId="Equation.DSMT4">
                  <p:embed/>
                  <p:pic>
                    <p:nvPicPr>
                      <p:cNvPr id="0" name="对象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3203386"/>
                        <a:ext cx="36576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832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537647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x</a:t>
            </a:r>
            <a:r>
              <a:rPr lang="en-US" altLang="zh-CN" sz="1400" baseline="-25000" dirty="0" smtClean="0"/>
              <a:t>01</a:t>
            </a:r>
            <a:endParaRPr lang="zh-CN" altLang="en-US" sz="1400" baseline="-25000" dirty="0"/>
          </a:p>
        </p:txBody>
      </p:sp>
      <p:sp>
        <p:nvSpPr>
          <p:cNvPr id="3" name="矩形 2"/>
          <p:cNvSpPr/>
          <p:nvPr/>
        </p:nvSpPr>
        <p:spPr>
          <a:xfrm>
            <a:off x="1763688" y="537647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11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1401743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02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2265839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03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63688" y="1398068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12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3688" y="2265839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13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53764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" y="142942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7504" y="229719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5" idx="3"/>
            <a:endCxn id="3" idx="1"/>
          </p:cNvCxnSpPr>
          <p:nvPr/>
        </p:nvCxnSpPr>
        <p:spPr>
          <a:xfrm flipV="1">
            <a:off x="1043608" y="753671"/>
            <a:ext cx="72008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" idx="3"/>
            <a:endCxn id="3" idx="1"/>
          </p:cNvCxnSpPr>
          <p:nvPr/>
        </p:nvCxnSpPr>
        <p:spPr>
          <a:xfrm>
            <a:off x="1043608" y="753671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3"/>
            <a:endCxn id="3" idx="1"/>
          </p:cNvCxnSpPr>
          <p:nvPr/>
        </p:nvCxnSpPr>
        <p:spPr>
          <a:xfrm flipV="1">
            <a:off x="1043608" y="753671"/>
            <a:ext cx="72008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9552" y="1886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Why</a:t>
            </a:r>
            <a:endParaRPr lang="zh-CN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763688" y="2025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are</a:t>
            </a:r>
            <a:endParaRPr lang="zh-CN" altLang="en-US" sz="1200" dirty="0"/>
          </a:p>
        </p:txBody>
      </p:sp>
      <p:cxnSp>
        <p:nvCxnSpPr>
          <p:cNvPr id="20" name="直接箭头连接符 19"/>
          <p:cNvCxnSpPr>
            <a:stCxn id="2" idx="3"/>
            <a:endCxn id="7" idx="1"/>
          </p:cNvCxnSpPr>
          <p:nvPr/>
        </p:nvCxnSpPr>
        <p:spPr>
          <a:xfrm>
            <a:off x="1043608" y="753671"/>
            <a:ext cx="720080" cy="860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2" idx="3"/>
            <a:endCxn id="8" idx="1"/>
          </p:cNvCxnSpPr>
          <p:nvPr/>
        </p:nvCxnSpPr>
        <p:spPr>
          <a:xfrm>
            <a:off x="1043608" y="753671"/>
            <a:ext cx="72008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3"/>
            <a:endCxn id="7" idx="1"/>
          </p:cNvCxnSpPr>
          <p:nvPr/>
        </p:nvCxnSpPr>
        <p:spPr>
          <a:xfrm flipV="1">
            <a:off x="1043608" y="1614092"/>
            <a:ext cx="720080" cy="3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3"/>
            <a:endCxn id="7" idx="1"/>
          </p:cNvCxnSpPr>
          <p:nvPr/>
        </p:nvCxnSpPr>
        <p:spPr>
          <a:xfrm flipV="1">
            <a:off x="1043608" y="1614092"/>
            <a:ext cx="720080" cy="867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" idx="3"/>
            <a:endCxn id="8" idx="1"/>
          </p:cNvCxnSpPr>
          <p:nvPr/>
        </p:nvCxnSpPr>
        <p:spPr>
          <a:xfrm>
            <a:off x="1043608" y="1617767"/>
            <a:ext cx="72008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3"/>
            <a:endCxn id="8" idx="1"/>
          </p:cNvCxnSpPr>
          <p:nvPr/>
        </p:nvCxnSpPr>
        <p:spPr>
          <a:xfrm>
            <a:off x="1043608" y="2481863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837861"/>
              </p:ext>
            </p:extLst>
          </p:nvPr>
        </p:nvGraphicFramePr>
        <p:xfrm>
          <a:off x="2483768" y="834558"/>
          <a:ext cx="6580862" cy="794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3" imgW="5892480" imgH="711000" progId="Equation.DSMT4">
                  <p:embed/>
                </p:oleObj>
              </mc:Choice>
              <mc:Fallback>
                <p:oleObj name="Equation" r:id="rId3" imgW="58924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3768" y="834558"/>
                        <a:ext cx="6580862" cy="794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895763"/>
              </p:ext>
            </p:extLst>
          </p:nvPr>
        </p:nvGraphicFramePr>
        <p:xfrm>
          <a:off x="3059832" y="1844824"/>
          <a:ext cx="5022571" cy="1228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5" imgW="3009600" imgH="736560" progId="Equation.DSMT4">
                  <p:embed/>
                </p:oleObj>
              </mc:Choice>
              <mc:Fallback>
                <p:oleObj name="Equation" r:id="rId5" imgW="3009600" imgH="73656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844824"/>
                        <a:ext cx="5022571" cy="12283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746847"/>
              </p:ext>
            </p:extLst>
          </p:nvPr>
        </p:nvGraphicFramePr>
        <p:xfrm>
          <a:off x="3818905" y="3356992"/>
          <a:ext cx="4281487" cy="298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7" imgW="2565360" imgH="1790640" progId="Equation.DSMT4">
                  <p:embed/>
                </p:oleObj>
              </mc:Choice>
              <mc:Fallback>
                <p:oleObj name="Equation" r:id="rId7" imgW="2565360" imgH="1790640" progId="Equation.DSMT4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8905" y="3356992"/>
                        <a:ext cx="4281487" cy="298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194890"/>
              </p:ext>
            </p:extLst>
          </p:nvPr>
        </p:nvGraphicFramePr>
        <p:xfrm>
          <a:off x="179512" y="2852936"/>
          <a:ext cx="2741270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9" imgW="1752480" imgH="736560" progId="Equation.DSMT4">
                  <p:embed/>
                </p:oleObj>
              </mc:Choice>
              <mc:Fallback>
                <p:oleObj name="Equation" r:id="rId9" imgW="17524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9512" y="2852936"/>
                        <a:ext cx="2741270" cy="1152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79512" y="4357553"/>
            <a:ext cx="3744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solidFill>
                  <a:srgbClr val="FF0000"/>
                </a:solidFill>
              </a:rPr>
              <a:t>将</a:t>
            </a:r>
            <a:r>
              <a:rPr lang="en-US" altLang="zh-CN" sz="1600" dirty="0" smtClean="0">
                <a:solidFill>
                  <a:srgbClr val="FF0000"/>
                </a:solidFill>
              </a:rPr>
              <a:t>forward</a:t>
            </a:r>
            <a:r>
              <a:rPr lang="zh-CN" altLang="en-US" sz="1600" dirty="0" smtClean="0">
                <a:solidFill>
                  <a:srgbClr val="FF0000"/>
                </a:solidFill>
              </a:rPr>
              <a:t>列</a:t>
            </a:r>
            <a:r>
              <a:rPr lang="en-US" altLang="zh-CN" sz="1600" dirty="0" smtClean="0">
                <a:solidFill>
                  <a:srgbClr val="FF0000"/>
                </a:solidFill>
              </a:rPr>
              <a:t>expand</a:t>
            </a:r>
            <a:r>
              <a:rPr lang="zh-CN" altLang="en-US" sz="1600" dirty="0" smtClean="0">
                <a:solidFill>
                  <a:srgbClr val="FF0000"/>
                </a:solidFill>
              </a:rPr>
              <a:t>成</a:t>
            </a:r>
            <a:r>
              <a:rPr lang="en-US" altLang="zh-CN" sz="1600" dirty="0" smtClean="0">
                <a:solidFill>
                  <a:srgbClr val="FF0000"/>
                </a:solidFill>
              </a:rPr>
              <a:t>3</a:t>
            </a:r>
            <a:r>
              <a:rPr lang="zh-CN" altLang="en-US" sz="1600" dirty="0" smtClean="0">
                <a:solidFill>
                  <a:srgbClr val="FF0000"/>
                </a:solidFill>
              </a:rPr>
              <a:t>*</a:t>
            </a:r>
            <a:r>
              <a:rPr lang="en-US" altLang="zh-CN" sz="1600" dirty="0" smtClean="0">
                <a:solidFill>
                  <a:srgbClr val="FF0000"/>
                </a:solidFill>
              </a:rPr>
              <a:t>3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solidFill>
                  <a:srgbClr val="FF0000"/>
                </a:solidFill>
              </a:rPr>
              <a:t>将</a:t>
            </a:r>
            <a:r>
              <a:rPr lang="zh-CN" altLang="en-US" sz="1600" dirty="0">
                <a:solidFill>
                  <a:srgbClr val="FF0000"/>
                </a:solidFill>
              </a:rPr>
              <a:t>下</a:t>
            </a:r>
            <a:r>
              <a:rPr lang="zh-CN" altLang="en-US" sz="1600" dirty="0" smtClean="0">
                <a:solidFill>
                  <a:srgbClr val="FF0000"/>
                </a:solidFill>
              </a:rPr>
              <a:t>个单词的</a:t>
            </a:r>
            <a:r>
              <a:rPr lang="en-US" altLang="zh-CN" sz="1600" dirty="0" smtClean="0">
                <a:solidFill>
                  <a:srgbClr val="FF0000"/>
                </a:solidFill>
              </a:rPr>
              <a:t>emission</a:t>
            </a:r>
            <a:r>
              <a:rPr lang="zh-CN" altLang="en-US" sz="1600" dirty="0" smtClean="0">
                <a:solidFill>
                  <a:srgbClr val="FF0000"/>
                </a:solidFill>
              </a:rPr>
              <a:t>行</a:t>
            </a:r>
            <a:r>
              <a:rPr lang="en-US" altLang="zh-CN" sz="1600" dirty="0" smtClean="0">
                <a:solidFill>
                  <a:srgbClr val="FF0000"/>
                </a:solidFill>
              </a:rPr>
              <a:t>expand</a:t>
            </a:r>
            <a:r>
              <a:rPr lang="zh-CN" altLang="en-US" sz="1600" dirty="0" smtClean="0">
                <a:solidFill>
                  <a:srgbClr val="FF0000"/>
                </a:solidFill>
              </a:rPr>
              <a:t>成</a:t>
            </a:r>
            <a:r>
              <a:rPr lang="en-US" altLang="zh-CN" sz="1600" dirty="0" smtClean="0">
                <a:solidFill>
                  <a:srgbClr val="FF0000"/>
                </a:solidFill>
              </a:rPr>
              <a:t>3</a:t>
            </a:r>
            <a:r>
              <a:rPr lang="zh-CN" altLang="en-US" sz="1600" dirty="0" smtClean="0">
                <a:solidFill>
                  <a:srgbClr val="FF0000"/>
                </a:solidFill>
              </a:rPr>
              <a:t>*</a:t>
            </a:r>
            <a:r>
              <a:rPr lang="en-US" altLang="zh-CN" sz="1600" dirty="0" smtClean="0">
                <a:solidFill>
                  <a:srgbClr val="FF0000"/>
                </a:solidFill>
              </a:rPr>
              <a:t>3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solidFill>
                  <a:srgbClr val="FF0000"/>
                </a:solidFill>
              </a:rPr>
              <a:t>将</a:t>
            </a:r>
            <a:r>
              <a:rPr lang="en-US" altLang="zh-CN" sz="1600" dirty="0" smtClean="0">
                <a:solidFill>
                  <a:srgbClr val="FF0000"/>
                </a:solidFill>
              </a:rPr>
              <a:t>1</a:t>
            </a:r>
            <a:r>
              <a:rPr lang="zh-CN" altLang="en-US" sz="1600" dirty="0" smtClean="0">
                <a:solidFill>
                  <a:srgbClr val="FF0000"/>
                </a:solidFill>
              </a:rPr>
              <a:t>和</a:t>
            </a:r>
            <a:r>
              <a:rPr lang="en-US" altLang="zh-CN" sz="1600" dirty="0" smtClean="0">
                <a:solidFill>
                  <a:srgbClr val="FF0000"/>
                </a:solidFill>
              </a:rPr>
              <a:t>2</a:t>
            </a:r>
            <a:r>
              <a:rPr lang="zh-CN" altLang="en-US" sz="1600" dirty="0" smtClean="0">
                <a:solidFill>
                  <a:srgbClr val="FF0000"/>
                </a:solidFill>
              </a:rPr>
              <a:t>和对应位置的转移矩阵相加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solidFill>
                  <a:srgbClr val="FF0000"/>
                </a:solidFill>
              </a:rPr>
              <a:t>更新</a:t>
            </a:r>
            <a:r>
              <a:rPr lang="en-US" altLang="zh-CN" sz="1600" dirty="0" smtClean="0">
                <a:solidFill>
                  <a:srgbClr val="FF0000"/>
                </a:solidFill>
              </a:rPr>
              <a:t>forward</a:t>
            </a:r>
            <a:r>
              <a:rPr lang="zh-CN" altLang="en-US" sz="1600" dirty="0" smtClean="0">
                <a:solidFill>
                  <a:srgbClr val="FF0000"/>
                </a:solidFill>
              </a:rPr>
              <a:t>，合并行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rgbClr val="FF0000"/>
                </a:solidFill>
              </a:rPr>
              <a:t>取</a:t>
            </a:r>
            <a:r>
              <a:rPr lang="en-US" altLang="zh-CN" sz="1600" dirty="0" smtClean="0">
                <a:solidFill>
                  <a:srgbClr val="FF0000"/>
                </a:solidFill>
              </a:rPr>
              <a:t>forward</a:t>
            </a:r>
            <a:r>
              <a:rPr lang="zh-CN" altLang="en-US" sz="1600" dirty="0" smtClean="0">
                <a:solidFill>
                  <a:srgbClr val="FF0000"/>
                </a:solidFill>
              </a:rPr>
              <a:t>指数和的对数计算</a:t>
            </a:r>
            <a:r>
              <a:rPr lang="en-US" altLang="zh-CN" sz="1600" dirty="0" smtClean="0">
                <a:solidFill>
                  <a:srgbClr val="FF0000"/>
                </a:solidFill>
              </a:rPr>
              <a:t>total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484130" y="188640"/>
            <a:ext cx="1445928" cy="1584176"/>
            <a:chOff x="484130" y="188640"/>
            <a:chExt cx="1855622" cy="2495348"/>
          </a:xfrm>
        </p:grpSpPr>
        <p:sp>
          <p:nvSpPr>
            <p:cNvPr id="2" name="矩形 1"/>
            <p:cNvSpPr/>
            <p:nvPr/>
          </p:nvSpPr>
          <p:spPr>
            <a:xfrm>
              <a:off x="484130" y="523748"/>
              <a:ext cx="504056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 smtClean="0">
                  <a:solidFill>
                    <a:prstClr val="black"/>
                  </a:solidFill>
                </a:rPr>
                <a:t>x</a:t>
              </a:r>
              <a:r>
                <a:rPr lang="en-US" altLang="zh-CN" sz="1400" baseline="-25000" dirty="0" smtClean="0">
                  <a:solidFill>
                    <a:prstClr val="black"/>
                  </a:solidFill>
                </a:rPr>
                <a:t>11</a:t>
              </a:r>
              <a:endParaRPr lang="zh-CN" altLang="en-US" sz="14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780274" y="523748"/>
              <a:ext cx="504056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 smtClean="0">
                  <a:solidFill>
                    <a:prstClr val="black"/>
                  </a:solidFill>
                </a:rPr>
                <a:t>x</a:t>
              </a:r>
              <a:r>
                <a:rPr lang="en-US" altLang="zh-CN" sz="1400" baseline="-25000" dirty="0" smtClean="0">
                  <a:solidFill>
                    <a:prstClr val="black"/>
                  </a:solidFill>
                </a:rPr>
                <a:t>21</a:t>
              </a:r>
              <a:endParaRPr lang="zh-CN" altLang="en-US" sz="14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84130" y="1384169"/>
              <a:ext cx="504056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 smtClean="0">
                  <a:solidFill>
                    <a:prstClr val="black"/>
                  </a:solidFill>
                </a:rPr>
                <a:t>x</a:t>
              </a:r>
              <a:r>
                <a:rPr lang="en-US" altLang="zh-CN" sz="1400" baseline="-25000" dirty="0" smtClean="0">
                  <a:solidFill>
                    <a:prstClr val="black"/>
                  </a:solidFill>
                </a:rPr>
                <a:t>12</a:t>
              </a:r>
              <a:endParaRPr lang="zh-CN" altLang="en-US" sz="14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84130" y="2251940"/>
              <a:ext cx="504056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 smtClean="0">
                  <a:solidFill>
                    <a:prstClr val="black"/>
                  </a:solidFill>
                </a:rPr>
                <a:t>x</a:t>
              </a:r>
              <a:r>
                <a:rPr lang="en-US" altLang="zh-CN" sz="1400" baseline="-25000" dirty="0" smtClean="0">
                  <a:solidFill>
                    <a:prstClr val="black"/>
                  </a:solidFill>
                </a:rPr>
                <a:t>13</a:t>
              </a:r>
              <a:endParaRPr lang="zh-CN" altLang="en-US" sz="14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780274" y="1384169"/>
              <a:ext cx="504056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 smtClean="0">
                  <a:solidFill>
                    <a:prstClr val="black"/>
                  </a:solidFill>
                </a:rPr>
                <a:t>x</a:t>
              </a:r>
              <a:r>
                <a:rPr lang="en-US" altLang="zh-CN" sz="1400" baseline="-25000" dirty="0" smtClean="0">
                  <a:solidFill>
                    <a:prstClr val="black"/>
                  </a:solidFill>
                </a:rPr>
                <a:t>22</a:t>
              </a:r>
              <a:endParaRPr lang="zh-CN" altLang="en-US" sz="14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80274" y="2251940"/>
              <a:ext cx="504056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 smtClean="0">
                  <a:solidFill>
                    <a:prstClr val="black"/>
                  </a:solidFill>
                </a:rPr>
                <a:t>x</a:t>
              </a:r>
              <a:r>
                <a:rPr lang="en-US" altLang="zh-CN" sz="1400" baseline="-25000" dirty="0" smtClean="0">
                  <a:solidFill>
                    <a:prstClr val="black"/>
                  </a:solidFill>
                </a:rPr>
                <a:t>23</a:t>
              </a:r>
              <a:endParaRPr lang="zh-CN" altLang="en-US" sz="14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4130" y="188641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are</a:t>
              </a:r>
              <a:endParaRPr lang="zh-CN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63688" y="188640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you</a:t>
              </a:r>
              <a:endParaRPr lang="zh-CN" altLang="en-US" sz="1200" dirty="0"/>
            </a:p>
          </p:txBody>
        </p:sp>
        <p:cxnSp>
          <p:nvCxnSpPr>
            <p:cNvPr id="10" name="直接箭头连接符 9"/>
            <p:cNvCxnSpPr>
              <a:stCxn id="2" idx="3"/>
              <a:endCxn id="3" idx="1"/>
            </p:cNvCxnSpPr>
            <p:nvPr/>
          </p:nvCxnSpPr>
          <p:spPr>
            <a:xfrm>
              <a:off x="988186" y="739772"/>
              <a:ext cx="792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2" idx="3"/>
              <a:endCxn id="6" idx="1"/>
            </p:cNvCxnSpPr>
            <p:nvPr/>
          </p:nvCxnSpPr>
          <p:spPr>
            <a:xfrm>
              <a:off x="988186" y="739772"/>
              <a:ext cx="792088" cy="8604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2" idx="3"/>
              <a:endCxn id="7" idx="1"/>
            </p:cNvCxnSpPr>
            <p:nvPr/>
          </p:nvCxnSpPr>
          <p:spPr>
            <a:xfrm>
              <a:off x="988186" y="739772"/>
              <a:ext cx="792088" cy="1728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4" idx="3"/>
              <a:endCxn id="3" idx="1"/>
            </p:cNvCxnSpPr>
            <p:nvPr/>
          </p:nvCxnSpPr>
          <p:spPr>
            <a:xfrm flipV="1">
              <a:off x="988186" y="739772"/>
              <a:ext cx="792088" cy="8604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3"/>
            </p:cNvCxnSpPr>
            <p:nvPr/>
          </p:nvCxnSpPr>
          <p:spPr>
            <a:xfrm>
              <a:off x="988186" y="1600193"/>
              <a:ext cx="77550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4" idx="3"/>
              <a:endCxn id="7" idx="1"/>
            </p:cNvCxnSpPr>
            <p:nvPr/>
          </p:nvCxnSpPr>
          <p:spPr>
            <a:xfrm>
              <a:off x="988186" y="1600193"/>
              <a:ext cx="792088" cy="8677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" idx="3"/>
              <a:endCxn id="3" idx="1"/>
            </p:cNvCxnSpPr>
            <p:nvPr/>
          </p:nvCxnSpPr>
          <p:spPr>
            <a:xfrm flipV="1">
              <a:off x="988186" y="739772"/>
              <a:ext cx="792088" cy="1728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5" idx="3"/>
            </p:cNvCxnSpPr>
            <p:nvPr/>
          </p:nvCxnSpPr>
          <p:spPr>
            <a:xfrm flipV="1">
              <a:off x="988186" y="1603868"/>
              <a:ext cx="775502" cy="8640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5" idx="3"/>
              <a:endCxn id="7" idx="1"/>
            </p:cNvCxnSpPr>
            <p:nvPr/>
          </p:nvCxnSpPr>
          <p:spPr>
            <a:xfrm>
              <a:off x="988186" y="2467964"/>
              <a:ext cx="792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588265"/>
              </p:ext>
            </p:extLst>
          </p:nvPr>
        </p:nvGraphicFramePr>
        <p:xfrm>
          <a:off x="2483768" y="638556"/>
          <a:ext cx="3312367" cy="810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3" imgW="3009600" imgH="736560" progId="Equation.DSMT4">
                  <p:embed/>
                </p:oleObj>
              </mc:Choice>
              <mc:Fallback>
                <p:oleObj name="Equation" r:id="rId3" imgW="3009600" imgH="736560" progId="Equation.DSMT4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638556"/>
                        <a:ext cx="3312367" cy="810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693070"/>
              </p:ext>
            </p:extLst>
          </p:nvPr>
        </p:nvGraphicFramePr>
        <p:xfrm>
          <a:off x="107504" y="1916832"/>
          <a:ext cx="8982075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Equation" r:id="rId5" imgW="8889840" imgH="1498320" progId="Equation.DSMT4">
                  <p:embed/>
                </p:oleObj>
              </mc:Choice>
              <mc:Fallback>
                <p:oleObj name="Equation" r:id="rId5" imgW="8889840" imgH="1498320" progId="Equation.DSMT4">
                  <p:embed/>
                  <p:pic>
                    <p:nvPicPr>
                      <p:cNvPr id="0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916832"/>
                        <a:ext cx="8982075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582892"/>
              </p:ext>
            </p:extLst>
          </p:nvPr>
        </p:nvGraphicFramePr>
        <p:xfrm>
          <a:off x="179388" y="3565525"/>
          <a:ext cx="886777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Equation" r:id="rId7" imgW="7149960" imgH="825480" progId="Equation.DSMT4">
                  <p:embed/>
                </p:oleObj>
              </mc:Choice>
              <mc:Fallback>
                <p:oleObj name="Equation" r:id="rId7" imgW="714996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9388" y="3565525"/>
                        <a:ext cx="8867775" cy="1023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901258"/>
              </p:ext>
            </p:extLst>
          </p:nvPr>
        </p:nvGraphicFramePr>
        <p:xfrm>
          <a:off x="107503" y="4785072"/>
          <a:ext cx="8785709" cy="1452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Equation" r:id="rId9" imgW="8242200" imgH="1091880" progId="Equation.DSMT4">
                  <p:embed/>
                </p:oleObj>
              </mc:Choice>
              <mc:Fallback>
                <p:oleObj name="Equation" r:id="rId9" imgW="8242200" imgH="1091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7503" y="4785072"/>
                        <a:ext cx="8785709" cy="1452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602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546649"/>
              </p:ext>
            </p:extLst>
          </p:nvPr>
        </p:nvGraphicFramePr>
        <p:xfrm>
          <a:off x="107255" y="188640"/>
          <a:ext cx="8785225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3" imgW="8242200" imgH="1091880" progId="Equation.DSMT4">
                  <p:embed/>
                </p:oleObj>
              </mc:Choice>
              <mc:Fallback>
                <p:oleObj name="Equation" r:id="rId3" imgW="8242200" imgH="1091880" progId="Equation.DSMT4">
                  <p:embed/>
                  <p:pic>
                    <p:nvPicPr>
                      <p:cNvPr id="0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255" y="188640"/>
                        <a:ext cx="8785225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539552" y="2409855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x</a:t>
            </a:r>
            <a:r>
              <a:rPr lang="en-US" altLang="zh-CN" sz="1400" baseline="-25000" dirty="0" smtClean="0"/>
              <a:t>01</a:t>
            </a:r>
            <a:endParaRPr lang="zh-CN" altLang="en-US" sz="1400" baseline="-25000" dirty="0"/>
          </a:p>
        </p:txBody>
      </p:sp>
      <p:sp>
        <p:nvSpPr>
          <p:cNvPr id="4" name="矩形 3"/>
          <p:cNvSpPr/>
          <p:nvPr/>
        </p:nvSpPr>
        <p:spPr>
          <a:xfrm>
            <a:off x="1763688" y="2409855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11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832" y="2409855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21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3273951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02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4138047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03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3688" y="3270276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12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63688" y="4138047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13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59832" y="3270276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22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59832" y="4138047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400" dirty="0" smtClean="0">
                <a:solidFill>
                  <a:prstClr val="black"/>
                </a:solidFill>
              </a:rPr>
              <a:t>x</a:t>
            </a:r>
            <a:r>
              <a:rPr lang="en-US" altLang="zh-CN" sz="1400" baseline="-25000" dirty="0" smtClean="0">
                <a:solidFill>
                  <a:prstClr val="black"/>
                </a:solidFill>
              </a:rPr>
              <a:t>23</a:t>
            </a:r>
            <a:endParaRPr lang="zh-CN" alt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240985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7504" y="330163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7504" y="416940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6" idx="3"/>
            <a:endCxn id="4" idx="1"/>
          </p:cNvCxnSpPr>
          <p:nvPr/>
        </p:nvCxnSpPr>
        <p:spPr>
          <a:xfrm flipV="1">
            <a:off x="1043608" y="2625879"/>
            <a:ext cx="72008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" idx="3"/>
            <a:endCxn id="4" idx="1"/>
          </p:cNvCxnSpPr>
          <p:nvPr/>
        </p:nvCxnSpPr>
        <p:spPr>
          <a:xfrm>
            <a:off x="1043608" y="2625879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4" idx="1"/>
          </p:cNvCxnSpPr>
          <p:nvPr/>
        </p:nvCxnSpPr>
        <p:spPr>
          <a:xfrm flipV="1">
            <a:off x="1043608" y="2625879"/>
            <a:ext cx="72008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9552" y="206084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Why</a:t>
            </a:r>
            <a:endParaRPr lang="zh-CN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763688" y="207474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are</a:t>
            </a:r>
            <a:endParaRPr lang="zh-CN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043246" y="2074747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you</a:t>
            </a:r>
            <a:endParaRPr lang="zh-CN" altLang="en-US" sz="1200" dirty="0"/>
          </a:p>
        </p:txBody>
      </p:sp>
      <p:cxnSp>
        <p:nvCxnSpPr>
          <p:cNvPr id="21" name="直接箭头连接符 20"/>
          <p:cNvCxnSpPr>
            <a:stCxn id="3" idx="3"/>
            <a:endCxn id="8" idx="1"/>
          </p:cNvCxnSpPr>
          <p:nvPr/>
        </p:nvCxnSpPr>
        <p:spPr>
          <a:xfrm>
            <a:off x="1043608" y="2625879"/>
            <a:ext cx="720080" cy="860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3" idx="3"/>
            <a:endCxn id="9" idx="1"/>
          </p:cNvCxnSpPr>
          <p:nvPr/>
        </p:nvCxnSpPr>
        <p:spPr>
          <a:xfrm>
            <a:off x="1043608" y="2625879"/>
            <a:ext cx="72008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3"/>
            <a:endCxn id="8" idx="1"/>
          </p:cNvCxnSpPr>
          <p:nvPr/>
        </p:nvCxnSpPr>
        <p:spPr>
          <a:xfrm flipV="1">
            <a:off x="1043608" y="3486300"/>
            <a:ext cx="720080" cy="3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3"/>
            <a:endCxn id="8" idx="1"/>
          </p:cNvCxnSpPr>
          <p:nvPr/>
        </p:nvCxnSpPr>
        <p:spPr>
          <a:xfrm flipV="1">
            <a:off x="1043608" y="3486300"/>
            <a:ext cx="720080" cy="867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3"/>
            <a:endCxn id="9" idx="1"/>
          </p:cNvCxnSpPr>
          <p:nvPr/>
        </p:nvCxnSpPr>
        <p:spPr>
          <a:xfrm>
            <a:off x="1043608" y="3489975"/>
            <a:ext cx="72008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3"/>
            <a:endCxn id="9" idx="1"/>
          </p:cNvCxnSpPr>
          <p:nvPr/>
        </p:nvCxnSpPr>
        <p:spPr>
          <a:xfrm>
            <a:off x="1043608" y="4354071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" idx="3"/>
            <a:endCxn id="5" idx="1"/>
          </p:cNvCxnSpPr>
          <p:nvPr/>
        </p:nvCxnSpPr>
        <p:spPr>
          <a:xfrm>
            <a:off x="2267744" y="2625879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3"/>
            <a:endCxn id="10" idx="1"/>
          </p:cNvCxnSpPr>
          <p:nvPr/>
        </p:nvCxnSpPr>
        <p:spPr>
          <a:xfrm>
            <a:off x="2267744" y="2625879"/>
            <a:ext cx="792088" cy="860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4" idx="3"/>
            <a:endCxn id="11" idx="1"/>
          </p:cNvCxnSpPr>
          <p:nvPr/>
        </p:nvCxnSpPr>
        <p:spPr>
          <a:xfrm>
            <a:off x="2267744" y="2625879"/>
            <a:ext cx="792088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613346"/>
              </p:ext>
            </p:extLst>
          </p:nvPr>
        </p:nvGraphicFramePr>
        <p:xfrm>
          <a:off x="3851919" y="2795636"/>
          <a:ext cx="4873711" cy="993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5" imgW="2908080" imgH="482400" progId="Equation.DSMT4">
                  <p:embed/>
                </p:oleObj>
              </mc:Choice>
              <mc:Fallback>
                <p:oleObj name="Equation" r:id="rId5" imgW="2908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51919" y="2795636"/>
                        <a:ext cx="4873711" cy="993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388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291189"/>
              </p:ext>
            </p:extLst>
          </p:nvPr>
        </p:nvGraphicFramePr>
        <p:xfrm>
          <a:off x="763291" y="476672"/>
          <a:ext cx="1925711" cy="1960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3" imgW="698400" imgH="711000" progId="Equation.DSMT4">
                  <p:embed/>
                </p:oleObj>
              </mc:Choice>
              <mc:Fallback>
                <p:oleObj name="Equation" r:id="rId3" imgW="6984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3291" y="476672"/>
                        <a:ext cx="1925711" cy="1960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175729"/>
              </p:ext>
            </p:extLst>
          </p:nvPr>
        </p:nvGraphicFramePr>
        <p:xfrm>
          <a:off x="3460750" y="549275"/>
          <a:ext cx="4170363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5" imgW="1828800" imgH="1091880" progId="Equation.DSMT4">
                  <p:embed/>
                </p:oleObj>
              </mc:Choice>
              <mc:Fallback>
                <p:oleObj name="Equation" r:id="rId5" imgW="1828800" imgH="1091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60750" y="549275"/>
                        <a:ext cx="4170363" cy="248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207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12971</TotalTime>
  <Words>306</Words>
  <Application>Microsoft Office PowerPoint</Application>
  <PresentationFormat>全屏显示(4:3)</PresentationFormat>
  <Paragraphs>205</Paragraphs>
  <Slides>12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戴泽林</dc:creator>
  <cp:lastModifiedBy>ctxtest01</cp:lastModifiedBy>
  <cp:revision>45</cp:revision>
  <dcterms:created xsi:type="dcterms:W3CDTF">2018-12-19T12:33:41Z</dcterms:created>
  <dcterms:modified xsi:type="dcterms:W3CDTF">2018-12-29T01:19:30Z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SEDS_TWMT">
    <vt:lpwstr>d46a6755_b77b54e0_dea91104f31d39a8ee6f9b509790a8bf19d01c0fb06667648ed16fbac04f776b</vt:lpwstr>
  </property>
  <property fmtid="{D5CDD505-2E9C-101B-9397-08002B2CF9AE}" pid="3" name="GSEDS_HWMT_d46a6755">
    <vt:lpwstr>f2451c7a_mFV0yj85ICk0N8pPmHv8p+597OU=_8QYrr2J+YTA1Pt1GkHb8rdW7BseRclTT79K85LEEKe5iJTTEMZnSjOqS3Xl08z1SuP+pyBlfRpyhXtboDGkzctlSEA==_cdbbce89</vt:lpwstr>
  </property>
</Properties>
</file>