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sldIdLst>
    <p:sldId id="256" r:id="rId5"/>
    <p:sldId id="300" r:id="rId6"/>
    <p:sldId id="282" r:id="rId7"/>
    <p:sldId id="258" r:id="rId8"/>
    <p:sldId id="259" r:id="rId9"/>
    <p:sldId id="299" r:id="rId10"/>
    <p:sldId id="268" r:id="rId11"/>
    <p:sldId id="270" r:id="rId12"/>
    <p:sldId id="301" r:id="rId13"/>
    <p:sldId id="261" r:id="rId14"/>
    <p:sldId id="278" r:id="rId15"/>
    <p:sldId id="293" r:id="rId16"/>
    <p:sldId id="296" r:id="rId17"/>
    <p:sldId id="297" r:id="rId18"/>
    <p:sldId id="29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75" r:id="rId32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0B9"/>
    <a:srgbClr val="0C3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9"/>
    <p:restoredTop sz="94653"/>
  </p:normalViewPr>
  <p:slideViewPr>
    <p:cSldViewPr snapToGrid="0" snapToObjects="1">
      <p:cViewPr varScale="1">
        <p:scale>
          <a:sx n="108" d="100"/>
          <a:sy n="108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3AE7-D9E3-4D49-9D84-7A862E7EEBF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51F4-2225-4D73-BB10-3967C825E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51F4-2225-4D73-BB10-3967C825E3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0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15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57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35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2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51F4-2225-4D73-BB10-3967C825E3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1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64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08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59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68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42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14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23/11/2019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"/>
            <a:ext cx="9141291" cy="5143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632" y="273844"/>
            <a:ext cx="441548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632" y="1383152"/>
            <a:ext cx="7768282" cy="315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1.xml"/><Relationship Id="rId7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4.xml"/><Relationship Id="rId7" Type="http://schemas.openxmlformats.org/officeDocument/2006/relationships/oleObject" Target="../embeddings/oleObject5.bin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15.xml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7.xml"/><Relationship Id="rId7" Type="http://schemas.openxmlformats.org/officeDocument/2006/relationships/oleObject" Target="../embeddings/oleObject6.bin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18.xml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0.xml"/><Relationship Id="rId7" Type="http://schemas.openxmlformats.org/officeDocument/2006/relationships/oleObject" Target="../embeddings/oleObject7.bin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3.xml"/><Relationship Id="rId7" Type="http://schemas.openxmlformats.org/officeDocument/2006/relationships/oleObject" Target="../embeddings/oleObject8.bin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6.xml"/><Relationship Id="rId7" Type="http://schemas.openxmlformats.org/officeDocument/2006/relationships/oleObject" Target="../embeddings/oleObject9.bin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3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IXumFqhsHG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030" y="1268016"/>
                <a:ext cx="7719746" cy="3361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latin typeface="Arial" charset="0"/>
                    <a:ea typeface="Arial" charset="0"/>
                    <a:cs typeface="Arial" charset="0"/>
                  </a:rPr>
                  <a:t>Given a prediction P, a range defined by inferior limit IB and superior limit </a:t>
                </a:r>
                <a:r>
                  <a:rPr lang="en-US" sz="1200" dirty="0" err="1">
                    <a:latin typeface="Arial" charset="0"/>
                    <a:ea typeface="Arial" charset="0"/>
                    <a:cs typeface="Arial" charset="0"/>
                  </a:rPr>
                  <a:t>uB</a:t>
                </a:r>
                <a:r>
                  <a:rPr lang="en-US" sz="1200" dirty="0">
                    <a:latin typeface="Arial" charset="0"/>
                    <a:ea typeface="Arial" charset="0"/>
                    <a:cs typeface="Arial" charset="0"/>
                  </a:rPr>
                  <a:t>, and a real value R:</a:t>
                </a:r>
                <a:endParaRPr lang="en-US" sz="12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If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 R &gt;= </a:t>
                </a: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lB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 y R &lt;= </a:t>
                </a: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uB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Error</m:t>
                      </m:r>
                      <m: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uB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lB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P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If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 R &lt; </a:t>
                </a: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lB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Error</m:t>
                      </m:r>
                      <m: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uB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lB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P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</m:e>
                          </m:acc>
                        </m:den>
                      </m:f>
                      <m: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× </m:t>
                      </m:r>
                      <m:d>
                        <m:d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1.5+ 2</m:t>
                          </m:r>
                          <m:f>
                            <m:fPr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R</m:t>
                                  </m:r>
                                  <m: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lB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R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If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 R &gt; </a:t>
                </a:r>
                <a:r>
                  <a:rPr lang="es-ES" sz="10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uB</a:t>
                </a:r>
                <a:r>
                  <a:rPr lang="es-ES" sz="1000" dirty="0">
                    <a:effectLst/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Error</m:t>
                      </m:r>
                      <m: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uB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lB</m:t>
                              </m:r>
                            </m:e>
                          </m:d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  <m: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P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1000" b="0" i="0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R</m:t>
                              </m:r>
                            </m:e>
                          </m:acc>
                        </m:den>
                      </m:f>
                      <m:r>
                        <a:rPr lang="es-ES" sz="1000" b="0" i="0">
                          <a:effectLst/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× </m:t>
                      </m:r>
                      <m:d>
                        <m:d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s-ES" sz="1000" b="0" i="0">
                              <a:effectLst/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1.5+ 2</m:t>
                          </m:r>
                          <m:f>
                            <m:fPr>
                              <m:ctrlP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R</m:t>
                                  </m:r>
                                  <m: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uB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000" b="0" i="0">
                                      <a:effectLst/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R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 err="1">
                    <a:latin typeface="Arial" charset="0"/>
                    <a:ea typeface="Arial" charset="0"/>
                    <a:cs typeface="Arial" charset="0"/>
                  </a:rPr>
                  <a:t>Being</a:t>
                </a: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s-ES" sz="1200" dirty="0">
                    <a:effectLst/>
                    <a:latin typeface="Arial" charset="0"/>
                    <a:ea typeface="Arial" charset="0"/>
                    <a:cs typeface="Arial" charset="0"/>
                  </a:rPr>
                  <a:t>|·| </a:t>
                </a:r>
                <a:r>
                  <a:rPr lang="es-ES" sz="1200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absolute</a:t>
                </a:r>
                <a:r>
                  <a:rPr lang="es-ES" sz="1200" dirty="0">
                    <a:effectLst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s-ES" sz="1200" dirty="0" err="1" smtClean="0">
                    <a:effectLst/>
                    <a:latin typeface="Arial" charset="0"/>
                    <a:ea typeface="Arial" charset="0"/>
                    <a:cs typeface="Arial" charset="0"/>
                  </a:rPr>
                  <a:t>value</a:t>
                </a:r>
                <a:r>
                  <a:rPr lang="es-ES" sz="1200" dirty="0" smtClean="0">
                    <a:effectLst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s-ES" sz="1200" dirty="0" err="1" smtClean="0">
                    <a:effectLst/>
                    <a:latin typeface="Arial" charset="0"/>
                    <a:ea typeface="Arial" charset="0"/>
                    <a:cs typeface="Arial" charset="0"/>
                  </a:rPr>
                  <a:t>operator</a:t>
                </a:r>
                <a:endParaRPr lang="es-ES" sz="12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1200" b="0" i="0">
                            <a:effectLst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s-ES" sz="1200" dirty="0">
                    <a:effectLst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200" dirty="0" smtClean="0">
                    <a:effectLst/>
                    <a:latin typeface="Arial" charset="0"/>
                    <a:ea typeface="Arial" charset="0"/>
                    <a:cs typeface="Arial" charset="0"/>
                  </a:rPr>
                  <a:t>mean value of real values in the test set of that country-product group</a:t>
                </a: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30" y="1268016"/>
                <a:ext cx="7719746" cy="3361690"/>
              </a:xfrm>
              <a:prstGeom prst="rect">
                <a:avLst/>
              </a:prstGeom>
              <a:blipFill rotWithShape="0">
                <a:blip r:embed="rId2"/>
                <a:stretch>
                  <a:fillRect t="-1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Metric</a:t>
            </a:r>
            <a:r>
              <a:rPr lang="es-ES" sz="3200" dirty="0">
                <a:solidFill>
                  <a:srgbClr val="0C3A74"/>
                </a:solidFill>
              </a:rPr>
              <a:t> </a:t>
            </a:r>
            <a:r>
              <a:rPr lang="es-ES" sz="3200" dirty="0" smtClean="0">
                <a:solidFill>
                  <a:srgbClr val="0C3A74"/>
                </a:solidFill>
              </a:rPr>
              <a:t>Formula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95632" y="1311666"/>
            <a:ext cx="7085991" cy="3474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" indent="-285750">
              <a:lnSpc>
                <a:spcPct val="107000"/>
              </a:lnSpc>
              <a:spcAft>
                <a:spcPts val="800"/>
              </a:spcAft>
              <a:buClr>
                <a:srgbClr val="0270B9"/>
              </a:buClr>
              <a:buFont typeface="Arial" charset="0"/>
              <a:buChar char="•"/>
            </a:pPr>
            <a:r>
              <a:rPr lang="en-GB" sz="1400" dirty="0" smtClean="0">
                <a:latin typeface="Arial" charset="0"/>
                <a:ea typeface="Arial" charset="0"/>
                <a:cs typeface="Arial" charset="0"/>
              </a:rPr>
              <a:t>Jury </a:t>
            </a:r>
            <a:r>
              <a:rPr lang="en-GB" sz="1400" dirty="0">
                <a:latin typeface="Arial" charset="0"/>
                <a:ea typeface="Arial" charset="0"/>
                <a:cs typeface="Arial" charset="0"/>
              </a:rPr>
              <a:t>Criteria:</a:t>
            </a:r>
          </a:p>
          <a:p>
            <a:pPr marL="414337" lvl="2" indent="-285750">
              <a:lnSpc>
                <a:spcPct val="107000"/>
              </a:lnSpc>
              <a:spcAft>
                <a:spcPts val="800"/>
              </a:spcAft>
              <a:buClr>
                <a:srgbClr val="0270B9"/>
              </a:buClr>
              <a:buFont typeface="Arial" charset="0"/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FORECAST ACCURACY: How close is your prediction to the real value and how well the upper and lower bounds represent the uncertainty?</a:t>
            </a:r>
          </a:p>
          <a:p>
            <a:pPr marL="414337" lvl="2" indent="-285750">
              <a:lnSpc>
                <a:spcPct val="107000"/>
              </a:lnSpc>
              <a:spcAft>
                <a:spcPts val="800"/>
              </a:spcAft>
              <a:buClr>
                <a:srgbClr val="0270B9"/>
              </a:buClr>
              <a:buFont typeface="Arial" charset="0"/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NON-QUANTITATIVE CRITERIA: How innovative and creative is your approach for clustering our brands?  In your presentation, did you clearly communicate what you did and could answer the questions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414337" lvl="2" indent="-285750">
              <a:lnSpc>
                <a:spcPct val="107000"/>
              </a:lnSpc>
              <a:spcAft>
                <a:spcPts val="800"/>
              </a:spcAft>
              <a:buClr>
                <a:srgbClr val="0270B9"/>
              </a:buClr>
              <a:buFont typeface="Arial" charset="0"/>
              <a:buChar char="•"/>
            </a:pPr>
            <a:endParaRPr lang="es-ES" sz="1400" dirty="0">
              <a:latin typeface="Arial" charset="0"/>
              <a:ea typeface="Arial" charset="0"/>
              <a:cs typeface="Arial" charset="0"/>
            </a:endParaRPr>
          </a:p>
          <a:p>
            <a:pPr marL="71437" lvl="1" indent="-285750">
              <a:lnSpc>
                <a:spcPct val="107000"/>
              </a:lnSpc>
              <a:spcAft>
                <a:spcPts val="800"/>
              </a:spcAft>
              <a:buClr>
                <a:srgbClr val="0270B9"/>
              </a:buClr>
              <a:buFont typeface="Arial" charset="0"/>
              <a:buChar char="•"/>
            </a:pPr>
            <a:r>
              <a:rPr lang="en-GB" sz="1400" dirty="0">
                <a:latin typeface="Arial" charset="0"/>
                <a:ea typeface="Arial" charset="0"/>
                <a:cs typeface="Arial" charset="0"/>
              </a:rPr>
              <a:t>Top 5 teams according to the </a:t>
            </a:r>
            <a:r>
              <a:rPr lang="en-GB" sz="1400" dirty="0" smtClean="0">
                <a:latin typeface="Arial" charset="0"/>
                <a:ea typeface="Arial" charset="0"/>
                <a:cs typeface="Arial" charset="0"/>
              </a:rPr>
              <a:t>FORECAST ACCURACY </a:t>
            </a:r>
            <a:r>
              <a:rPr lang="en-GB" sz="1400" dirty="0">
                <a:latin typeface="Arial" charset="0"/>
                <a:ea typeface="Arial" charset="0"/>
                <a:cs typeface="Arial" charset="0"/>
              </a:rPr>
              <a:t>metric will present to the Jury with a 10 minutes presentation + Q&amp;A. </a:t>
            </a:r>
            <a:r>
              <a:rPr lang="en-GB" sz="1400" dirty="0" smtClean="0">
                <a:latin typeface="Arial" charset="0"/>
                <a:ea typeface="Arial" charset="0"/>
                <a:cs typeface="Arial" charset="0"/>
              </a:rPr>
              <a:t>They will show their results for </a:t>
            </a:r>
            <a:r>
              <a:rPr lang="en-GB" sz="1400" u="sng" dirty="0" smtClean="0">
                <a:latin typeface="Arial" charset="0"/>
                <a:ea typeface="Arial" charset="0"/>
                <a:cs typeface="Arial" charset="0"/>
              </a:rPr>
              <a:t>both exercises</a:t>
            </a:r>
            <a:r>
              <a:rPr lang="en-GB" sz="1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GB" sz="1400" dirty="0">
              <a:latin typeface="Arial" charset="0"/>
              <a:ea typeface="Arial" charset="0"/>
              <a:cs typeface="Arial" charset="0"/>
            </a:endParaRPr>
          </a:p>
          <a:p>
            <a:pPr marL="0" lvl="1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marL="71437" lvl="1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>
                <a:solidFill>
                  <a:srgbClr val="0C3A74"/>
                </a:solidFill>
              </a:rPr>
              <a:t>Datathon</a:t>
            </a:r>
            <a:r>
              <a:rPr lang="es-ES" sz="3200" dirty="0">
                <a:solidFill>
                  <a:srgbClr val="0C3A74"/>
                </a:solidFill>
              </a:rPr>
              <a:t> </a:t>
            </a:r>
            <a:r>
              <a:rPr lang="es-ES" sz="3200" dirty="0" err="1">
                <a:solidFill>
                  <a:srgbClr val="0C3A74"/>
                </a:solidFill>
              </a:rPr>
              <a:t>Criteria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216" y="2216135"/>
            <a:ext cx="4808702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45720" r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Country </a:t>
            </a: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geographical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break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Brand </a:t>
            </a: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Group (</a:t>
            </a: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95)</a:t>
            </a:r>
            <a:r>
              <a:rPr lang="en-US" sz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 pharmaceutical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product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Function (10)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Financial information related to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Gross &amp; Net Prices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Expenses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Different investment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types</a:t>
            </a: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Volume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= Target variable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Calendar variables (13</a:t>
            </a:r>
            <a:r>
              <a:rPr lang="es-E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200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Months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launch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Calendar variables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such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as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working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days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etc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6252" y="2216135"/>
            <a:ext cx="3183082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45720" r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Monthly/Quarterly/Yearly data from 2012</a:t>
            </a:r>
          </a:p>
          <a:p>
            <a:pPr marL="342900" indent="-114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Data : available till end 7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723"/>
          <a:stretch/>
        </p:blipFill>
        <p:spPr>
          <a:xfrm>
            <a:off x="1068410" y="1097895"/>
            <a:ext cx="7572684" cy="8900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smtClean="0">
                <a:solidFill>
                  <a:srgbClr val="0C3A74"/>
                </a:solidFill>
              </a:rPr>
              <a:t>Data input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0691" y="2214924"/>
            <a:ext cx="2470485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45720" r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Columns will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comma-separated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Decimal separator will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 will be a string with the format “YYYY-MM-01”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32" y="1484948"/>
            <a:ext cx="4709039" cy="29603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Submission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Sample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9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You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</a:t>
            </a:r>
            <a:r>
              <a:rPr lang="es-ES" sz="1400" b="1" dirty="0" err="1" smtClean="0"/>
              <a:t>not</a:t>
            </a:r>
            <a:r>
              <a:rPr lang="es-ES" sz="1400" b="1" dirty="0" smtClean="0"/>
              <a:t> be </a:t>
            </a:r>
            <a:r>
              <a:rPr lang="es-ES" sz="1400" b="1" dirty="0" err="1" smtClean="0"/>
              <a:t>evaluated</a:t>
            </a:r>
            <a:r>
              <a:rPr lang="es-ES" sz="1400" b="1" dirty="0" smtClean="0"/>
              <a:t> </a:t>
            </a:r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 err="1" smtClean="0"/>
              <a:t>your</a:t>
            </a:r>
            <a:r>
              <a:rPr lang="es-ES" sz="1400" dirty="0" smtClean="0"/>
              <a:t> </a:t>
            </a:r>
            <a:r>
              <a:rPr lang="es-ES" sz="1400" dirty="0" err="1" smtClean="0"/>
              <a:t>submission</a:t>
            </a:r>
            <a:r>
              <a:rPr lang="es-ES" sz="1400" dirty="0" smtClean="0"/>
              <a:t> file </a:t>
            </a:r>
            <a:r>
              <a:rPr lang="es-ES" sz="1400" dirty="0" err="1" smtClean="0"/>
              <a:t>contains</a:t>
            </a:r>
            <a:r>
              <a:rPr lang="es-ES" sz="1400" dirty="0" smtClean="0"/>
              <a:t> </a:t>
            </a:r>
            <a:r>
              <a:rPr lang="es-ES" sz="1400" dirty="0" err="1" smtClean="0"/>
              <a:t>an</a:t>
            </a:r>
            <a:r>
              <a:rPr lang="es-ES" sz="1400" dirty="0" smtClean="0"/>
              <a:t> error.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</a:t>
            </a:r>
            <a:r>
              <a:rPr lang="es-ES" sz="1400" dirty="0" err="1" smtClean="0"/>
              <a:t>happen</a:t>
            </a:r>
            <a:r>
              <a:rPr lang="es-ES" sz="1400" dirty="0" smtClean="0"/>
              <a:t> </a:t>
            </a:r>
            <a:r>
              <a:rPr lang="es-ES" sz="1400" dirty="0" err="1" smtClean="0"/>
              <a:t>if</a:t>
            </a:r>
            <a:r>
              <a:rPr lang="es-ES" sz="1400" dirty="0" smtClean="0"/>
              <a:t>:</a:t>
            </a:r>
          </a:p>
          <a:p>
            <a:pPr marL="514350" lvl="1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/>
              <a:t>T</a:t>
            </a:r>
            <a:r>
              <a:rPr lang="es-ES" sz="1400" dirty="0" err="1" smtClean="0"/>
              <a:t>he</a:t>
            </a:r>
            <a:r>
              <a:rPr lang="es-ES" sz="1400" dirty="0" smtClean="0"/>
              <a:t> </a:t>
            </a:r>
            <a:r>
              <a:rPr lang="es-ES" sz="1400" dirty="0" err="1" smtClean="0"/>
              <a:t>submission</a:t>
            </a:r>
            <a:r>
              <a:rPr lang="es-ES" sz="1400" dirty="0" smtClean="0"/>
              <a:t> file </a:t>
            </a:r>
            <a:r>
              <a:rPr lang="es-ES" sz="1400" dirty="0" err="1" smtClean="0"/>
              <a:t>contains</a:t>
            </a:r>
            <a:r>
              <a:rPr lang="es-ES" sz="1400" dirty="0" smtClean="0"/>
              <a:t> </a:t>
            </a:r>
            <a:r>
              <a:rPr lang="es-ES" sz="1400" dirty="0" err="1" smtClean="0"/>
              <a:t>forecast</a:t>
            </a:r>
            <a:r>
              <a:rPr lang="es-ES" sz="1400" dirty="0" smtClean="0"/>
              <a:t> </a:t>
            </a:r>
            <a:r>
              <a:rPr lang="es-ES" sz="1400" dirty="0" err="1" smtClean="0"/>
              <a:t>values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do </a:t>
            </a:r>
            <a:r>
              <a:rPr lang="es-ES" sz="1400" dirty="0" err="1" smtClean="0"/>
              <a:t>not</a:t>
            </a:r>
            <a:r>
              <a:rPr lang="es-ES" sz="1400" dirty="0" smtClean="0"/>
              <a:t> lie </a:t>
            </a:r>
            <a:r>
              <a:rPr lang="es-ES" sz="1400" dirty="0" err="1" smtClean="0"/>
              <a:t>within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given</a:t>
            </a:r>
            <a:r>
              <a:rPr lang="es-ES" sz="1400" dirty="0" smtClean="0"/>
              <a:t> </a:t>
            </a:r>
            <a:r>
              <a:rPr lang="es-ES" sz="1400" dirty="0" err="1" smtClean="0"/>
              <a:t>boundaries</a:t>
            </a:r>
            <a:endParaRPr lang="es-ES" sz="1400" dirty="0" smtClean="0"/>
          </a:p>
          <a:p>
            <a:pPr marL="514350" lvl="1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Your</a:t>
            </a:r>
            <a:r>
              <a:rPr lang="es-ES" sz="1400" dirty="0" smtClean="0"/>
              <a:t> </a:t>
            </a:r>
            <a:r>
              <a:rPr lang="es-ES" sz="1400" dirty="0" err="1" smtClean="0"/>
              <a:t>submission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incomplete</a:t>
            </a:r>
            <a:r>
              <a:rPr lang="es-ES" sz="1400" dirty="0"/>
              <a:t> </a:t>
            </a:r>
            <a:r>
              <a:rPr lang="es-ES" sz="1400" dirty="0" err="1" smtClean="0"/>
              <a:t>or</a:t>
            </a:r>
            <a:r>
              <a:rPr lang="es-ES" sz="1400" dirty="0" smtClean="0"/>
              <a:t> has more </a:t>
            </a:r>
            <a:r>
              <a:rPr lang="es-ES" sz="1400" dirty="0" err="1" smtClean="0"/>
              <a:t>values</a:t>
            </a:r>
            <a:r>
              <a:rPr lang="es-ES" sz="1400" dirty="0" smtClean="0"/>
              <a:t> </a:t>
            </a:r>
            <a:r>
              <a:rPr lang="es-ES" sz="1400" dirty="0" err="1" smtClean="0"/>
              <a:t>than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requested</a:t>
            </a:r>
            <a:endParaRPr lang="es-ES" sz="1400" dirty="0"/>
          </a:p>
          <a:p>
            <a:pPr marL="171450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You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be </a:t>
            </a:r>
            <a:r>
              <a:rPr lang="es-ES" sz="1400" dirty="0" err="1" smtClean="0"/>
              <a:t>evaluated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your</a:t>
            </a:r>
            <a:r>
              <a:rPr lang="es-ES" sz="1400" dirty="0" smtClean="0"/>
              <a:t> </a:t>
            </a:r>
            <a:r>
              <a:rPr lang="es-ES" sz="1400" b="1" dirty="0" err="1" smtClean="0"/>
              <a:t>most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recent</a:t>
            </a:r>
            <a:r>
              <a:rPr lang="es-ES" sz="1400" b="1" dirty="0" smtClean="0"/>
              <a:t> </a:t>
            </a:r>
            <a:r>
              <a:rPr lang="es-ES" sz="1400" dirty="0" err="1" smtClean="0"/>
              <a:t>submission</a:t>
            </a:r>
            <a:endParaRPr lang="es-ES" sz="1400" dirty="0"/>
          </a:p>
          <a:p>
            <a:pPr marL="171450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There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b="1" dirty="0" smtClean="0"/>
              <a:t>no </a:t>
            </a:r>
            <a:r>
              <a:rPr lang="es-ES" sz="1400" b="1" dirty="0" err="1" smtClean="0"/>
              <a:t>limit</a:t>
            </a:r>
            <a:r>
              <a:rPr lang="es-ES" sz="1400" b="1" dirty="0" smtClean="0"/>
              <a:t> </a:t>
            </a:r>
            <a:r>
              <a:rPr lang="es-ES" sz="1400" dirty="0" smtClean="0"/>
              <a:t>to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</a:t>
            </a:r>
            <a:r>
              <a:rPr lang="es-ES" sz="1400" dirty="0" err="1" smtClean="0"/>
              <a:t>submissions</a:t>
            </a:r>
            <a:endParaRPr lang="es-ES" sz="1400" dirty="0" smtClean="0"/>
          </a:p>
          <a:p>
            <a:pPr marL="171450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leaderboard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be </a:t>
            </a:r>
            <a:r>
              <a:rPr lang="es-ES" sz="1400" dirty="0" err="1" smtClean="0"/>
              <a:t>updated</a:t>
            </a:r>
            <a:r>
              <a:rPr lang="es-ES" sz="1400" dirty="0" smtClean="0"/>
              <a:t> </a:t>
            </a:r>
            <a:r>
              <a:rPr lang="es-ES" sz="1400" b="1" dirty="0" smtClean="0"/>
              <a:t>once </a:t>
            </a:r>
            <a:r>
              <a:rPr lang="es-ES" sz="1400" b="1" dirty="0" err="1" smtClean="0"/>
              <a:t>every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hour</a:t>
            </a:r>
            <a:r>
              <a:rPr lang="es-ES" sz="1400" dirty="0" smtClean="0"/>
              <a:t>, </a:t>
            </a:r>
            <a:r>
              <a:rPr lang="es-ES" sz="1400" dirty="0" err="1" smtClean="0"/>
              <a:t>except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final </a:t>
            </a:r>
            <a:r>
              <a:rPr lang="es-ES" sz="1400" dirty="0" err="1" smtClean="0"/>
              <a:t>hour</a:t>
            </a:r>
            <a:r>
              <a:rPr lang="es-ES" sz="1400" dirty="0" smtClean="0"/>
              <a:t> </a:t>
            </a:r>
            <a:r>
              <a:rPr lang="es-ES" sz="1400" dirty="0" err="1" smtClean="0"/>
              <a:t>during</a:t>
            </a:r>
            <a:r>
              <a:rPr lang="es-ES" sz="1400" dirty="0" smtClean="0"/>
              <a:t> </a:t>
            </a:r>
            <a:r>
              <a:rPr lang="es-ES" sz="1400" dirty="0" err="1" smtClean="0"/>
              <a:t>which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be </a:t>
            </a:r>
            <a:r>
              <a:rPr lang="es-ES" sz="1400" dirty="0" err="1" smtClean="0"/>
              <a:t>updated</a:t>
            </a:r>
            <a:r>
              <a:rPr lang="es-ES" sz="1400" dirty="0" smtClean="0"/>
              <a:t> </a:t>
            </a:r>
            <a:r>
              <a:rPr lang="es-ES" sz="1400" b="1" dirty="0" err="1" smtClean="0"/>
              <a:t>every</a:t>
            </a:r>
            <a:r>
              <a:rPr lang="es-ES" sz="1400" b="1" dirty="0" smtClean="0"/>
              <a:t> 15 minutes</a:t>
            </a:r>
            <a:r>
              <a:rPr lang="es-ES" sz="1400" dirty="0" smtClean="0"/>
              <a:t>. </a:t>
            </a:r>
            <a:endParaRPr lang="es-ES" sz="1400" dirty="0"/>
          </a:p>
          <a:p>
            <a:pPr marL="171450" indent="-171450">
              <a:lnSpc>
                <a:spcPct val="130000"/>
              </a:lnSpc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leaderboard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you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</a:t>
            </a:r>
            <a:r>
              <a:rPr lang="es-ES" sz="1400" dirty="0" err="1" smtClean="0"/>
              <a:t>see</a:t>
            </a:r>
            <a:r>
              <a:rPr lang="es-ES" sz="1400" dirty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created</a:t>
            </a:r>
            <a:r>
              <a:rPr lang="es-ES" sz="1400" dirty="0" smtClean="0"/>
              <a:t> </a:t>
            </a:r>
            <a:r>
              <a:rPr lang="es-ES" sz="1400" dirty="0" err="1" smtClean="0"/>
              <a:t>using</a:t>
            </a:r>
            <a:r>
              <a:rPr lang="es-ES" sz="1400" dirty="0" smtClean="0"/>
              <a:t> a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random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subsample</a:t>
            </a:r>
            <a:r>
              <a:rPr lang="es-ES" sz="1400" b="1" dirty="0" smtClean="0"/>
              <a:t> of 40% </a:t>
            </a:r>
            <a:r>
              <a:rPr lang="es-ES" sz="1400" dirty="0" smtClean="0"/>
              <a:t>of </a:t>
            </a:r>
            <a:r>
              <a:rPr lang="es-ES" sz="1400" dirty="0" err="1" smtClean="0"/>
              <a:t>the</a:t>
            </a:r>
            <a:r>
              <a:rPr lang="es-ES" sz="1400" dirty="0" smtClean="0"/>
              <a:t> test data </a:t>
            </a:r>
            <a:r>
              <a:rPr lang="es-ES" sz="1400" dirty="0" err="1" smtClean="0"/>
              <a:t>points</a:t>
            </a:r>
            <a:r>
              <a:rPr lang="es-ES" sz="1400" dirty="0" smtClean="0"/>
              <a:t>.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official</a:t>
            </a:r>
            <a:r>
              <a:rPr lang="es-ES" sz="1400" dirty="0" smtClean="0"/>
              <a:t> </a:t>
            </a:r>
            <a:r>
              <a:rPr lang="es-ES" sz="1400" dirty="0" err="1" smtClean="0"/>
              <a:t>leaderboard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created</a:t>
            </a:r>
            <a:r>
              <a:rPr lang="es-ES" sz="1400" dirty="0" smtClean="0"/>
              <a:t> </a:t>
            </a:r>
            <a:r>
              <a:rPr lang="es-ES" sz="1400" dirty="0" err="1" smtClean="0"/>
              <a:t>using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full test set. </a:t>
            </a:r>
            <a:r>
              <a:rPr lang="es-ES" sz="1400" dirty="0" err="1" smtClean="0"/>
              <a:t>Make</a:t>
            </a:r>
            <a:r>
              <a:rPr lang="es-ES" sz="1400" dirty="0" smtClean="0"/>
              <a:t> </a:t>
            </a:r>
            <a:r>
              <a:rPr lang="es-ES" sz="1400" dirty="0" err="1" smtClean="0"/>
              <a:t>sure</a:t>
            </a:r>
            <a:r>
              <a:rPr lang="es-ES" sz="1400" dirty="0" smtClean="0"/>
              <a:t> </a:t>
            </a:r>
            <a:r>
              <a:rPr lang="es-ES" sz="1400" dirty="0" err="1" smtClean="0"/>
              <a:t>you</a:t>
            </a:r>
            <a:r>
              <a:rPr lang="es-ES" sz="1400" dirty="0" smtClean="0"/>
              <a:t> are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overfitting</a:t>
            </a:r>
            <a:r>
              <a:rPr lang="es-ES" sz="1400" dirty="0" smtClean="0"/>
              <a:t> </a:t>
            </a:r>
            <a:r>
              <a:rPr lang="es-ES" sz="1400" dirty="0" err="1" smtClean="0"/>
              <a:t>or</a:t>
            </a:r>
            <a:r>
              <a:rPr lang="es-ES" sz="1400" dirty="0" smtClean="0"/>
              <a:t> </a:t>
            </a:r>
            <a:r>
              <a:rPr lang="es-ES" sz="1400" dirty="0" err="1" smtClean="0"/>
              <a:t>you</a:t>
            </a:r>
            <a:r>
              <a:rPr lang="es-ES" sz="1400" dirty="0" smtClean="0"/>
              <a:t> </a:t>
            </a:r>
            <a:r>
              <a:rPr lang="es-ES" sz="1400" dirty="0" err="1" smtClean="0"/>
              <a:t>will</a:t>
            </a:r>
            <a:r>
              <a:rPr lang="es-ES" sz="1400" dirty="0" smtClean="0"/>
              <a:t> </a:t>
            </a:r>
            <a:r>
              <a:rPr lang="es-ES" sz="1400" dirty="0" err="1" smtClean="0"/>
              <a:t>drop</a:t>
            </a:r>
            <a:r>
              <a:rPr lang="es-ES" sz="1400" dirty="0" smtClean="0"/>
              <a:t> </a:t>
            </a:r>
            <a:r>
              <a:rPr lang="es-ES" sz="1400" dirty="0" err="1" smtClean="0"/>
              <a:t>down</a:t>
            </a:r>
            <a:r>
              <a:rPr lang="es-ES" sz="1400" dirty="0" smtClean="0"/>
              <a:t>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Submission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Instructions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2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5632" y="1299514"/>
            <a:ext cx="7456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data set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you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may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find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recently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launched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brands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brands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facing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generic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competition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due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loss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exclusivity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In some brands/countries may have volume but not/low Investments or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iceversa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</a:t>
            </a:r>
          </a:p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“Usually” volume is positive and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nvestment is negative. However negative volumes and positive investments are possible (e.g. returns, accounting changes, etc.)</a:t>
            </a:r>
          </a:p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Products 53, 71, 64, 69, 63 belong to the same therapeutic area (cannibalization?)</a:t>
            </a:r>
          </a:p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There are cases where the same molecule is used in more than one therapeutic area. </a:t>
            </a:r>
          </a:p>
          <a:p>
            <a:pPr marL="628650" lvl="1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Products 3 &amp; 45 </a:t>
            </a:r>
          </a:p>
          <a:p>
            <a:pPr marL="628650" lvl="1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Products 30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56</a:t>
            </a:r>
          </a:p>
          <a:p>
            <a:pPr marL="285750" indent="-285750">
              <a:lnSpc>
                <a:spcPct val="150000"/>
              </a:lnSpc>
              <a:buClr>
                <a:srgbClr val="0270B9"/>
              </a:buClr>
              <a:buFont typeface="Arial" charset="0"/>
              <a:buChar char="•"/>
            </a:pP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There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might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be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product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combinations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interconnected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sales 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you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might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might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200" dirty="0" err="1"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es-ES" sz="1200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s-ES" sz="1200" dirty="0" err="1" smtClean="0">
                <a:latin typeface="Arial" charset="0"/>
                <a:ea typeface="Arial" charset="0"/>
                <a:cs typeface="Arial" charset="0"/>
              </a:rPr>
              <a:t>them</a:t>
            </a:r>
            <a:r>
              <a:rPr lang="es-ES" sz="1200" dirty="0" smtClean="0">
                <a:latin typeface="Arial" charset="0"/>
                <a:ea typeface="Arial" charset="0"/>
                <a:cs typeface="Arial" charset="0"/>
              </a:rPr>
              <a:t>!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smtClean="0">
                <a:solidFill>
                  <a:srgbClr val="0C3A74"/>
                </a:solidFill>
              </a:rPr>
              <a:t>Data Notes and </a:t>
            </a:r>
            <a:r>
              <a:rPr lang="es-ES" sz="3200" dirty="0" err="1" smtClean="0">
                <a:solidFill>
                  <a:srgbClr val="0C3A74"/>
                </a:solidFill>
              </a:rPr>
              <a:t>Hints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03373CE-783D-4B11-A90D-65194064AB75}"/>
              </a:ext>
            </a:extLst>
          </p:cNvPr>
          <p:cNvSpPr txBox="1"/>
          <p:nvPr/>
        </p:nvSpPr>
        <p:spPr>
          <a:xfrm>
            <a:off x="1973745" y="1091991"/>
            <a:ext cx="596377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username: </a:t>
            </a:r>
            <a:r>
              <a:rPr lang="en-US" sz="2000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TeamX</a:t>
            </a:r>
            <a:r>
              <a:rPr lang="en-US" sz="20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000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NameTeam</a:t>
            </a:r>
            <a:r>
              <a:rPr lang="en-US" sz="20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000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MyName</a:t>
            </a:r>
            <a:r>
              <a:rPr lang="en-US" sz="20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000" b="1" dirty="0">
              <a:solidFill>
                <a:srgbClr val="0270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Communication</a:t>
            </a:r>
            <a:r>
              <a:rPr lang="es-ES" sz="3200" dirty="0">
                <a:solidFill>
                  <a:srgbClr val="0C3A74"/>
                </a:solidFill>
              </a:rPr>
              <a:t> </a:t>
            </a:r>
            <a:r>
              <a:rPr lang="es-ES" sz="3200" dirty="0" err="1">
                <a:solidFill>
                  <a:srgbClr val="0C3A74"/>
                </a:solidFill>
              </a:rPr>
              <a:t>Channel</a:t>
            </a:r>
            <a:endParaRPr lang="en-US" sz="3400" dirty="0">
              <a:solidFill>
                <a:srgbClr val="0C3A74"/>
              </a:solidFill>
            </a:endParaRPr>
          </a:p>
        </p:txBody>
      </p:sp>
      <p:grpSp>
        <p:nvGrpSpPr>
          <p:cNvPr id="17" name="Grupo 4"/>
          <p:cNvGrpSpPr/>
          <p:nvPr/>
        </p:nvGrpSpPr>
        <p:grpSpPr>
          <a:xfrm>
            <a:off x="1183639" y="1492101"/>
            <a:ext cx="7340791" cy="3100219"/>
            <a:chOff x="457200" y="895350"/>
            <a:chExt cx="8522723" cy="4058901"/>
          </a:xfrm>
        </p:grpSpPr>
        <p:pic>
          <p:nvPicPr>
            <p:cNvPr id="18" name="Picture 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A9AAEDB-8E76-4423-9CE7-38C89F36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00" y="895350"/>
              <a:ext cx="8522723" cy="40589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1C32457-9B91-4E72-90F4-479E0FEF1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9932" r="85606" b="19362"/>
            <a:stretch/>
          </p:blipFill>
          <p:spPr>
            <a:xfrm>
              <a:off x="457200" y="2802054"/>
              <a:ext cx="1226761" cy="434563"/>
            </a:xfrm>
            <a:prstGeom prst="rect">
              <a:avLst/>
            </a:prstGeom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0540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Communication</a:t>
            </a:r>
            <a:r>
              <a:rPr lang="es-ES" sz="3200" dirty="0">
                <a:solidFill>
                  <a:srgbClr val="0C3A74"/>
                </a:solidFill>
              </a:rPr>
              <a:t> </a:t>
            </a:r>
            <a:r>
              <a:rPr lang="es-ES" sz="3200" dirty="0" err="1">
                <a:solidFill>
                  <a:srgbClr val="0C3A74"/>
                </a:solidFill>
              </a:rPr>
              <a:t>Channel</a:t>
            </a:r>
            <a:endParaRPr lang="en-US" sz="3400" dirty="0">
              <a:solidFill>
                <a:srgbClr val="0C3A74"/>
              </a:solidFill>
            </a:endParaRPr>
          </a:p>
        </p:txBody>
      </p:sp>
      <p:grpSp>
        <p:nvGrpSpPr>
          <p:cNvPr id="15" name="Grupo 3">
            <a:extLst>
              <a:ext uri="{FF2B5EF4-FFF2-40B4-BE49-F238E27FC236}">
                <a16:creationId xmlns:a16="http://schemas.microsoft.com/office/drawing/2014/main" id="{208C72F7-2A05-44C5-9B1D-C31B737E3A90}"/>
              </a:ext>
            </a:extLst>
          </p:cNvPr>
          <p:cNvGrpSpPr/>
          <p:nvPr/>
        </p:nvGrpSpPr>
        <p:grpSpPr>
          <a:xfrm>
            <a:off x="1180451" y="1300480"/>
            <a:ext cx="7244646" cy="3311894"/>
            <a:chOff x="195414" y="980142"/>
            <a:chExt cx="8522725" cy="4058901"/>
          </a:xfrm>
        </p:grpSpPr>
        <p:pic>
          <p:nvPicPr>
            <p:cNvPr id="16" name="Picture 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D04D297-882C-4471-B248-647AF2B65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5416" y="980142"/>
              <a:ext cx="8522723" cy="4058901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Left 10">
              <a:extLst>
                <a:ext uri="{FF2B5EF4-FFF2-40B4-BE49-F238E27FC236}">
                  <a16:creationId xmlns:a16="http://schemas.microsoft.com/office/drawing/2014/main" id="{6992880B-C844-454A-A1A0-500E6E0F77D9}"/>
                </a:ext>
              </a:extLst>
            </p:cNvPr>
            <p:cNvSpPr/>
            <p:nvPr/>
          </p:nvSpPr>
          <p:spPr>
            <a:xfrm rot="1620000">
              <a:off x="731429" y="1701603"/>
              <a:ext cx="978408" cy="484632"/>
            </a:xfrm>
            <a:prstGeom prst="leftArrow">
              <a:avLst/>
            </a:prstGeom>
            <a:solidFill>
              <a:srgbClr val="02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C13F5A99-BA3C-4F63-B892-ADECA5517C1E}"/>
                </a:ext>
              </a:extLst>
            </p:cNvPr>
            <p:cNvSpPr/>
            <p:nvPr/>
          </p:nvSpPr>
          <p:spPr>
            <a:xfrm>
              <a:off x="221614" y="1600166"/>
              <a:ext cx="523647" cy="151610"/>
            </a:xfrm>
            <a:prstGeom prst="rect">
              <a:avLst/>
            </a:prstGeom>
            <a:noFill/>
            <a:ln w="28575">
              <a:solidFill>
                <a:srgbClr val="0270B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19" name="Picture 1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1FEF01A-40B1-4229-8BDD-C2690C9E7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9932" r="85606" b="19362"/>
            <a:stretch/>
          </p:blipFill>
          <p:spPr>
            <a:xfrm>
              <a:off x="195414" y="2888213"/>
              <a:ext cx="1226761" cy="434563"/>
            </a:xfrm>
            <a:prstGeom prst="rect">
              <a:avLst/>
            </a:prstGeom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30233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8"/>
          <a:stretch/>
        </p:blipFill>
        <p:spPr>
          <a:xfrm>
            <a:off x="1644502" y="1137976"/>
            <a:ext cx="5716096" cy="3453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think-cell Slide" r:id="rId8" imgW="624" imgH="623" progId="TCLayout.ActiveDocument.1">
                  <p:embed/>
                </p:oleObj>
              </mc:Choice>
              <mc:Fallback>
                <p:oleObj name="think-cell Slide" r:id="rId8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10555" y="2658141"/>
            <a:ext cx="3637844" cy="1856758"/>
          </a:xfrm>
          <a:prstGeom prst="rect">
            <a:avLst/>
          </a:prstGeom>
          <a:solidFill>
            <a:srgbClr val="DCE9F8">
              <a:alpha val="2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8" name="Flecha abajo 7"/>
          <p:cNvSpPr/>
          <p:nvPr/>
        </p:nvSpPr>
        <p:spPr>
          <a:xfrm rot="5400000">
            <a:off x="6668636" y="2268486"/>
            <a:ext cx="444788" cy="1025667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Communication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Channel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70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4" y="1101435"/>
            <a:ext cx="7060498" cy="3437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7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707" y="3791415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godatathon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8C088-0C42-4637-84BC-184898164DCA}"/>
              </a:ext>
            </a:extLst>
          </p:cNvPr>
          <p:cNvSpPr txBox="1"/>
          <p:nvPr/>
        </p:nvSpPr>
        <p:spPr>
          <a:xfrm>
            <a:off x="3257152" y="2127380"/>
            <a:ext cx="2629694" cy="3540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72006" y="1079993"/>
            <a:ext cx="4970060" cy="3457562"/>
            <a:chOff x="355725" y="783261"/>
            <a:chExt cx="5592790" cy="38584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5" y="783261"/>
              <a:ext cx="5592790" cy="385844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ángulo 13"/>
            <p:cNvSpPr/>
            <p:nvPr/>
          </p:nvSpPr>
          <p:spPr>
            <a:xfrm>
              <a:off x="1447800" y="2343149"/>
              <a:ext cx="1373541" cy="457201"/>
            </a:xfrm>
            <a:prstGeom prst="rect">
              <a:avLst/>
            </a:prstGeom>
            <a:solidFill>
              <a:srgbClr val="DCE9F8">
                <a:alpha val="20000"/>
              </a:srgb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49BE4C2-30C4-4425-90DA-CAD614DE3C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877" r="23669" b="31757"/>
          <a:stretch/>
        </p:blipFill>
        <p:spPr>
          <a:xfrm>
            <a:off x="5387297" y="1259700"/>
            <a:ext cx="3250494" cy="208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1FF7F83-241F-4DE5-A882-334409067FDD}"/>
              </a:ext>
            </a:extLst>
          </p:cNvPr>
          <p:cNvSpPr txBox="1"/>
          <p:nvPr/>
        </p:nvSpPr>
        <p:spPr>
          <a:xfrm>
            <a:off x="6249495" y="3490594"/>
            <a:ext cx="2660825" cy="102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Credentials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user: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teamX@novartisdatathon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password: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pndteamX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Flecha abajo 11"/>
          <p:cNvSpPr/>
          <p:nvPr/>
        </p:nvSpPr>
        <p:spPr>
          <a:xfrm rot="14643233" flipV="1">
            <a:off x="2394127" y="1802179"/>
            <a:ext cx="533400" cy="1066800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762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8C088-0C42-4637-84BC-184898164DCA}"/>
              </a:ext>
            </a:extLst>
          </p:cNvPr>
          <p:cNvSpPr txBox="1"/>
          <p:nvPr/>
        </p:nvSpPr>
        <p:spPr>
          <a:xfrm>
            <a:off x="3394003" y="1989563"/>
            <a:ext cx="2355992" cy="31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8" y="1787887"/>
            <a:ext cx="4486624" cy="176144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37" y="2939641"/>
            <a:ext cx="4648200" cy="165707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Flecha abajo 16"/>
          <p:cNvSpPr/>
          <p:nvPr/>
        </p:nvSpPr>
        <p:spPr>
          <a:xfrm rot="16200000" flipV="1">
            <a:off x="5329426" y="1610958"/>
            <a:ext cx="458110" cy="823610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" name="Rectángulo 17"/>
          <p:cNvSpPr/>
          <p:nvPr/>
        </p:nvSpPr>
        <p:spPr>
          <a:xfrm>
            <a:off x="5889911" y="1866467"/>
            <a:ext cx="431226" cy="359616"/>
          </a:xfrm>
          <a:prstGeom prst="rect">
            <a:avLst/>
          </a:prstGeom>
          <a:solidFill>
            <a:srgbClr val="DCE9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1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0" name="Flecha abajo 19"/>
          <p:cNvSpPr/>
          <p:nvPr/>
        </p:nvSpPr>
        <p:spPr>
          <a:xfrm rot="13733337" flipV="1">
            <a:off x="5950937" y="2861908"/>
            <a:ext cx="458110" cy="823610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" name="Rectángulo 20"/>
          <p:cNvSpPr/>
          <p:nvPr/>
        </p:nvSpPr>
        <p:spPr>
          <a:xfrm>
            <a:off x="6321137" y="2759833"/>
            <a:ext cx="431226" cy="359616"/>
          </a:xfrm>
          <a:prstGeom prst="rect">
            <a:avLst/>
          </a:prstGeom>
          <a:solidFill>
            <a:srgbClr val="DCE9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2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03373CE-783D-4B11-A90D-65194064AB75}"/>
              </a:ext>
            </a:extLst>
          </p:cNvPr>
          <p:cNvSpPr txBox="1"/>
          <p:nvPr/>
        </p:nvSpPr>
        <p:spPr>
          <a:xfrm>
            <a:off x="1973745" y="1091991"/>
            <a:ext cx="596377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Please change the password</a:t>
            </a:r>
            <a:endParaRPr lang="en-US" sz="2000" b="1" dirty="0">
              <a:solidFill>
                <a:srgbClr val="0270B9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51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410121" y="1453176"/>
            <a:ext cx="4421008" cy="3050032"/>
            <a:chOff x="355725" y="783261"/>
            <a:chExt cx="5592790" cy="3858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5" y="783261"/>
              <a:ext cx="5592790" cy="385844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9" name="Rectángulo 18"/>
            <p:cNvSpPr/>
            <p:nvPr/>
          </p:nvSpPr>
          <p:spPr>
            <a:xfrm>
              <a:off x="1691209" y="2712481"/>
              <a:ext cx="2425533" cy="1383269"/>
            </a:xfrm>
            <a:prstGeom prst="rect">
              <a:avLst/>
            </a:prstGeom>
            <a:solidFill>
              <a:srgbClr val="DCE9F8">
                <a:alpha val="20000"/>
              </a:srgb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Flecha abajo 24"/>
          <p:cNvSpPr/>
          <p:nvPr/>
        </p:nvSpPr>
        <p:spPr>
          <a:xfrm rot="14481979" flipV="1">
            <a:off x="2347617" y="2038503"/>
            <a:ext cx="533400" cy="754532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>
            <a:off x="6088284" y="1221499"/>
            <a:ext cx="2172780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order</a:t>
            </a:r>
            <a:r>
              <a:rPr lang="es-ES" dirty="0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s-ES" dirty="0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important</a:t>
            </a:r>
            <a:endParaRPr lang="en-GB" dirty="0">
              <a:solidFill>
                <a:srgbClr val="0C3A74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68"/>
          <a:stretch/>
        </p:blipFill>
        <p:spPr>
          <a:xfrm>
            <a:off x="5190998" y="1699620"/>
            <a:ext cx="3327222" cy="268792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447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14400" y="1324197"/>
            <a:ext cx="7813040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There are 2 kind of submissions:</a:t>
            </a:r>
            <a:br>
              <a:rPr lang="en-GB" dirty="0" smtClean="0">
                <a:latin typeface="Arial" charset="0"/>
                <a:ea typeface="Arial" charset="0"/>
                <a:cs typeface="Arial" charset="0"/>
              </a:rPr>
            </a:br>
            <a:endParaRPr lang="en-GB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r>
              <a:rPr lang="es-ES" b="1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Checkpoint</a:t>
            </a:r>
            <a:r>
              <a:rPr lang="es-ES" b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" b="1" dirty="0">
                <a:latin typeface="Arial" charset="0"/>
                <a:ea typeface="Arial" charset="0"/>
                <a:cs typeface="Arial" charset="0"/>
              </a:rPr>
            </a:br>
            <a:r>
              <a:rPr lang="es-ES" sz="1200" i="1" dirty="0" smtClean="0">
                <a:latin typeface="Arial" charset="0"/>
                <a:ea typeface="Arial" charset="0"/>
                <a:cs typeface="Arial" charset="0"/>
              </a:rPr>
              <a:t>datathon2019_test_checkpoint.csv</a:t>
            </a:r>
          </a:p>
          <a:p>
            <a:pPr>
              <a:buClr>
                <a:srgbClr val="0270B9"/>
              </a:buClr>
            </a:pPr>
            <a:endParaRPr lang="es-ES" i="1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40% of test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s-E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calculated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at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beginning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hour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last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submission</a:t>
            </a:r>
            <a:endParaRPr lang="es-E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During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last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hour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(24</a:t>
            </a:r>
            <a:r>
              <a:rPr lang="es-ES" baseline="30000" dirty="0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Nov 10:00-11:00)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be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updated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every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15 minutes</a:t>
            </a: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endParaRPr lang="es-E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endParaRPr lang="es-E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endParaRPr lang="es-E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endParaRPr lang="es-E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endParaRPr lang="es-ES" b="1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endParaRPr lang="es-ES" b="1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endParaRPr lang="es-ES" b="1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rgbClr val="0270B9"/>
              </a:buClr>
            </a:pPr>
            <a:endParaRPr lang="es-ES" b="1" dirty="0" smtClean="0">
              <a:solidFill>
                <a:srgbClr val="0C3A74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charset="0"/>
              <a:buChar char="•"/>
            </a:pPr>
            <a:r>
              <a:rPr lang="es-ES" b="1" dirty="0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Final</a:t>
            </a:r>
            <a:r>
              <a:rPr lang="es-ES" b="1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s-ES" sz="1200" i="1" dirty="0" smtClean="0">
                <a:latin typeface="Arial" charset="0"/>
                <a:ea typeface="Arial" charset="0"/>
                <a:cs typeface="Arial" charset="0"/>
              </a:rPr>
              <a:t>datathon2019_test_final.csv</a:t>
            </a:r>
          </a:p>
          <a:p>
            <a:pPr>
              <a:buClr>
                <a:srgbClr val="0270B9"/>
              </a:buClr>
            </a:pPr>
            <a:endParaRPr lang="es-ES" sz="1200" b="1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100% of test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s-E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Clr>
                <a:srgbClr val="0270B9"/>
              </a:buClr>
              <a:buFont typeface="Arial" charset="0"/>
              <a:buChar char="•"/>
            </a:pP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calculated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once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datathon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over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(24</a:t>
            </a:r>
            <a:r>
              <a:rPr lang="es-ES" baseline="30000" dirty="0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>
                <a:latin typeface="Arial" charset="0"/>
                <a:ea typeface="Arial" charset="0"/>
                <a:cs typeface="Arial" charset="0"/>
              </a:rPr>
              <a:t>Nov 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11:00)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last</a:t>
            </a:r>
            <a:r>
              <a:rPr lang="es-E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dirty="0" err="1" smtClean="0">
                <a:latin typeface="Arial" charset="0"/>
                <a:ea typeface="Arial" charset="0"/>
                <a:cs typeface="Arial" charset="0"/>
              </a:rPr>
              <a:t>submission</a:t>
            </a:r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05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6" y="1782137"/>
            <a:ext cx="6943164" cy="2728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903373CE-783D-4B11-A90D-65194064AB75}"/>
              </a:ext>
            </a:extLst>
          </p:cNvPr>
          <p:cNvSpPr txBox="1"/>
          <p:nvPr/>
        </p:nvSpPr>
        <p:spPr>
          <a:xfrm>
            <a:off x="1973745" y="1091991"/>
            <a:ext cx="596377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Ranking</a:t>
            </a:r>
            <a:endParaRPr lang="en-US" sz="2000" b="1" dirty="0">
              <a:solidFill>
                <a:srgbClr val="0270B9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04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97" y="1091953"/>
            <a:ext cx="5623816" cy="3654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21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2" y="1091953"/>
            <a:ext cx="5843327" cy="3743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FCA56D7-BBA7-41DD-931C-C7C4EC4EDE13}"/>
              </a:ext>
            </a:extLst>
          </p:cNvPr>
          <p:cNvSpPr txBox="1"/>
          <p:nvPr/>
        </p:nvSpPr>
        <p:spPr>
          <a:xfrm>
            <a:off x="7113529" y="2276082"/>
            <a:ext cx="1803590" cy="7848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 dirty="0">
                <a:solidFill>
                  <a:srgbClr val="0270B9"/>
                </a:solidFill>
              </a:rPr>
              <a:t>Final results</a:t>
            </a:r>
            <a:r>
              <a:rPr lang="en-US" sz="1500" b="1" dirty="0">
                <a:solidFill>
                  <a:srgbClr val="0270B9"/>
                </a:solidFill>
                <a:cs typeface="Arial"/>
              </a:rPr>
              <a:t>: </a:t>
            </a:r>
            <a:r>
              <a:rPr lang="en-US" sz="1500" b="1" dirty="0" smtClean="0">
                <a:solidFill>
                  <a:schemeClr val="tx1"/>
                </a:solidFill>
                <a:cs typeface="Arial"/>
              </a:rPr>
              <a:t/>
            </a:r>
            <a:br>
              <a:rPr lang="en-US" sz="1500" b="1" dirty="0" smtClean="0">
                <a:solidFill>
                  <a:schemeClr val="tx1"/>
                </a:solidFill>
                <a:cs typeface="Arial"/>
              </a:rPr>
            </a:br>
            <a:r>
              <a:rPr lang="en-US" sz="1500" b="1" dirty="0" smtClean="0">
                <a:solidFill>
                  <a:schemeClr val="tx1"/>
                </a:solidFill>
                <a:cs typeface="Arial"/>
              </a:rPr>
              <a:t>Deadline </a:t>
            </a:r>
            <a:r>
              <a:rPr lang="en-US" sz="1500" b="1" dirty="0">
                <a:solidFill>
                  <a:schemeClr val="tx1"/>
                </a:solidFill>
                <a:cs typeface="Arial"/>
              </a:rPr>
              <a:t>11 am </a:t>
            </a:r>
            <a:endParaRPr lang="en-US" sz="1500" b="1" dirty="0" smtClean="0">
              <a:solidFill>
                <a:schemeClr val="tx1"/>
              </a:solidFill>
              <a:cs typeface="Arial"/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cs typeface="Arial"/>
              </a:rPr>
              <a:t>on </a:t>
            </a:r>
            <a:r>
              <a:rPr lang="en-US" sz="1500" b="1" dirty="0">
                <a:solidFill>
                  <a:schemeClr val="tx1"/>
                </a:solidFill>
                <a:cs typeface="Arial"/>
              </a:rPr>
              <a:t>Sunday.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91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144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1143000" y="0"/>
            <a:ext cx="119063" cy="119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97739" y="1118215"/>
            <a:ext cx="5131512" cy="3000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Data_Novartis_Datathon-Results_Presentation_TeamX</a:t>
            </a:r>
            <a:endParaRPr lang="en-GB" b="1" dirty="0">
              <a:solidFill>
                <a:srgbClr val="0270B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51" y="1483610"/>
            <a:ext cx="5232547" cy="3335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lecha abajo 8"/>
          <p:cNvSpPr/>
          <p:nvPr/>
        </p:nvSpPr>
        <p:spPr>
          <a:xfrm rot="14203213" flipV="1">
            <a:off x="3278102" y="2774324"/>
            <a:ext cx="533400" cy="754532"/>
          </a:xfrm>
          <a:prstGeom prst="downArrow">
            <a:avLst/>
          </a:prstGeom>
          <a:solidFill>
            <a:srgbClr val="0270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3899" y="12404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 smtClean="0">
                <a:solidFill>
                  <a:srgbClr val="0C3A74"/>
                </a:solidFill>
              </a:rPr>
              <a:t>How</a:t>
            </a:r>
            <a:r>
              <a:rPr lang="es-ES" sz="3200" dirty="0" smtClean="0">
                <a:solidFill>
                  <a:srgbClr val="0C3A74"/>
                </a:solidFill>
              </a:rPr>
              <a:t> to </a:t>
            </a:r>
            <a:r>
              <a:rPr lang="es-ES" sz="3200" dirty="0" err="1" smtClean="0">
                <a:solidFill>
                  <a:srgbClr val="0C3A74"/>
                </a:solidFill>
              </a:rPr>
              <a:t>submit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the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r>
              <a:rPr lang="es-ES" sz="3200" dirty="0" err="1" smtClean="0">
                <a:solidFill>
                  <a:srgbClr val="0C3A74"/>
                </a:solidFill>
              </a:rPr>
              <a:t>results</a:t>
            </a:r>
            <a:r>
              <a:rPr lang="es-ES" sz="3200" dirty="0" smtClean="0">
                <a:solidFill>
                  <a:srgbClr val="0C3A74"/>
                </a:solidFill>
              </a:rPr>
              <a:t> </a:t>
            </a:r>
            <a:br>
              <a:rPr lang="es-ES" sz="3200" dirty="0" smtClean="0">
                <a:solidFill>
                  <a:srgbClr val="0C3A74"/>
                </a:solidFill>
              </a:rPr>
            </a:br>
            <a:r>
              <a:rPr lang="es-ES" sz="2800" dirty="0" smtClean="0">
                <a:solidFill>
                  <a:srgbClr val="0C3A74"/>
                </a:solidFill>
              </a:rPr>
              <a:t>- Top 5</a:t>
            </a:r>
            <a:endParaRPr lang="en-US" sz="2800" dirty="0">
              <a:solidFill>
                <a:srgbClr val="0C3A7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33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8139" y="20341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s-ES" sz="8000" dirty="0" smtClean="0">
                <a:solidFill>
                  <a:srgbClr val="0C3A74"/>
                </a:solidFill>
              </a:rPr>
              <a:t>GOOD</a:t>
            </a:r>
          </a:p>
          <a:p>
            <a:pPr algn="ctr"/>
            <a:r>
              <a:rPr lang="es-ES" sz="8000" dirty="0" smtClean="0">
                <a:solidFill>
                  <a:srgbClr val="0C3A74"/>
                </a:solidFill>
              </a:rPr>
              <a:t>LUCK</a:t>
            </a:r>
            <a:endParaRPr lang="en-US" sz="80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99" y="1667917"/>
            <a:ext cx="3938005" cy="2652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94" y="1625600"/>
            <a:ext cx="3774586" cy="156680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400" dirty="0" smtClean="0">
                <a:solidFill>
                  <a:srgbClr val="0C3A74"/>
                </a:solidFill>
              </a:rPr>
              <a:t>Agenda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70" y="249897"/>
            <a:ext cx="8451113" cy="41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632" y="-1238833"/>
            <a:ext cx="4415482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400" dirty="0" err="1">
                <a:solidFill>
                  <a:srgbClr val="0C3A74"/>
                </a:solidFill>
              </a:rPr>
              <a:t>The</a:t>
            </a:r>
            <a:r>
              <a:rPr lang="es-ES" sz="3400" dirty="0">
                <a:solidFill>
                  <a:srgbClr val="0C3A74"/>
                </a:solidFill>
              </a:rPr>
              <a:t> </a:t>
            </a:r>
            <a:r>
              <a:rPr lang="es-ES" sz="3400" dirty="0" err="1">
                <a:solidFill>
                  <a:srgbClr val="0C3A74"/>
                </a:solidFill>
              </a:rPr>
              <a:t>Hub</a:t>
            </a:r>
            <a:endParaRPr lang="en-US" sz="3400" dirty="0">
              <a:solidFill>
                <a:srgbClr val="0C3A7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73" y="1410144"/>
            <a:ext cx="2900581" cy="1074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49" y="1464186"/>
            <a:ext cx="1404842" cy="139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2351"/>
          <a:stretch/>
        </p:blipFill>
        <p:spPr>
          <a:xfrm>
            <a:off x="1802206" y="3295384"/>
            <a:ext cx="1588836" cy="59816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112119" y="3226411"/>
            <a:ext cx="3051531" cy="1374351"/>
            <a:chOff x="9246481" y="3385230"/>
            <a:chExt cx="1799977" cy="3249898"/>
          </a:xfrm>
        </p:grpSpPr>
        <p:sp>
          <p:nvSpPr>
            <p:cNvPr id="9" name="Rectangle 8"/>
            <p:cNvSpPr/>
            <p:nvPr/>
          </p:nvSpPr>
          <p:spPr>
            <a:xfrm>
              <a:off x="9296960" y="3930291"/>
              <a:ext cx="1061604" cy="473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Mathematics</a:t>
              </a:r>
              <a:r>
                <a:rPr lang="es-ES" sz="700" dirty="0">
                  <a:latin typeface="Arial" charset="0"/>
                  <a:ea typeface="Arial" charset="0"/>
                  <a:cs typeface="Arial" charset="0"/>
                </a:rPr>
                <a:t> &amp; </a:t>
              </a:r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Statistics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20528" y="5618706"/>
              <a:ext cx="262106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8%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03691" y="5646139"/>
              <a:ext cx="262106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8%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06345" y="6134627"/>
              <a:ext cx="290473" cy="47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Physics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46482" y="6162062"/>
              <a:ext cx="1176528" cy="473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700" dirty="0">
                  <a:latin typeface="Arial" charset="0"/>
                  <a:ea typeface="Arial" charset="0"/>
                  <a:cs typeface="Arial" charset="0"/>
                </a:rPr>
                <a:t>Business </a:t>
              </a:r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Administration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91216" y="4540468"/>
              <a:ext cx="320730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15%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41228" y="4981404"/>
              <a:ext cx="367062" cy="47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Economics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74378" y="4540468"/>
              <a:ext cx="320730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19%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46481" y="5006610"/>
              <a:ext cx="1176528" cy="473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Computer</a:t>
              </a:r>
              <a:r>
                <a:rPr lang="es-ES" sz="7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Science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91216" y="3392603"/>
              <a:ext cx="320730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23%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674378" y="3385230"/>
              <a:ext cx="320730" cy="7277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27%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56704" y="3912459"/>
              <a:ext cx="389754" cy="47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700" dirty="0" err="1">
                  <a:latin typeface="Arial" charset="0"/>
                  <a:ea typeface="Arial" charset="0"/>
                  <a:cs typeface="Arial" charset="0"/>
                </a:rPr>
                <a:t>Engineering</a:t>
              </a:r>
              <a:endParaRPr lang="es-ES" sz="7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99628" y="1410144"/>
            <a:ext cx="489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Team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80392" y="2520027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Month</a:t>
            </a:r>
            <a:r>
              <a:rPr lang="es-ES" sz="1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" sz="1000" dirty="0">
                <a:latin typeface="Arial" charset="0"/>
                <a:ea typeface="Arial" charset="0"/>
                <a:cs typeface="Arial" charset="0"/>
              </a:rPr>
            </a:br>
            <a:r>
              <a:rPr lang="es-ES" sz="900" dirty="0">
                <a:latin typeface="Arial" charset="0"/>
                <a:ea typeface="Arial" charset="0"/>
                <a:cs typeface="Arial" charset="0"/>
              </a:rPr>
              <a:t>0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63374" y="1559996"/>
            <a:ext cx="1722652" cy="1114671"/>
            <a:chOff x="11750602" y="1261412"/>
            <a:chExt cx="2190954" cy="141769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28870" y="1846921"/>
              <a:ext cx="2112686" cy="8321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2925864" y="1287702"/>
              <a:ext cx="830190" cy="499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LOCAL</a:t>
              </a:r>
              <a:endParaRPr lang="es-ES" sz="12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s-ES" sz="900" b="1" dirty="0" err="1">
                  <a:latin typeface="Arial" charset="0"/>
                  <a:ea typeface="Arial" charset="0"/>
                  <a:cs typeface="Arial" charset="0"/>
                </a:rPr>
                <a:t>talent</a:t>
              </a:r>
              <a:endParaRPr lang="es-E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750602" y="1261412"/>
              <a:ext cx="540684" cy="3816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460A9"/>
                  </a:solidFill>
                  <a:latin typeface="Arial" charset="0"/>
                  <a:ea typeface="Arial" charset="0"/>
                  <a:cs typeface="Arial" charset="0"/>
                </a:rPr>
                <a:t>2/3</a:t>
              </a:r>
              <a:endParaRPr lang="es-ES" sz="16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44931" y="254980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00" b="1" dirty="0" err="1">
                <a:latin typeface="Arial" charset="0"/>
                <a:ea typeface="Arial" charset="0"/>
                <a:cs typeface="Arial" charset="0"/>
              </a:rPr>
              <a:t>Kick</a:t>
            </a:r>
            <a:r>
              <a:rPr lang="es-ES" sz="900" b="1" dirty="0">
                <a:latin typeface="Arial" charset="0"/>
                <a:ea typeface="Arial" charset="0"/>
                <a:cs typeface="Arial" charset="0"/>
              </a:rPr>
              <a:t> off</a:t>
            </a:r>
          </a:p>
          <a:p>
            <a:r>
              <a:rPr lang="es-ES" sz="900" b="1" dirty="0" err="1">
                <a:latin typeface="Arial" charset="0"/>
                <a:ea typeface="Arial" charset="0"/>
                <a:cs typeface="Arial" charset="0"/>
              </a:rPr>
              <a:t>April</a:t>
            </a:r>
            <a:r>
              <a:rPr lang="es-ES" sz="900" b="1" dirty="0">
                <a:latin typeface="Arial" charset="0"/>
                <a:ea typeface="Arial" charset="0"/>
                <a:cs typeface="Arial" charset="0"/>
              </a:rPr>
              <a:t> 2018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19868" y="3018227"/>
            <a:ext cx="24397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Services</a:t>
            </a:r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Offer</a:t>
            </a:r>
            <a:endParaRPr lang="es-ES" sz="105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8774" y="1178893"/>
            <a:ext cx="23070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100%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endorsement</a:t>
            </a:r>
            <a:endParaRPr lang="es-ES" sz="105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27290" y="1180470"/>
            <a:ext cx="24397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9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different</a:t>
            </a:r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nationalities</a:t>
            </a:r>
            <a:endParaRPr lang="es-ES" sz="105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52028" y="1167060"/>
            <a:ext cx="28867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up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like</a:t>
            </a:r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ramp</a:t>
            </a:r>
            <a:r>
              <a:rPr lang="es-ES" sz="105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up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39077" y="3021875"/>
            <a:ext cx="2886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Background</a:t>
            </a:r>
            <a:endParaRPr lang="es-ES" sz="105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576228" y="1235790"/>
            <a:ext cx="0" cy="16398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99628" y="1235790"/>
            <a:ext cx="0" cy="16398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5028" y="2963050"/>
            <a:ext cx="838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85692" y="3083554"/>
            <a:ext cx="0" cy="1630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87500" y="2520027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Month</a:t>
            </a:r>
            <a:r>
              <a:rPr lang="es-ES" sz="1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" sz="1000" dirty="0">
                <a:latin typeface="Arial" charset="0"/>
                <a:ea typeface="Arial" charset="0"/>
                <a:cs typeface="Arial" charset="0"/>
              </a:rPr>
            </a:br>
            <a:r>
              <a:rPr lang="es-ES" sz="900" dirty="0">
                <a:latin typeface="Arial" charset="0"/>
                <a:ea typeface="Arial" charset="0"/>
                <a:cs typeface="Arial" charset="0"/>
              </a:rPr>
              <a:t>14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92300" y="2520027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Month</a:t>
            </a:r>
            <a:r>
              <a:rPr lang="es-ES" sz="1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" sz="1000" dirty="0">
                <a:latin typeface="Arial" charset="0"/>
                <a:ea typeface="Arial" charset="0"/>
                <a:cs typeface="Arial" charset="0"/>
              </a:rPr>
            </a:br>
            <a:r>
              <a:rPr lang="es-ES" sz="900" dirty="0">
                <a:latin typeface="Arial" charset="0"/>
                <a:ea typeface="Arial" charset="0"/>
                <a:cs typeface="Arial" charset="0"/>
              </a:rPr>
              <a:t>18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t="55943" b="5688"/>
          <a:stretch/>
        </p:blipFill>
        <p:spPr>
          <a:xfrm>
            <a:off x="1795296" y="4045948"/>
            <a:ext cx="1588836" cy="609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56007" y="3859695"/>
            <a:ext cx="7377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Scientist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0500" y="3859695"/>
            <a:ext cx="89319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>
                <a:latin typeface="Arial" charset="0"/>
                <a:ea typeface="Arial" charset="0"/>
                <a:cs typeface="Arial" charset="0"/>
              </a:rPr>
              <a:t>BPA </a:t>
            </a:r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Consultants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5355" y="4629052"/>
            <a:ext cx="5790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 err="1">
                <a:latin typeface="Arial" charset="0"/>
                <a:ea typeface="Arial" charset="0"/>
                <a:cs typeface="Arial" charset="0"/>
              </a:rPr>
              <a:t>Architects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80378" y="4629052"/>
            <a:ext cx="5934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00" dirty="0">
                <a:latin typeface="Arial" charset="0"/>
                <a:ea typeface="Arial" charset="0"/>
                <a:cs typeface="Arial" charset="0"/>
              </a:rPr>
              <a:t>GDD BPA</a:t>
            </a:r>
            <a:endParaRPr lang="es-E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400" dirty="0" err="1" smtClean="0">
                <a:solidFill>
                  <a:srgbClr val="0C3A74"/>
                </a:solidFill>
              </a:rPr>
              <a:t>The</a:t>
            </a:r>
            <a:r>
              <a:rPr lang="es-ES" sz="3400" dirty="0" smtClean="0">
                <a:solidFill>
                  <a:srgbClr val="0C3A74"/>
                </a:solidFill>
              </a:rPr>
              <a:t> </a:t>
            </a:r>
            <a:r>
              <a:rPr lang="es-ES" sz="3400" dirty="0" err="1" smtClean="0">
                <a:solidFill>
                  <a:srgbClr val="0C3A74"/>
                </a:solidFill>
              </a:rPr>
              <a:t>Hub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99" y="103723"/>
            <a:ext cx="5765612" cy="9941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3400" dirty="0" err="1" smtClean="0">
                <a:solidFill>
                  <a:srgbClr val="0C3A74"/>
                </a:solidFill>
              </a:rPr>
              <a:t>Forecast</a:t>
            </a:r>
            <a:r>
              <a:rPr lang="es-ES" sz="3400" dirty="0" smtClean="0">
                <a:solidFill>
                  <a:srgbClr val="0C3A74"/>
                </a:solidFill>
              </a:rPr>
              <a:t> - </a:t>
            </a:r>
            <a:r>
              <a:rPr lang="es-ES" sz="3400" dirty="0" err="1" smtClean="0">
                <a:solidFill>
                  <a:srgbClr val="0C3A74"/>
                </a:solidFill>
              </a:rPr>
              <a:t>Why</a:t>
            </a:r>
            <a:r>
              <a:rPr lang="es-ES" sz="3400" dirty="0" smtClean="0">
                <a:solidFill>
                  <a:srgbClr val="0C3A74"/>
                </a:solidFill>
              </a:rPr>
              <a:t> </a:t>
            </a:r>
            <a:r>
              <a:rPr lang="es-ES" sz="3400" dirty="0" err="1" smtClean="0">
                <a:solidFill>
                  <a:srgbClr val="0C3A74"/>
                </a:solidFill>
              </a:rPr>
              <a:t>it</a:t>
            </a:r>
            <a:r>
              <a:rPr lang="es-ES" sz="3400" dirty="0" smtClean="0">
                <a:solidFill>
                  <a:srgbClr val="0C3A74"/>
                </a:solidFill>
              </a:rPr>
              <a:t> </a:t>
            </a:r>
            <a:r>
              <a:rPr lang="es-ES" sz="3400" dirty="0" err="1" smtClean="0">
                <a:solidFill>
                  <a:srgbClr val="0C3A74"/>
                </a:solidFill>
              </a:rPr>
              <a:t>matters</a:t>
            </a:r>
            <a:endParaRPr lang="en-US" sz="3400" dirty="0">
              <a:solidFill>
                <a:srgbClr val="0C3A74"/>
              </a:solidFill>
            </a:endParaRPr>
          </a:p>
        </p:txBody>
      </p:sp>
      <p:sp>
        <p:nvSpPr>
          <p:cNvPr id="43" name="Rectángulo 1"/>
          <p:cNvSpPr/>
          <p:nvPr/>
        </p:nvSpPr>
        <p:spPr>
          <a:xfrm>
            <a:off x="895634" y="1570813"/>
            <a:ext cx="7827918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Clr>
                <a:srgbClr val="0460A9"/>
              </a:buClr>
            </a:pPr>
            <a:r>
              <a:rPr lang="en-GB" sz="1800" b="1" i="1" dirty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“Reimagine medicine to improve and extend people’s lives</a:t>
            </a:r>
            <a:r>
              <a:rPr lang="en-GB" sz="1800" b="1" i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GB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9940" y="3462130"/>
            <a:ext cx="6248182" cy="7966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en-GB" sz="1600" dirty="0">
                <a:latin typeface="Arial" charset="0"/>
                <a:ea typeface="Arial" charset="0"/>
                <a:cs typeface="Arial" charset="0"/>
              </a:rPr>
              <a:t>Financial efficiency allows us to develop more and better drugs, 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while reaching </a:t>
            </a:r>
            <a:r>
              <a:rPr lang="en-GB" sz="1600" dirty="0">
                <a:latin typeface="Arial" charset="0"/>
                <a:ea typeface="Arial" charset="0"/>
                <a:cs typeface="Arial" charset="0"/>
              </a:rPr>
              <a:t>more people</a:t>
            </a:r>
          </a:p>
        </p:txBody>
      </p:sp>
      <p:sp>
        <p:nvSpPr>
          <p:cNvPr id="5" name="Rectángulo 1"/>
          <p:cNvSpPr/>
          <p:nvPr/>
        </p:nvSpPr>
        <p:spPr>
          <a:xfrm>
            <a:off x="1282096" y="2267348"/>
            <a:ext cx="7054995" cy="72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Allows business to focus and deliver and be strategic about the future 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  <a:p>
            <a:pPr marL="71437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Enables a more efficient allocation of our resources</a:t>
            </a:r>
          </a:p>
        </p:txBody>
      </p:sp>
    </p:spTree>
    <p:extLst>
      <p:ext uri="{BB962C8B-B14F-4D97-AF65-F5344CB8AC3E}">
        <p14:creationId xmlns:p14="http://schemas.microsoft.com/office/powerpoint/2010/main" val="21887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5632" y="1384242"/>
            <a:ext cx="3501691" cy="2885541"/>
          </a:xfrm>
          <a:prstGeom prst="roundRect">
            <a:avLst>
              <a:gd name="adj" fmla="val 6987"/>
            </a:avLst>
          </a:prstGeom>
          <a:noFill/>
          <a:ln>
            <a:solidFill>
              <a:srgbClr val="027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65369" y="1397590"/>
            <a:ext cx="3501691" cy="2872193"/>
          </a:xfrm>
          <a:prstGeom prst="roundRect">
            <a:avLst>
              <a:gd name="adj" fmla="val 6732"/>
            </a:avLst>
          </a:prstGeom>
          <a:noFill/>
          <a:ln>
            <a:solidFill>
              <a:srgbClr val="0C3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21" y="1514151"/>
            <a:ext cx="3143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Forecasting</a:t>
            </a:r>
            <a:r>
              <a:rPr lang="es-ES" sz="2200" b="1" dirty="0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200" b="1" dirty="0" err="1" smtClean="0">
                <a:solidFill>
                  <a:srgbClr val="0270B9"/>
                </a:solidFill>
                <a:latin typeface="Arial" charset="0"/>
                <a:ea typeface="Arial" charset="0"/>
                <a:cs typeface="Arial" charset="0"/>
              </a:rPr>
              <a:t>challenge</a:t>
            </a:r>
            <a:endParaRPr lang="en-US" sz="2200" b="1" dirty="0">
              <a:solidFill>
                <a:srgbClr val="0270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6286" y="1446946"/>
            <a:ext cx="3139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Clustering</a:t>
            </a:r>
            <a:r>
              <a:rPr lang="es-ES" sz="2200" b="1" dirty="0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200" b="1" dirty="0" err="1" smtClean="0">
                <a:solidFill>
                  <a:srgbClr val="0C3A74"/>
                </a:solidFill>
                <a:latin typeface="Arial" charset="0"/>
                <a:ea typeface="Arial" charset="0"/>
                <a:cs typeface="Arial" charset="0"/>
              </a:rPr>
              <a:t>challenge</a:t>
            </a:r>
            <a:endParaRPr lang="en-US" sz="2200" b="1" dirty="0">
              <a:solidFill>
                <a:srgbClr val="0C3A7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246" y="2031696"/>
            <a:ext cx="32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10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countries</a:t>
            </a:r>
            <a:endParaRPr lang="es-ES" sz="1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95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brands</a:t>
            </a:r>
            <a:endParaRPr lang="es-ES" sz="1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Train: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1/2012</a:t>
            </a:r>
          </a:p>
          <a:p>
            <a:pPr marL="285750" indent="-285750"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Test: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8/2017 to 6/2019</a:t>
            </a:r>
          </a:p>
          <a:p>
            <a:pPr marL="285750" indent="-285750">
              <a:buClr>
                <a:srgbClr val="0270B9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: calendar,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months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since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launch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, expenses,...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0916" y="2031696"/>
            <a:ext cx="3270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3A74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Clustering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time series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behave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similarly</a:t>
            </a:r>
            <a:endParaRPr lang="es-ES" sz="1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Clr>
                <a:srgbClr val="0C3A74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Generate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information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could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help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you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forecast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challenge</a:t>
            </a:r>
            <a:endParaRPr lang="es-ES" sz="1400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rgbClr val="0C3A74"/>
              </a:buClr>
            </a:pPr>
            <a:r>
              <a:rPr lang="es-ES" sz="1400" dirty="0" err="1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r</a:t>
            </a:r>
            <a:endParaRPr lang="es-ES" sz="1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Clr>
                <a:srgbClr val="0C3A74"/>
              </a:buClr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Generate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valuable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insight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business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according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your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own</a:t>
            </a:r>
            <a:r>
              <a:rPr lang="es-E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400" dirty="0" err="1" smtClean="0">
                <a:latin typeface="Arial" charset="0"/>
                <a:ea typeface="Arial" charset="0"/>
                <a:cs typeface="Arial" charset="0"/>
              </a:rPr>
              <a:t>judgement</a:t>
            </a:r>
            <a:endParaRPr lang="es-ES" sz="1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Datathon</a:t>
            </a:r>
            <a:r>
              <a:rPr lang="es-ES" sz="3200" dirty="0">
                <a:solidFill>
                  <a:srgbClr val="0C3A74"/>
                </a:solidFill>
              </a:rPr>
              <a:t> </a:t>
            </a:r>
            <a:r>
              <a:rPr lang="es-ES" sz="3200" dirty="0" err="1">
                <a:solidFill>
                  <a:srgbClr val="0C3A74"/>
                </a:solidFill>
              </a:rPr>
              <a:t>Challenge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69" y="1464591"/>
            <a:ext cx="7171882" cy="32891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3899" y="103723"/>
            <a:ext cx="576561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Metric</a:t>
            </a:r>
            <a:r>
              <a:rPr lang="es-ES" sz="3200" dirty="0">
                <a:solidFill>
                  <a:srgbClr val="0C3A74"/>
                </a:solidFill>
              </a:rPr>
              <a:t> Chart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6" y="1268016"/>
            <a:ext cx="670560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64302" y="2093426"/>
                <a:ext cx="2662908" cy="422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𝐸𝑟𝑟𝑜𝑟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𝑢𝐵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02" y="2093426"/>
                <a:ext cx="2662908" cy="422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8570" y="1229557"/>
                <a:ext cx="3983182" cy="472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𝐸𝑟𝑟𝑜𝑟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𝑢𝐵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e>
                          </m:acc>
                        </m:den>
                      </m:f>
                      <m:r>
                        <a:rPr lang="es-E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× 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1.5+ 2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𝑙𝐵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0" y="1229557"/>
                <a:ext cx="3983182" cy="472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22273" y="2651003"/>
                <a:ext cx="4017818" cy="472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𝐸𝑟𝑟𝑜𝑟</m:t>
                      </m:r>
                      <m:r>
                        <a:rPr lang="es-E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𝑢𝐵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𝑙𝐵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e>
                          </m:acc>
                        </m:den>
                      </m:f>
                      <m:r>
                        <a:rPr lang="es-E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× 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1.5+ 2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𝑢𝐵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73" y="2651003"/>
                <a:ext cx="4017818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z="3200" dirty="0" err="1">
                <a:solidFill>
                  <a:srgbClr val="0C3A74"/>
                </a:solidFill>
              </a:rPr>
              <a:t>Metric</a:t>
            </a:r>
            <a:r>
              <a:rPr lang="es-ES" sz="3200" dirty="0">
                <a:solidFill>
                  <a:srgbClr val="0C3A74"/>
                </a:solidFill>
              </a:rPr>
              <a:t> Chart</a:t>
            </a:r>
            <a:endParaRPr lang="en-US" sz="3400" dirty="0">
              <a:solidFill>
                <a:srgbClr val="0C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PICTUREPATH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iOKKwuRW2AWivrUXQeMA"/>
</p:tagLst>
</file>

<file path=ppt/theme/theme1.xml><?xml version="1.0" encoding="utf-8"?>
<a:theme xmlns:a="http://schemas.openxmlformats.org/drawingml/2006/main" name="Tema de Office">
  <a:themeElements>
    <a:clrScheme name="01_Novartis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1_Novartis">
    <a:dk1>
      <a:srgbClr val="000000"/>
    </a:dk1>
    <a:lt1>
      <a:srgbClr val="FFFFFF"/>
    </a:lt1>
    <a:dk2>
      <a:srgbClr val="404040"/>
    </a:dk2>
    <a:lt2>
      <a:srgbClr val="CCCCCC"/>
    </a:lt2>
    <a:accent1>
      <a:srgbClr val="0460A9"/>
    </a:accent1>
    <a:accent2>
      <a:srgbClr val="E74A21"/>
    </a:accent2>
    <a:accent3>
      <a:srgbClr val="EC9A1E"/>
    </a:accent3>
    <a:accent4>
      <a:srgbClr val="8D1F1B"/>
    </a:accent4>
    <a:accent5>
      <a:srgbClr val="7F7F7F"/>
    </a:accent5>
    <a:accent6>
      <a:srgbClr val="404040"/>
    </a:accent6>
    <a:hlink>
      <a:srgbClr val="0460A9"/>
    </a:hlink>
    <a:folHlink>
      <a:srgbClr val="0460A9"/>
    </a:folHlink>
  </a:clrScheme>
</a:themeOverride>
</file>

<file path=ppt/theme/themeOverride2.xml><?xml version="1.0" encoding="utf-8"?>
<a:themeOverride xmlns:a="http://schemas.openxmlformats.org/drawingml/2006/main">
  <a:clrScheme name="01_Novartis">
    <a:dk1>
      <a:srgbClr val="000000"/>
    </a:dk1>
    <a:lt1>
      <a:srgbClr val="FFFFFF"/>
    </a:lt1>
    <a:dk2>
      <a:srgbClr val="404040"/>
    </a:dk2>
    <a:lt2>
      <a:srgbClr val="CCCCCC"/>
    </a:lt2>
    <a:accent1>
      <a:srgbClr val="0460A9"/>
    </a:accent1>
    <a:accent2>
      <a:srgbClr val="E74A21"/>
    </a:accent2>
    <a:accent3>
      <a:srgbClr val="EC9A1E"/>
    </a:accent3>
    <a:accent4>
      <a:srgbClr val="8D1F1B"/>
    </a:accent4>
    <a:accent5>
      <a:srgbClr val="7F7F7F"/>
    </a:accent5>
    <a:accent6>
      <a:srgbClr val="404040"/>
    </a:accent6>
    <a:hlink>
      <a:srgbClr val="0460A9"/>
    </a:hlink>
    <a:folHlink>
      <a:srgbClr val="0460A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BDBB047E2B64CBF1EB4A9CC8D8EBD" ma:contentTypeVersion="10" ma:contentTypeDescription="Create a new document." ma:contentTypeScope="" ma:versionID="81f1b63b07d9fe1f820dd7eff7902a84">
  <xsd:schema xmlns:xsd="http://www.w3.org/2001/XMLSchema" xmlns:xs="http://www.w3.org/2001/XMLSchema" xmlns:p="http://schemas.microsoft.com/office/2006/metadata/properties" xmlns:ns3="74ae1a7a-57b9-484b-a32a-1138d153f6cd" xmlns:ns4="9042e3bb-c77a-4916-832c-39f522010d2e" targetNamespace="http://schemas.microsoft.com/office/2006/metadata/properties" ma:root="true" ma:fieldsID="2c145c7fa2aa3396cae0098209569812" ns3:_="" ns4:_="">
    <xsd:import namespace="74ae1a7a-57b9-484b-a32a-1138d153f6cd"/>
    <xsd:import namespace="9042e3bb-c77a-4916-832c-39f522010d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e1a7a-57b9-484b-a32a-1138d153f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2e3bb-c77a-4916-832c-39f522010d2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CBCA4-D735-4AE2-9CA0-F6C725F693FF}">
  <ds:schemaRefs>
    <ds:schemaRef ds:uri="http://purl.org/dc/terms/"/>
    <ds:schemaRef ds:uri="http://schemas.microsoft.com/office/2006/documentManagement/types"/>
    <ds:schemaRef ds:uri="74ae1a7a-57b9-484b-a32a-1138d153f6c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042e3bb-c77a-4916-832c-39f522010d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6D046A-7B51-462B-B5EB-F8B4AD0B8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ae1a7a-57b9-484b-a32a-1138d153f6cd"/>
    <ds:schemaRef ds:uri="9042e3bb-c77a-4916-832c-39f522010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E0EBF-58D4-46E6-97F7-8473B39517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On-screen Show (16:9)</PresentationFormat>
  <Paragraphs>166</Paragraphs>
  <Slides>28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Tema de Office</vt:lpstr>
      <vt:lpstr>think-cell Slide</vt:lpstr>
      <vt:lpstr>PowerPoint Presentation</vt:lpstr>
      <vt:lpstr>PowerPoint Presentation</vt:lpstr>
      <vt:lpstr>PowerPoint Presentation</vt:lpstr>
      <vt:lpstr>PowerPoint Presentation</vt:lpstr>
      <vt:lpstr>The Hub</vt:lpstr>
      <vt:lpstr>Forecast - Why it matters</vt:lpstr>
      <vt:lpstr>PowerPoint Presentation</vt:lpstr>
      <vt:lpstr>PowerPoint Presentation</vt:lpstr>
      <vt:lpstr>Metric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Capdevila, Susanna</cp:lastModifiedBy>
  <cp:revision>107</cp:revision>
  <dcterms:created xsi:type="dcterms:W3CDTF">2019-10-21T11:10:33Z</dcterms:created>
  <dcterms:modified xsi:type="dcterms:W3CDTF">2019-11-23T09:28:29Z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CAPDESU1@novartis.net</vt:lpwstr>
  </property>
  <property fmtid="{D5CDD505-2E9C-101B-9397-08002B2CF9AE}" pid="5" name="MSIP_Label_4929bff8-5b33-42aa-95d2-28f72e792cb0_SetDate">
    <vt:lpwstr>2019-11-14T16:58:56.9811337Z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1fca5dca-54ae-4ad9-bc73-cae1a03d3756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  <property fmtid="{D5CDD505-2E9C-101B-9397-08002B2CF9AE}" pid="11" name="ContentTypeId">
    <vt:lpwstr>0x010100F07BDBB047E2B64CBF1EB4A9CC8D8EBD</vt:lpwstr>
  </property>
</Properties>
</file>