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8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149"/>
    <a:srgbClr val="361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m=10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</c:numCache>
            </c:numRef>
          </c:xVal>
          <c:yVal>
            <c:numRef>
              <c:f>Sheet1!$B$2:$I$2</c:f>
              <c:numCache>
                <c:formatCode>General</c:formatCode>
                <c:ptCount val="8"/>
                <c:pt idx="0">
                  <c:v>1.5920000000000001</c:v>
                </c:pt>
                <c:pt idx="1">
                  <c:v>3.274</c:v>
                </c:pt>
                <c:pt idx="2">
                  <c:v>4.87</c:v>
                </c:pt>
                <c:pt idx="3">
                  <c:v>6.5979999999999999</c:v>
                </c:pt>
                <c:pt idx="4">
                  <c:v>8.0649999999999995</c:v>
                </c:pt>
                <c:pt idx="5">
                  <c:v>9.5670000000000002</c:v>
                </c:pt>
                <c:pt idx="6">
                  <c:v>11.26</c:v>
                </c:pt>
                <c:pt idx="7">
                  <c:v>12.75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m=20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</c:numCache>
            </c:numRef>
          </c:xVal>
          <c:yVal>
            <c:numRef>
              <c:f>Sheet1!$B$3:$I$3</c:f>
              <c:numCache>
                <c:formatCode>General</c:formatCode>
                <c:ptCount val="8"/>
                <c:pt idx="0">
                  <c:v>1.081</c:v>
                </c:pt>
                <c:pt idx="1">
                  <c:v>2.0499999999999998</c:v>
                </c:pt>
                <c:pt idx="2">
                  <c:v>2.907</c:v>
                </c:pt>
                <c:pt idx="3">
                  <c:v>3.649</c:v>
                </c:pt>
                <c:pt idx="4">
                  <c:v>4.1840000000000002</c:v>
                </c:pt>
                <c:pt idx="5">
                  <c:v>5.6449999999999996</c:v>
                </c:pt>
                <c:pt idx="6">
                  <c:v>5.8819999999999997</c:v>
                </c:pt>
                <c:pt idx="7">
                  <c:v>7.1159999999999997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m=30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</c:numCache>
            </c:numRef>
          </c:xVal>
          <c:yVal>
            <c:numRef>
              <c:f>Sheet1!$B$4:$I$4</c:f>
              <c:numCache>
                <c:formatCode>General</c:formatCode>
                <c:ptCount val="8"/>
                <c:pt idx="0">
                  <c:v>0.69399999999999995</c:v>
                </c:pt>
                <c:pt idx="1">
                  <c:v>1.133</c:v>
                </c:pt>
                <c:pt idx="2">
                  <c:v>2.0089999999999999</c:v>
                </c:pt>
                <c:pt idx="3">
                  <c:v>2.577</c:v>
                </c:pt>
                <c:pt idx="4">
                  <c:v>3.2589999999999999</c:v>
                </c:pt>
                <c:pt idx="5">
                  <c:v>3.8109999999999999</c:v>
                </c:pt>
                <c:pt idx="6">
                  <c:v>4.3840000000000003</c:v>
                </c:pt>
                <c:pt idx="7">
                  <c:v>4.9649999999999999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56327104"/>
        <c:axId val="-1756324928"/>
      </c:scatterChart>
      <c:valAx>
        <c:axId val="-175632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的规模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56324928"/>
        <c:crosses val="autoZero"/>
        <c:crossBetween val="midCat"/>
      </c:valAx>
      <c:valAx>
        <c:axId val="-175632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耗时</a:t>
                </a:r>
                <a:r>
                  <a:rPr lang="en-US" altLang="zh-CN" dirty="0" smtClean="0"/>
                  <a:t>/</a:t>
                </a:r>
                <a:r>
                  <a:rPr lang="en-US" altLang="zh-CN" dirty="0" err="1" smtClean="0"/>
                  <a:t>ms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56327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总耗时/ms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</c:numCache>
            </c:numRef>
          </c:xVal>
          <c:yVal>
            <c:numRef>
              <c:f>Sheet1!$B$2:$I$2</c:f>
              <c:numCache>
                <c:formatCode>General</c:formatCode>
                <c:ptCount val="8"/>
                <c:pt idx="0">
                  <c:v>11.755000000000001</c:v>
                </c:pt>
                <c:pt idx="1">
                  <c:v>49.418999999999997</c:v>
                </c:pt>
                <c:pt idx="2">
                  <c:v>109.578</c:v>
                </c:pt>
                <c:pt idx="3">
                  <c:v>194.87200000000001</c:v>
                </c:pt>
                <c:pt idx="4">
                  <c:v>304.33499999999998</c:v>
                </c:pt>
                <c:pt idx="5">
                  <c:v>439.71300000000002</c:v>
                </c:pt>
                <c:pt idx="6">
                  <c:v>587.58900000000006</c:v>
                </c:pt>
                <c:pt idx="7">
                  <c:v>771.62699999999995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56326560"/>
        <c:axId val="-1756324384"/>
      </c:scatterChart>
      <c:scatterChart>
        <c:scatterStyle val="smoothMarker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平均耗时/ms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</c:numCache>
            </c:numRef>
          </c:xVal>
          <c:yVal>
            <c:numRef>
              <c:f>Sheet1!$B$3:$I$3</c:f>
              <c:numCache>
                <c:formatCode>General</c:formatCode>
                <c:ptCount val="8"/>
                <c:pt idx="0">
                  <c:v>4.4999999999999997E-3</c:v>
                </c:pt>
                <c:pt idx="1">
                  <c:v>9.4000000000000004E-3</c:v>
                </c:pt>
                <c:pt idx="2">
                  <c:v>1.41E-2</c:v>
                </c:pt>
                <c:pt idx="3">
                  <c:v>1.84E-2</c:v>
                </c:pt>
                <c:pt idx="4">
                  <c:v>2.3300000000000001E-2</c:v>
                </c:pt>
                <c:pt idx="5">
                  <c:v>2.7799999999999998E-2</c:v>
                </c:pt>
                <c:pt idx="6">
                  <c:v>3.2099999999999997E-2</c:v>
                </c:pt>
                <c:pt idx="7">
                  <c:v>3.6999999999999998E-2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56326016"/>
        <c:axId val="-1756323296"/>
      </c:scatterChart>
      <c:valAx>
        <c:axId val="-1756326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堆数</a:t>
                </a:r>
                <a:r>
                  <a:rPr lang="en-US" altLang="zh-CN" dirty="0" smtClean="0"/>
                  <a:t>n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56324384"/>
        <c:crosses val="autoZero"/>
        <c:crossBetween val="midCat"/>
      </c:valAx>
      <c:valAx>
        <c:axId val="-175632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总耗时</a:t>
                </a:r>
                <a:r>
                  <a:rPr lang="en-US" altLang="zh-CN" dirty="0" smtClean="0"/>
                  <a:t>/</a:t>
                </a:r>
                <a:r>
                  <a:rPr lang="en-US" altLang="zh-CN" dirty="0" err="1" smtClean="0"/>
                  <a:t>ms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56326560"/>
        <c:crosses val="autoZero"/>
        <c:crossBetween val="midCat"/>
      </c:valAx>
      <c:valAx>
        <c:axId val="-17563232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平均耗时</a:t>
                </a:r>
                <a:r>
                  <a:rPr lang="en-US" altLang="zh-CN" dirty="0" smtClean="0"/>
                  <a:t>/</a:t>
                </a:r>
                <a:r>
                  <a:rPr lang="en-US" altLang="zh-CN" dirty="0" err="1" smtClean="0"/>
                  <a:t>ms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56326016"/>
        <c:crosses val="max"/>
        <c:crossBetween val="midCat"/>
      </c:valAx>
      <c:valAx>
        <c:axId val="-1756326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756323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1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2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50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8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5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1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6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B06BC9E-1287-4D16-9F85-AB0EAC5A9011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069EED-407E-43E1-B4FA-8F147B0BB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95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0" y="0"/>
            <a:ext cx="3802136" cy="44164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003" y="3409491"/>
            <a:ext cx="3443681" cy="34436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48" y="3014576"/>
            <a:ext cx="3792947" cy="3843424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9179859" y="5011271"/>
            <a:ext cx="331694" cy="8964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51103" y="4996860"/>
            <a:ext cx="829391" cy="1757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370636" y="4961964"/>
            <a:ext cx="1990322" cy="42134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507548" y="4932828"/>
            <a:ext cx="3668964" cy="90095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31616" y="4907055"/>
            <a:ext cx="6620828" cy="185345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963" y="-855517"/>
            <a:ext cx="710135" cy="85551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67" y="1085646"/>
            <a:ext cx="1397041" cy="143078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76" y="1557210"/>
            <a:ext cx="786976" cy="89646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820" y="1811241"/>
            <a:ext cx="571055" cy="6424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45" y="2606286"/>
            <a:ext cx="3961803" cy="45301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506634" y="6221506"/>
            <a:ext cx="214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行楷简体" panose="02010601030101010101" pitchFamily="2" charset="-122"/>
                <a:ea typeface="方正行楷简体" panose="02010601030101010101" pitchFamily="2" charset="-122"/>
              </a:rPr>
              <a:t>作者：刘沛奇</a:t>
            </a:r>
            <a:endParaRPr lang="zh-CN" altLang="en-US" dirty="0">
              <a:latin typeface="方正行楷简体" panose="02010601030101010101" pitchFamily="2" charset="-122"/>
              <a:ea typeface="方正行楷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1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81000" decel="1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4.16667E-6 0.7342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56" y="2183364"/>
            <a:ext cx="671804" cy="671804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8" y="2183364"/>
            <a:ext cx="671804" cy="671804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56" y="2926703"/>
            <a:ext cx="671804" cy="671804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60" y="2183364"/>
            <a:ext cx="671804" cy="671804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8" y="2926703"/>
            <a:ext cx="671804" cy="671804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60" y="2926703"/>
            <a:ext cx="671804" cy="671804"/>
          </a:xfrm>
          <a:prstGeom prst="rect">
            <a:avLst/>
          </a:prstGeom>
        </p:spPr>
      </p:pic>
      <p:pic>
        <p:nvPicPr>
          <p:cNvPr id="10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62" y="2926703"/>
            <a:ext cx="671804" cy="671804"/>
          </a:xfrm>
          <a:prstGeom prst="rect">
            <a:avLst/>
          </a:prstGeom>
        </p:spPr>
      </p:pic>
      <p:pic>
        <p:nvPicPr>
          <p:cNvPr id="11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56" y="3670042"/>
            <a:ext cx="671804" cy="671804"/>
          </a:xfrm>
          <a:prstGeom prst="rect">
            <a:avLst/>
          </a:prstGeom>
        </p:spPr>
      </p:pic>
      <p:pic>
        <p:nvPicPr>
          <p:cNvPr id="12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60" y="3707364"/>
            <a:ext cx="671804" cy="671804"/>
          </a:xfrm>
          <a:prstGeom prst="rect">
            <a:avLst/>
          </a:prstGeom>
        </p:spPr>
      </p:pic>
      <p:pic>
        <p:nvPicPr>
          <p:cNvPr id="13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8" y="3707364"/>
            <a:ext cx="671804" cy="671804"/>
          </a:xfrm>
          <a:prstGeom prst="rect">
            <a:avLst/>
          </a:prstGeom>
        </p:spPr>
      </p:pic>
      <p:pic>
        <p:nvPicPr>
          <p:cNvPr id="1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64" y="3707364"/>
            <a:ext cx="671804" cy="671804"/>
          </a:xfrm>
          <a:prstGeom prst="rect">
            <a:avLst/>
          </a:prstGeom>
        </p:spPr>
      </p:pic>
      <p:pic>
        <p:nvPicPr>
          <p:cNvPr id="15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62" y="3707364"/>
            <a:ext cx="671804" cy="67180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63682" y="2232724"/>
            <a:ext cx="60182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“传统版拈游戏”</a:t>
            </a:r>
            <a:endParaRPr lang="en-US" altLang="zh-CN" sz="2400" dirty="0"/>
          </a:p>
          <a:p>
            <a:r>
              <a:rPr lang="zh-CN" altLang="en-US" sz="2400" dirty="0" smtClean="0"/>
              <a:t>有若干堆硬币，每堆有若干枚。两人轮流从其中的一堆中至少取出一枚硬币，最多可以把一堆取完。取走整个游戏最后一枚硬币的人为胜者。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19" y="4988036"/>
            <a:ext cx="1139064" cy="113906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059711" y="5142069"/>
            <a:ext cx="747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X</a:t>
            </a:r>
            <a:endParaRPr lang="zh-CN" altLang="en-US" sz="4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565024" y="5084351"/>
            <a:ext cx="1511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17</a:t>
            </a:r>
            <a:endParaRPr lang="zh-CN" altLang="en-US" sz="6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63682" y="4784638"/>
            <a:ext cx="6018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“单堆拈游戏”</a:t>
            </a:r>
            <a:endParaRPr lang="en-US" altLang="zh-CN" sz="2400" dirty="0"/>
          </a:p>
          <a:p>
            <a:r>
              <a:rPr lang="zh-CN" altLang="en-US" sz="2400" dirty="0" smtClean="0"/>
              <a:t>只有一堆硬币，两人轮流取。每次规定至少取一枚，最多取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枚。取完最后一枚硬币的人为胜者。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952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减可变规模算法与单堆拈游戏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6753" y="2011680"/>
            <a:ext cx="5590246" cy="247067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减治法的三种变种中，最后一种就是“</a:t>
            </a:r>
            <a:r>
              <a:rPr lang="zh-CN" altLang="en-US" sz="2000" dirty="0"/>
              <a:t>减可变规模算法</a:t>
            </a:r>
            <a:r>
              <a:rPr lang="zh-CN" altLang="en-US" sz="2000" dirty="0" smtClean="0"/>
              <a:t>”，即每次减去的规模是不固定的。</a:t>
            </a:r>
            <a:endParaRPr lang="en-US" altLang="zh-CN" sz="2000" dirty="0" smtClean="0"/>
          </a:p>
          <a:p>
            <a:r>
              <a:rPr lang="zh-CN" altLang="en-US" sz="2000" dirty="0" smtClean="0"/>
              <a:t>对于“拈游戏”来说，可以把每回合取硬币当作一次减治的过程。正常情况下每次减少的规模是随机的。可事实上，“拈游戏”存在着必胜策略，这个策略通过计算当前的硬币情况，得出该回合拿走个数的最佳数值。因为每次都需要计算，所以每次改变的规模都是不一样的。</a:t>
            </a:r>
            <a:endParaRPr lang="zh-CN" altLang="en-US" sz="2000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004047" y="4699059"/>
            <a:ext cx="10103224" cy="247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对于“单堆拈游戏”来说，只要每次取走“剩余数量 </a:t>
            </a:r>
            <a:r>
              <a:rPr lang="en-US" altLang="zh-CN" sz="2000" dirty="0" smtClean="0"/>
              <a:t>mod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(1+m)</a:t>
            </a:r>
            <a:r>
              <a:rPr lang="zh-CN" altLang="en-US" sz="2000" dirty="0" smtClean="0"/>
              <a:t>”枚硬币。一直坚持到最后便可以取胜。但如果</a:t>
            </a:r>
            <a:r>
              <a:rPr lang="en-US" altLang="zh-CN" sz="2000" dirty="0" smtClean="0"/>
              <a:t>mod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那么说明现在处于“必败状态”。</a:t>
            </a:r>
            <a:endParaRPr lang="en-US" altLang="zh-CN" sz="2000" dirty="0"/>
          </a:p>
          <a:p>
            <a:r>
              <a:rPr lang="zh-CN" altLang="en-US" sz="2000" dirty="0" smtClean="0"/>
              <a:t>例如我方先手，我们假设最多能取的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值为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，那么 </a:t>
            </a:r>
            <a:r>
              <a:rPr lang="en-US" altLang="zh-CN" sz="2000" dirty="0" smtClean="0"/>
              <a:t>17 mod (1+7)=1</a:t>
            </a:r>
            <a:r>
              <a:rPr lang="zh-CN" altLang="en-US" sz="2000" dirty="0" smtClean="0"/>
              <a:t>，我们就取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枚。这样能迫使局面最后到达</a:t>
            </a:r>
            <a:r>
              <a:rPr lang="en-US" altLang="zh-CN" sz="2000" dirty="0" smtClean="0"/>
              <a:t>(1+m)=8</a:t>
            </a:r>
            <a:r>
              <a:rPr lang="zh-CN" altLang="en-US" sz="2000" dirty="0" smtClean="0"/>
              <a:t>这个状态，因为这个状态下对方取走多少枚，我们都能取完剩下的硬币。</a:t>
            </a:r>
            <a:endParaRPr lang="zh-CN" altLang="en-US" sz="2000" dirty="0"/>
          </a:p>
        </p:txBody>
      </p:sp>
      <p:pic>
        <p:nvPicPr>
          <p:cNvPr id="1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02" y="2789675"/>
            <a:ext cx="1139064" cy="113906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987994" y="2943708"/>
            <a:ext cx="747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X</a:t>
            </a:r>
            <a:endParaRPr lang="zh-CN" altLang="en-US" sz="4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3307" y="2885990"/>
            <a:ext cx="1511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17</a:t>
            </a:r>
            <a:endParaRPr lang="zh-CN" altLang="en-US" sz="6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0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单堆拈游戏的时间统计与效率分析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96548" y="2587919"/>
            <a:ext cx="2669285" cy="171382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9813" y="2758851"/>
            <a:ext cx="2271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每次减少的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规模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：“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剩余数量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mod  (1+m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)”+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对方取走的数量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 主要操作：模运算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C(n)=C(n-(1+m))+1=n/(1+m)</a:t>
            </a: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效率属于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Ɵ(n) 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是线性效率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9551" y="2529535"/>
            <a:ext cx="2594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设计简单的模拟游戏进行测试</a:t>
            </a:r>
            <a:endParaRPr lang="en-US" altLang="zh-CN" sz="1600" dirty="0" smtClean="0"/>
          </a:p>
          <a:p>
            <a:r>
              <a:rPr lang="en-US" altLang="zh-CN" sz="1600" dirty="0" smtClean="0"/>
              <a:t>n</a:t>
            </a:r>
            <a:r>
              <a:rPr lang="zh-CN" altLang="en-US" sz="1600" dirty="0" smtClean="0"/>
              <a:t>取</a:t>
            </a:r>
            <a:r>
              <a:rPr lang="en-US" altLang="zh-CN" sz="1600" dirty="0" smtClean="0"/>
              <a:t>1000~8000</a:t>
            </a:r>
            <a:r>
              <a:rPr lang="zh-CN" altLang="en-US" sz="1600" dirty="0" smtClean="0"/>
              <a:t>，间隔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取</a:t>
            </a:r>
            <a:r>
              <a:rPr lang="en-US" altLang="zh-CN" sz="1600" dirty="0" smtClean="0"/>
              <a:t>10,20,30</a:t>
            </a:r>
          </a:p>
          <a:p>
            <a:r>
              <a:rPr lang="zh-CN" altLang="en-US" sz="1600" dirty="0" smtClean="0"/>
              <a:t>分别计算游戏耗时进行统计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每次对手取值随机</a:t>
            </a:r>
            <a:endParaRPr lang="en-US" altLang="zh-CN" sz="1600" dirty="0" smtClean="0"/>
          </a:p>
          <a:p>
            <a:r>
              <a:rPr lang="zh-CN" altLang="en-US" sz="1600" dirty="0" smtClean="0"/>
              <a:t>共统计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96197"/>
              </p:ext>
            </p:extLst>
          </p:nvPr>
        </p:nvGraphicFramePr>
        <p:xfrm>
          <a:off x="969654" y="4945125"/>
          <a:ext cx="677268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2520"/>
                <a:gridCol w="752520"/>
                <a:gridCol w="752520"/>
                <a:gridCol w="752520"/>
                <a:gridCol w="752520"/>
                <a:gridCol w="752520"/>
                <a:gridCol w="752520"/>
                <a:gridCol w="752520"/>
                <a:gridCol w="752520"/>
              </a:tblGrid>
              <a:tr h="3341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毫秒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12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1.592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3.274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4.870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6.598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8.065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9.567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11.26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12.75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12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1.081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2.050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2.907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3.649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4.184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5.645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5.882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7.116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12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0.694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1.133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2.009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2.577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3.259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3.811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4.384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4.965</a:t>
                      </a:r>
                      <a:endParaRPr lang="zh-CN" altLang="en-US" sz="1600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568824"/>
              </p:ext>
            </p:extLst>
          </p:nvPr>
        </p:nvGraphicFramePr>
        <p:xfrm>
          <a:off x="6947243" y="2092914"/>
          <a:ext cx="4795520" cy="3059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椭圆形标注 16"/>
          <p:cNvSpPr/>
          <p:nvPr/>
        </p:nvSpPr>
        <p:spPr>
          <a:xfrm>
            <a:off x="9170894" y="5334000"/>
            <a:ext cx="2124635" cy="1066800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583268" y="5601907"/>
            <a:ext cx="14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结论：基本符合线性效率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Graphic spid="16" grpId="0">
        <p:bldAsOne/>
      </p:bldGraphic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减可变规模算法</a:t>
            </a:r>
            <a:r>
              <a:rPr lang="zh-CN" altLang="en-US" dirty="0" smtClean="0"/>
              <a:t>与传统拈</a:t>
            </a:r>
            <a:r>
              <a:rPr lang="zh-CN" altLang="en-US" dirty="0"/>
              <a:t>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8779" y="2011679"/>
            <a:ext cx="5634680" cy="4631167"/>
          </a:xfrm>
        </p:spPr>
        <p:txBody>
          <a:bodyPr/>
          <a:lstStyle/>
          <a:p>
            <a:r>
              <a:rPr lang="zh-CN" altLang="en-US" dirty="0" smtClean="0"/>
              <a:t>对于多堆的拈游戏，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世纪初哈佛的数学家才发现了它的制胜策略，通过计算每堆硬币数的二进制异或值，从而得出最佳取出的硬币数</a:t>
            </a:r>
            <a:endParaRPr lang="en-US" altLang="zh-CN" dirty="0" smtClean="0"/>
          </a:p>
          <a:p>
            <a:r>
              <a:rPr lang="zh-CN" altLang="en-US" dirty="0" smtClean="0"/>
              <a:t>例如当前有三堆硬币，数量是</a:t>
            </a:r>
            <a:r>
              <a:rPr lang="en-US" altLang="zh-CN" dirty="0" smtClean="0"/>
              <a:t>3,4,5</a:t>
            </a:r>
            <a:r>
              <a:rPr lang="zh-CN" altLang="en-US" dirty="0" smtClean="0"/>
              <a:t>，异或值是</a:t>
            </a:r>
            <a:r>
              <a:rPr lang="en-US" altLang="zh-CN" dirty="0" smtClean="0"/>
              <a:t>010</a:t>
            </a:r>
            <a:r>
              <a:rPr lang="zh-CN" altLang="en-US" dirty="0" smtClean="0"/>
              <a:t>，我们要让这个异或值变成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，所以最佳策略就是“从第一行中取出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枚”</a:t>
            </a:r>
            <a:endParaRPr lang="en-US" altLang="zh-CN" dirty="0" smtClean="0"/>
          </a:p>
          <a:p>
            <a:r>
              <a:rPr lang="zh-CN" altLang="en-US" dirty="0" smtClean="0"/>
              <a:t>如果对方从第二行取走</a:t>
            </a:r>
            <a:r>
              <a:rPr lang="en-US" altLang="zh-CN" dirty="0" smtClean="0"/>
              <a:t>4</a:t>
            </a:r>
            <a:r>
              <a:rPr lang="zh-CN" altLang="en-US" dirty="0" smtClean="0"/>
              <a:t>枚，那么当前异或值将变为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我们要让异或值变成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，那么就应该从第三行也取走</a:t>
            </a:r>
            <a:r>
              <a:rPr lang="en-US" altLang="zh-CN" dirty="0" smtClean="0"/>
              <a:t>4</a:t>
            </a:r>
            <a:r>
              <a:rPr lang="zh-CN" altLang="en-US" dirty="0" smtClean="0"/>
              <a:t>枚硬币</a:t>
            </a:r>
            <a:endParaRPr lang="en-US" altLang="zh-CN" dirty="0" smtClean="0"/>
          </a:p>
          <a:p>
            <a:r>
              <a:rPr lang="zh-CN" altLang="en-US" dirty="0" smtClean="0"/>
              <a:t>现在只剩下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枚，答案已经很明显了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56" y="2183364"/>
            <a:ext cx="671804" cy="671804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8" y="2183364"/>
            <a:ext cx="671804" cy="671804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56" y="2926703"/>
            <a:ext cx="671804" cy="671804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60" y="2183364"/>
            <a:ext cx="671804" cy="671804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8" y="2926703"/>
            <a:ext cx="671804" cy="671804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60" y="2926703"/>
            <a:ext cx="671804" cy="671804"/>
          </a:xfrm>
          <a:prstGeom prst="rect">
            <a:avLst/>
          </a:prstGeom>
        </p:spPr>
      </p:pic>
      <p:pic>
        <p:nvPicPr>
          <p:cNvPr id="10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62" y="2926703"/>
            <a:ext cx="671804" cy="671804"/>
          </a:xfrm>
          <a:prstGeom prst="rect">
            <a:avLst/>
          </a:prstGeom>
        </p:spPr>
      </p:pic>
      <p:pic>
        <p:nvPicPr>
          <p:cNvPr id="11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56" y="3670042"/>
            <a:ext cx="671804" cy="671804"/>
          </a:xfrm>
          <a:prstGeom prst="rect">
            <a:avLst/>
          </a:prstGeom>
        </p:spPr>
      </p:pic>
      <p:pic>
        <p:nvPicPr>
          <p:cNvPr id="12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60" y="3707364"/>
            <a:ext cx="671804" cy="671804"/>
          </a:xfrm>
          <a:prstGeom prst="rect">
            <a:avLst/>
          </a:prstGeom>
        </p:spPr>
      </p:pic>
      <p:pic>
        <p:nvPicPr>
          <p:cNvPr id="13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8" y="3707364"/>
            <a:ext cx="671804" cy="671804"/>
          </a:xfrm>
          <a:prstGeom prst="rect">
            <a:avLst/>
          </a:prstGeom>
        </p:spPr>
      </p:pic>
      <p:pic>
        <p:nvPicPr>
          <p:cNvPr id="1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64" y="3707364"/>
            <a:ext cx="671804" cy="671804"/>
          </a:xfrm>
          <a:prstGeom prst="rect">
            <a:avLst/>
          </a:prstGeom>
        </p:spPr>
      </p:pic>
      <p:pic>
        <p:nvPicPr>
          <p:cNvPr id="15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62" y="3707364"/>
            <a:ext cx="671804" cy="67180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07020" y="4719315"/>
            <a:ext cx="753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011</a:t>
            </a:r>
          </a:p>
          <a:p>
            <a:r>
              <a:rPr lang="en-US" altLang="zh-CN" sz="2000" dirty="0" smtClean="0"/>
              <a:t>100</a:t>
            </a:r>
          </a:p>
          <a:p>
            <a:r>
              <a:rPr lang="en-US" altLang="zh-CN" sz="2000" dirty="0" smtClean="0"/>
              <a:t>101</a:t>
            </a:r>
          </a:p>
          <a:p>
            <a:r>
              <a:rPr lang="en-US" altLang="zh-CN" sz="2000" dirty="0" smtClean="0"/>
              <a:t>——</a:t>
            </a:r>
          </a:p>
          <a:p>
            <a:r>
              <a:rPr lang="en-US" altLang="zh-CN" sz="2000" dirty="0" smtClean="0"/>
              <a:t>010</a:t>
            </a:r>
            <a:endParaRPr lang="zh-CN" altLang="en-US" sz="2000" dirty="0"/>
          </a:p>
        </p:txBody>
      </p:sp>
      <p:sp>
        <p:nvSpPr>
          <p:cNvPr id="17" name="右箭头 16"/>
          <p:cNvSpPr/>
          <p:nvPr/>
        </p:nvSpPr>
        <p:spPr>
          <a:xfrm>
            <a:off x="1703778" y="5487129"/>
            <a:ext cx="377169" cy="269909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116752" y="4719315"/>
            <a:ext cx="753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001</a:t>
            </a:r>
          </a:p>
          <a:p>
            <a:r>
              <a:rPr lang="en-US" altLang="zh-CN" sz="2000" dirty="0" smtClean="0"/>
              <a:t>100</a:t>
            </a:r>
          </a:p>
          <a:p>
            <a:r>
              <a:rPr lang="en-US" altLang="zh-CN" sz="2000" dirty="0" smtClean="0"/>
              <a:t>101</a:t>
            </a:r>
          </a:p>
          <a:p>
            <a:r>
              <a:rPr lang="en-US" altLang="zh-CN" sz="2000" dirty="0" smtClean="0"/>
              <a:t>——</a:t>
            </a:r>
          </a:p>
          <a:p>
            <a:r>
              <a:rPr lang="en-US" altLang="zh-CN" sz="2000" dirty="0" smtClean="0"/>
              <a:t>000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2004" y="4719315"/>
            <a:ext cx="753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001</a:t>
            </a:r>
          </a:p>
          <a:p>
            <a:r>
              <a:rPr lang="en-US" altLang="zh-CN" sz="2000" dirty="0" smtClean="0"/>
              <a:t>000</a:t>
            </a:r>
          </a:p>
          <a:p>
            <a:r>
              <a:rPr lang="en-US" altLang="zh-CN" sz="2000" dirty="0" smtClean="0"/>
              <a:t>101</a:t>
            </a:r>
          </a:p>
          <a:p>
            <a:r>
              <a:rPr lang="en-US" altLang="zh-CN" sz="2000" dirty="0" smtClean="0"/>
              <a:t>——</a:t>
            </a:r>
          </a:p>
          <a:p>
            <a:r>
              <a:rPr lang="en-US" altLang="zh-CN" sz="2000" dirty="0" smtClean="0"/>
              <a:t>100</a:t>
            </a:r>
            <a:endParaRPr lang="zh-CN" altLang="en-US" sz="2000" dirty="0"/>
          </a:p>
        </p:txBody>
      </p:sp>
      <p:sp>
        <p:nvSpPr>
          <p:cNvPr id="20" name="右箭头 19"/>
          <p:cNvSpPr/>
          <p:nvPr/>
        </p:nvSpPr>
        <p:spPr>
          <a:xfrm>
            <a:off x="2784939" y="5492219"/>
            <a:ext cx="377169" cy="269909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23553" y="4722621"/>
            <a:ext cx="753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001</a:t>
            </a:r>
          </a:p>
          <a:p>
            <a:r>
              <a:rPr lang="en-US" altLang="zh-CN" sz="2000" dirty="0" smtClean="0"/>
              <a:t>000</a:t>
            </a:r>
          </a:p>
          <a:p>
            <a:r>
              <a:rPr lang="en-US" altLang="zh-CN" sz="2000" dirty="0" smtClean="0"/>
              <a:t>001</a:t>
            </a:r>
          </a:p>
          <a:p>
            <a:r>
              <a:rPr lang="en-US" altLang="zh-CN" sz="2000" dirty="0" smtClean="0"/>
              <a:t>——</a:t>
            </a:r>
          </a:p>
          <a:p>
            <a:r>
              <a:rPr lang="en-US" altLang="zh-CN" sz="2000" dirty="0" smtClean="0"/>
              <a:t>000</a:t>
            </a:r>
            <a:endParaRPr lang="zh-CN" altLang="en-US" sz="2000" dirty="0"/>
          </a:p>
        </p:txBody>
      </p:sp>
      <p:sp>
        <p:nvSpPr>
          <p:cNvPr id="23" name="右箭头 22"/>
          <p:cNvSpPr/>
          <p:nvPr/>
        </p:nvSpPr>
        <p:spPr>
          <a:xfrm>
            <a:off x="3756488" y="5495525"/>
            <a:ext cx="377169" cy="269909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/>
      <p:bldP spid="20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传统拈游戏最佳策略的证明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549" y="2176634"/>
            <a:ext cx="4955834" cy="420624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拈</a:t>
            </a:r>
            <a:r>
              <a:rPr lang="zh-CN" altLang="zh-CN" sz="1800" dirty="0" smtClean="0"/>
              <a:t>游戏</a:t>
            </a:r>
            <a:r>
              <a:rPr lang="zh-CN" altLang="zh-CN" sz="1800" dirty="0"/>
              <a:t>这种博弈问题，最重要的是寻找必败态。这个必败态的的意思就是，这样一种局面摆在面前的话先手必败。其严格定义如下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1</a:t>
            </a:r>
            <a:r>
              <a:rPr lang="en-US" altLang="zh-CN" sz="1800" dirty="0"/>
              <a:t>.</a:t>
            </a:r>
            <a:r>
              <a:rPr lang="zh-CN" altLang="zh-CN" sz="1800" dirty="0"/>
              <a:t>无法进行任何移动的局面是必败态；</a:t>
            </a:r>
            <a:r>
              <a:rPr lang="en-US" altLang="zh-CN" sz="1800" dirty="0"/>
              <a:t>2.</a:t>
            </a:r>
            <a:r>
              <a:rPr lang="zh-CN" altLang="zh-CN" sz="1800" dirty="0"/>
              <a:t>可以移动到必败态的局面是非必败态；</a:t>
            </a:r>
            <a:r>
              <a:rPr lang="en-US" altLang="zh-CN" sz="1800" dirty="0"/>
              <a:t>3.</a:t>
            </a:r>
            <a:r>
              <a:rPr lang="zh-CN" altLang="zh-CN" sz="1800" dirty="0"/>
              <a:t>在必败态做的所有操作的结果都是非必败态。这个还是很好理解的吧，就是自己处在非必败态上总能移动到必败态把必败态留给对方，而对方处在必败态的话总是只能移动到非必败态，把非必败态留给自己，然后自己继续虐对方。</a:t>
            </a:r>
          </a:p>
          <a:p>
            <a:r>
              <a:rPr lang="zh-CN" altLang="zh-CN" sz="1800" dirty="0"/>
              <a:t>而</a:t>
            </a:r>
            <a:r>
              <a:rPr lang="zh-CN" altLang="zh-CN" sz="1800" dirty="0" smtClean="0"/>
              <a:t>对于</a:t>
            </a:r>
            <a:r>
              <a:rPr lang="zh-CN" altLang="en-US" sz="1800" dirty="0" smtClean="0"/>
              <a:t>传统拈</a:t>
            </a:r>
            <a:r>
              <a:rPr lang="zh-CN" altLang="zh-CN" sz="1800" dirty="0" smtClean="0"/>
              <a:t>游戏</a:t>
            </a:r>
            <a:r>
              <a:rPr lang="zh-CN" altLang="zh-CN" sz="1800" dirty="0"/>
              <a:t>，局面是必败态当且仅当所有堆硬币的数量都异或起来结果为</a:t>
            </a:r>
            <a:r>
              <a:rPr lang="en-US" altLang="zh-CN" sz="1800" dirty="0"/>
              <a:t>0</a:t>
            </a:r>
            <a:r>
              <a:rPr lang="zh-CN" altLang="zh-CN" sz="1800" dirty="0"/>
              <a:t>，即</a:t>
            </a:r>
            <a:r>
              <a:rPr lang="en-US" altLang="zh-CN" sz="1800" dirty="0"/>
              <a:t>a1^a2^...^an=0</a:t>
            </a:r>
            <a:r>
              <a:rPr lang="zh-CN" altLang="zh-CN" sz="1800" dirty="0" smtClean="0"/>
              <a:t>！为了</a:t>
            </a:r>
            <a:r>
              <a:rPr lang="zh-CN" altLang="zh-CN" sz="1800" dirty="0"/>
              <a:t>证明之，我们只要证明它满足上述必败态的三条性质即可。</a:t>
            </a:r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20465" y="2176634"/>
            <a:ext cx="4955834" cy="4206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/>
              <a:t>第一个命题显然，最终局面只有一个，就是全</a:t>
            </a:r>
            <a:r>
              <a:rPr lang="en-US" altLang="zh-CN" sz="1800" dirty="0"/>
              <a:t>0</a:t>
            </a:r>
            <a:r>
              <a:rPr lang="zh-CN" altLang="zh-CN" sz="1800" dirty="0"/>
              <a:t>，异或仍然是</a:t>
            </a:r>
            <a:r>
              <a:rPr lang="en-US" altLang="zh-CN" sz="1800" dirty="0"/>
              <a:t>0</a:t>
            </a:r>
            <a:r>
              <a:rPr lang="zh-CN" altLang="zh-CN" sz="1800" dirty="0"/>
              <a:t>。</a:t>
            </a:r>
          </a:p>
          <a:p>
            <a:r>
              <a:rPr lang="zh-CN" altLang="zh-CN" sz="1800" dirty="0"/>
              <a:t>第二个命题，对于某个局面</a:t>
            </a:r>
            <a:r>
              <a:rPr lang="en-US" altLang="zh-CN" sz="1800" dirty="0"/>
              <a:t>(a1,a2,...,an)</a:t>
            </a:r>
            <a:r>
              <a:rPr lang="zh-CN" altLang="zh-CN" sz="1800" dirty="0"/>
              <a:t>，若</a:t>
            </a:r>
            <a:r>
              <a:rPr lang="en-US" altLang="zh-CN" sz="1800" dirty="0"/>
              <a:t>a1^a2^...^an!=</a:t>
            </a:r>
            <a:r>
              <a:rPr lang="en-US" altLang="zh-CN" sz="1800" dirty="0" smtClean="0"/>
              <a:t>0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一定存在某个合法的移动，将</a:t>
            </a:r>
            <a:r>
              <a:rPr lang="en-US" altLang="zh-CN" sz="1800" dirty="0" err="1"/>
              <a:t>ai</a:t>
            </a:r>
            <a:r>
              <a:rPr lang="zh-CN" altLang="zh-CN" sz="1800" dirty="0"/>
              <a:t>改变成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'</a:t>
            </a:r>
            <a:r>
              <a:rPr lang="zh-CN" altLang="zh-CN" sz="1800" dirty="0"/>
              <a:t>后满足</a:t>
            </a:r>
            <a:r>
              <a:rPr lang="en-US" altLang="zh-CN" sz="1800" dirty="0"/>
              <a:t>a1^a2^...^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'^...^an=0</a:t>
            </a:r>
            <a:r>
              <a:rPr lang="zh-CN" altLang="zh-CN" sz="1800" dirty="0"/>
              <a:t>。不妨设</a:t>
            </a:r>
            <a:r>
              <a:rPr lang="en-US" altLang="zh-CN" sz="1800" dirty="0"/>
              <a:t>a1^a2^...^an=k</a:t>
            </a:r>
            <a:r>
              <a:rPr lang="zh-CN" altLang="zh-CN" sz="1800" dirty="0"/>
              <a:t>，则一定存在某个</a:t>
            </a:r>
            <a:r>
              <a:rPr lang="en-US" altLang="zh-CN" sz="1800" dirty="0" err="1"/>
              <a:t>ai</a:t>
            </a:r>
            <a:r>
              <a:rPr lang="zh-CN" altLang="zh-CN" sz="1800" dirty="0"/>
              <a:t>，它的二进制表示在</a:t>
            </a:r>
            <a:r>
              <a:rPr lang="en-US" altLang="zh-CN" sz="1800" dirty="0"/>
              <a:t>k</a:t>
            </a:r>
            <a:r>
              <a:rPr lang="zh-CN" altLang="zh-CN" sz="1800" dirty="0"/>
              <a:t>的最高位上是</a:t>
            </a:r>
            <a:r>
              <a:rPr lang="en-US" altLang="zh-CN" sz="1800" dirty="0"/>
              <a:t>1</a:t>
            </a:r>
            <a:r>
              <a:rPr lang="zh-CN" altLang="zh-CN" sz="1800" dirty="0"/>
              <a:t>（否则</a:t>
            </a:r>
            <a:r>
              <a:rPr lang="en-US" altLang="zh-CN" sz="1800" dirty="0"/>
              <a:t>k</a:t>
            </a:r>
            <a:r>
              <a:rPr lang="zh-CN" altLang="zh-CN" sz="1800" dirty="0"/>
              <a:t>的最高位那个</a:t>
            </a:r>
            <a:r>
              <a:rPr lang="en-US" altLang="zh-CN" sz="1800" dirty="0"/>
              <a:t>1</a:t>
            </a:r>
            <a:r>
              <a:rPr lang="zh-CN" altLang="zh-CN" sz="1800" dirty="0"/>
              <a:t>是怎么得到的）。这时</a:t>
            </a:r>
            <a:r>
              <a:rPr lang="en-US" altLang="zh-CN" sz="1800" dirty="0" err="1"/>
              <a:t>ai^k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ai</a:t>
            </a:r>
            <a:r>
              <a:rPr lang="zh-CN" altLang="zh-CN" sz="1800" dirty="0"/>
              <a:t>一定成立。则我们可以将</a:t>
            </a:r>
            <a:r>
              <a:rPr lang="en-US" altLang="zh-CN" sz="1800" dirty="0" err="1"/>
              <a:t>ai</a:t>
            </a:r>
            <a:r>
              <a:rPr lang="zh-CN" altLang="zh-CN" sz="1800" dirty="0"/>
              <a:t>改变成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'=</a:t>
            </a:r>
            <a:r>
              <a:rPr lang="en-US" altLang="zh-CN" sz="1800" dirty="0" err="1"/>
              <a:t>ai^k</a:t>
            </a:r>
            <a:r>
              <a:rPr lang="zh-CN" altLang="zh-CN" sz="1800" dirty="0"/>
              <a:t>，此时</a:t>
            </a:r>
            <a:r>
              <a:rPr lang="en-US" altLang="zh-CN" sz="1800" dirty="0"/>
              <a:t>a1^a2^...^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'^...^an=a1^a2^...^</a:t>
            </a:r>
            <a:r>
              <a:rPr lang="en-US" altLang="zh-CN" sz="1800" dirty="0" err="1"/>
              <a:t>an^k</a:t>
            </a:r>
            <a:r>
              <a:rPr lang="en-US" altLang="zh-CN" sz="1800" dirty="0"/>
              <a:t>=0</a:t>
            </a:r>
            <a:r>
              <a:rPr lang="zh-CN" altLang="zh-CN" sz="1800" dirty="0"/>
              <a:t>。</a:t>
            </a:r>
          </a:p>
          <a:p>
            <a:r>
              <a:rPr lang="zh-CN" altLang="zh-CN" sz="1800" dirty="0"/>
              <a:t>第三个命题，对于某个局面</a:t>
            </a:r>
            <a:r>
              <a:rPr lang="en-US" altLang="zh-CN" sz="1800" dirty="0"/>
              <a:t>(a1,a2,...,an)</a:t>
            </a:r>
            <a:r>
              <a:rPr lang="zh-CN" altLang="zh-CN" sz="1800" dirty="0"/>
              <a:t>，若</a:t>
            </a:r>
            <a:r>
              <a:rPr lang="en-US" altLang="zh-CN" sz="1800" dirty="0"/>
              <a:t>a1^a2^...^an=0</a:t>
            </a:r>
            <a:r>
              <a:rPr lang="zh-CN" altLang="zh-CN" sz="1800" dirty="0"/>
              <a:t>，一定不存在某个合法的移动，将</a:t>
            </a:r>
            <a:r>
              <a:rPr lang="en-US" altLang="zh-CN" sz="1800" dirty="0" err="1"/>
              <a:t>ai</a:t>
            </a:r>
            <a:r>
              <a:rPr lang="zh-CN" altLang="zh-CN" sz="1800" dirty="0"/>
              <a:t>改变成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'</a:t>
            </a:r>
            <a:r>
              <a:rPr lang="zh-CN" altLang="zh-CN" sz="1800" dirty="0"/>
              <a:t>后满足</a:t>
            </a:r>
            <a:r>
              <a:rPr lang="en-US" altLang="zh-CN" sz="1800" dirty="0"/>
              <a:t>a1^a2^...^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'^...^an=0</a:t>
            </a:r>
            <a:r>
              <a:rPr lang="zh-CN" altLang="zh-CN" sz="1800" dirty="0"/>
              <a:t>。因为异或运算满足消去率，由</a:t>
            </a:r>
            <a:r>
              <a:rPr lang="en-US" altLang="zh-CN" sz="1800" dirty="0"/>
              <a:t>a1^a2^...^an=a1^a2^...^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'^...^an</a:t>
            </a:r>
            <a:r>
              <a:rPr lang="zh-CN" altLang="zh-CN" sz="1800" dirty="0"/>
              <a:t>可以得到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=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'</a:t>
            </a:r>
            <a:r>
              <a:rPr lang="zh-CN" altLang="zh-CN" sz="1800" dirty="0"/>
              <a:t>。所以将</a:t>
            </a:r>
            <a:r>
              <a:rPr lang="en-US" altLang="zh-CN" sz="1800" dirty="0" err="1"/>
              <a:t>ai</a:t>
            </a:r>
            <a:r>
              <a:rPr lang="zh-CN" altLang="zh-CN" sz="1800" dirty="0"/>
              <a:t>改变成</a:t>
            </a:r>
            <a:r>
              <a:rPr lang="en-US" altLang="zh-CN" sz="1800" dirty="0" err="1"/>
              <a:t>ai</a:t>
            </a:r>
            <a:r>
              <a:rPr lang="en-US" altLang="zh-CN" sz="1800" dirty="0"/>
              <a:t>'</a:t>
            </a:r>
            <a:r>
              <a:rPr lang="zh-CN" altLang="zh-CN" sz="1800" dirty="0"/>
              <a:t>不是一个合法的移动。证毕。</a:t>
            </a:r>
          </a:p>
        </p:txBody>
      </p:sp>
    </p:spTree>
    <p:extLst>
      <p:ext uri="{BB962C8B-B14F-4D97-AF65-F5344CB8AC3E}">
        <p14:creationId xmlns:p14="http://schemas.microsoft.com/office/powerpoint/2010/main" val="13788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传统拈游戏最佳策略的算法表示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02919" y="2008093"/>
            <a:ext cx="74300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算法</a:t>
            </a:r>
            <a:r>
              <a:rPr lang="en-US" altLang="zh-CN" sz="1600" dirty="0"/>
              <a:t>function(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[],n)</a:t>
            </a:r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输入：数组</a:t>
            </a:r>
            <a:r>
              <a:rPr lang="en-US" altLang="zh-CN" sz="1600" dirty="0" err="1"/>
              <a:t>num</a:t>
            </a:r>
            <a:r>
              <a:rPr lang="zh-CN" altLang="en-US" sz="1600" dirty="0"/>
              <a:t>（存储每堆硬币数量），堆数</a:t>
            </a:r>
            <a:r>
              <a:rPr lang="en-US" altLang="zh-CN" sz="1600" dirty="0"/>
              <a:t>n</a:t>
            </a:r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输出：最佳策略的堆号</a:t>
            </a:r>
            <a:r>
              <a:rPr lang="en-US" altLang="zh-CN" sz="1600" dirty="0"/>
              <a:t>ln</a:t>
            </a:r>
            <a:r>
              <a:rPr lang="zh-CN" altLang="en-US" sz="1600" dirty="0"/>
              <a:t>和对应的数量</a:t>
            </a:r>
            <a:r>
              <a:rPr lang="en-US" altLang="zh-CN" sz="1600" dirty="0" err="1"/>
              <a:t>cn</a:t>
            </a:r>
            <a:r>
              <a:rPr lang="zh-CN" altLang="en-US" sz="1600" dirty="0"/>
              <a:t>，如果没有最佳策略则输出</a:t>
            </a:r>
            <a:r>
              <a:rPr lang="en-US" altLang="zh-CN" sz="1600" dirty="0"/>
              <a:t>ln=-1,cn=-1</a:t>
            </a:r>
          </a:p>
          <a:p>
            <a:r>
              <a:rPr lang="en-US" altLang="zh-CN" sz="1600" dirty="0"/>
              <a:t>result=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[0] </a:t>
            </a:r>
            <a:r>
              <a:rPr lang="en-US" altLang="zh-CN" sz="1600" dirty="0" err="1"/>
              <a:t>xor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[1] </a:t>
            </a:r>
            <a:r>
              <a:rPr lang="en-US" altLang="zh-CN" sz="1600" dirty="0" err="1"/>
              <a:t>xor</a:t>
            </a:r>
            <a:r>
              <a:rPr lang="en-US" altLang="zh-CN" sz="1600" dirty="0"/>
              <a:t> ...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[n-1]</a:t>
            </a:r>
          </a:p>
          <a:p>
            <a:r>
              <a:rPr lang="en-US" altLang="zh-CN" sz="1600" dirty="0"/>
              <a:t>if result==0</a:t>
            </a:r>
          </a:p>
          <a:p>
            <a:r>
              <a:rPr lang="en-US" altLang="zh-CN" sz="1600" dirty="0"/>
              <a:t>	ln=-1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cn</a:t>
            </a:r>
            <a:r>
              <a:rPr lang="en-US" altLang="zh-CN" sz="1600" dirty="0"/>
              <a:t>=-1</a:t>
            </a:r>
          </a:p>
          <a:p>
            <a:r>
              <a:rPr lang="en-US" altLang="zh-CN" sz="1600" dirty="0"/>
              <a:t>else</a:t>
            </a:r>
          </a:p>
          <a:p>
            <a:r>
              <a:rPr lang="en-US" altLang="zh-CN" sz="1600" dirty="0"/>
              <a:t>	//</a:t>
            </a:r>
            <a:r>
              <a:rPr lang="zh-CN" altLang="en-US" sz="1600" dirty="0"/>
              <a:t>找出</a:t>
            </a:r>
            <a:r>
              <a:rPr lang="en-US" altLang="zh-CN" sz="1600" dirty="0"/>
              <a:t>result</a:t>
            </a:r>
            <a:r>
              <a:rPr lang="zh-CN" altLang="en-US" sz="1600" dirty="0"/>
              <a:t>二进制最高位的位数</a:t>
            </a:r>
            <a:r>
              <a:rPr lang="en-US" altLang="zh-CN" sz="1600" dirty="0"/>
              <a:t>high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high=0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temp=result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while temp!=0 do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temp=temp/2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high++</a:t>
            </a:r>
          </a:p>
          <a:p>
            <a:r>
              <a:rPr lang="en-US" altLang="zh-CN" sz="1600" dirty="0"/>
              <a:t>	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 to n-1 do</a:t>
            </a:r>
          </a:p>
          <a:p>
            <a:r>
              <a:rPr lang="en-US" altLang="zh-CN" sz="1600" dirty="0"/>
              <a:t>		if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二进制从左往右第</a:t>
            </a:r>
            <a:r>
              <a:rPr lang="en-US" altLang="zh-CN" sz="1600" dirty="0"/>
              <a:t>high</a:t>
            </a:r>
            <a:r>
              <a:rPr lang="zh-CN" altLang="en-US" sz="1600" dirty="0"/>
              <a:t>位</a:t>
            </a:r>
            <a:r>
              <a:rPr lang="en-US" altLang="zh-CN" sz="1600" dirty="0"/>
              <a:t>==1</a:t>
            </a:r>
          </a:p>
          <a:p>
            <a:r>
              <a:rPr lang="en-US" altLang="zh-CN" sz="1600" dirty="0"/>
              <a:t>			ln=</a:t>
            </a:r>
            <a:r>
              <a:rPr lang="en-US" altLang="zh-CN" sz="1600" dirty="0" err="1"/>
              <a:t>i</a:t>
            </a:r>
            <a:endParaRPr lang="en-US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cn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]- (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xor</a:t>
            </a:r>
            <a:r>
              <a:rPr lang="en-US" altLang="zh-CN" sz="1600" dirty="0"/>
              <a:t> result )</a:t>
            </a:r>
          </a:p>
          <a:p>
            <a:r>
              <a:rPr lang="en-US" altLang="zh-CN" sz="1600" dirty="0"/>
              <a:t>			break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7835152" y="3971365"/>
            <a:ext cx="3639672" cy="249218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83388" y="4309518"/>
            <a:ext cx="3030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主要操作：比较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T(n)worst=n</a:t>
            </a:r>
          </a:p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T(n)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平均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1+n)/2</a:t>
            </a: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效率属于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Ɵ(n),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是线性效率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总时间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C(n)=</a:t>
            </a:r>
            <a:r>
              <a:rPr lang="en-US" altLang="zh-CN" sz="1400" dirty="0" err="1" smtClean="0">
                <a:solidFill>
                  <a:schemeClr val="bg2">
                    <a:lumMod val="50000"/>
                  </a:schemeClr>
                </a:solidFill>
              </a:rPr>
              <a:t>xT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(n)  x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为我方的总回合数，由于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的值很难估计，所以很难算出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C(n)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的准确效率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传统拈游戏时间统计与分析</a:t>
            </a:r>
            <a:endParaRPr lang="zh-CN" altLang="en-US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839507510"/>
              </p:ext>
            </p:extLst>
          </p:nvPr>
        </p:nvGraphicFramePr>
        <p:xfrm>
          <a:off x="5988908" y="1968843"/>
          <a:ext cx="5391390" cy="279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46802" y="2549336"/>
            <a:ext cx="4250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不好估计，我们通过模拟堆数</a:t>
            </a:r>
            <a:r>
              <a:rPr lang="en-US" altLang="zh-CN" dirty="0" smtClean="0"/>
              <a:t>n=1000~8000</a:t>
            </a:r>
            <a:r>
              <a:rPr lang="zh-CN" altLang="en-US" dirty="0" smtClean="0"/>
              <a:t>（间隔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），每堆数量随机为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的传统拈游戏。对手默认随机</a:t>
            </a:r>
            <a:endParaRPr lang="en-US" altLang="zh-CN" dirty="0" smtClean="0"/>
          </a:p>
          <a:p>
            <a:r>
              <a:rPr lang="zh-CN" altLang="en-US" dirty="0" smtClean="0"/>
              <a:t>测试每次游戏的回合数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，总耗时，最后算出平均时间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，理论上</a:t>
            </a:r>
            <a:r>
              <a:rPr lang="en-US" altLang="zh-CN" dirty="0" smtClean="0"/>
              <a:t>t</a:t>
            </a:r>
            <a:r>
              <a:rPr lang="zh-CN" altLang="en-US" dirty="0" smtClean="0"/>
              <a:t>应该线性增长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52886"/>
              </p:ext>
            </p:extLst>
          </p:nvPr>
        </p:nvGraphicFramePr>
        <p:xfrm>
          <a:off x="601360" y="4925906"/>
          <a:ext cx="819740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23"/>
                <a:gridCol w="910823"/>
                <a:gridCol w="910823"/>
                <a:gridCol w="910823"/>
                <a:gridCol w="910823"/>
                <a:gridCol w="910823"/>
                <a:gridCol w="910823"/>
                <a:gridCol w="910823"/>
                <a:gridCol w="910823"/>
              </a:tblGrid>
              <a:tr h="32145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堆数</a:t>
                      </a:r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2000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3000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4000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5000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6000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7000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8000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29223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回合数</a:t>
                      </a:r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2591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5242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7790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10604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13044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15808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18326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20849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292232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总耗时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11.755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49.419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109.578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194.872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304.335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439.713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587.589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771.627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438347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平均耗时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0.0045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0.0094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0.0141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0.0184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0.0233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0.0278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0.0321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0.0370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椭圆形标注 11"/>
          <p:cNvSpPr/>
          <p:nvPr/>
        </p:nvSpPr>
        <p:spPr>
          <a:xfrm>
            <a:off x="9242614" y="5127812"/>
            <a:ext cx="2124635" cy="1066800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00839" y="5386386"/>
            <a:ext cx="163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结论：平均时间符合线性效率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P spid="12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778</TotalTime>
  <Words>1239</Words>
  <Application>Microsoft Office PowerPoint</Application>
  <PresentationFormat>宽屏</PresentationFormat>
  <Paragraphs>164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Adobe 黑体 Std R</vt:lpstr>
      <vt:lpstr>方正行楷简体</vt:lpstr>
      <vt:lpstr>宋体</vt:lpstr>
      <vt:lpstr>Calibri</vt:lpstr>
      <vt:lpstr>Corbel</vt:lpstr>
      <vt:lpstr>Wingdings</vt:lpstr>
      <vt:lpstr>镶边</vt:lpstr>
      <vt:lpstr>PowerPoint 演示文稿</vt:lpstr>
      <vt:lpstr>游戏介绍</vt:lpstr>
      <vt:lpstr>减可变规模算法与单堆拈游戏</vt:lpstr>
      <vt:lpstr>单堆拈游戏的时间统计与效率分析</vt:lpstr>
      <vt:lpstr>减可变规模算法与传统拈游戏</vt:lpstr>
      <vt:lpstr>传统拈游戏最佳策略的证明</vt:lpstr>
      <vt:lpstr>传统拈游戏最佳策略的算法表示</vt:lpstr>
      <vt:lpstr>传统拈游戏时间统计与分析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Piekey</dc:creator>
  <cp:lastModifiedBy>Piekey</cp:lastModifiedBy>
  <cp:revision>39</cp:revision>
  <dcterms:created xsi:type="dcterms:W3CDTF">2015-06-21T12:28:53Z</dcterms:created>
  <dcterms:modified xsi:type="dcterms:W3CDTF">2015-06-23T04:19:31Z</dcterms:modified>
</cp:coreProperties>
</file>