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9"/>
  </p:notesMasterIdLst>
  <p:sldIdLst>
    <p:sldId id="257" r:id="rId2"/>
    <p:sldId id="263" r:id="rId3"/>
    <p:sldId id="264" r:id="rId4"/>
    <p:sldId id="265" r:id="rId5"/>
    <p:sldId id="266" r:id="rId6"/>
    <p:sldId id="267" r:id="rId7"/>
    <p:sldId id="268" r:id="rId8"/>
    <p:sldId id="271" r:id="rId9"/>
    <p:sldId id="269" r:id="rId10"/>
    <p:sldId id="272" r:id="rId11"/>
    <p:sldId id="273" r:id="rId12"/>
    <p:sldId id="274" r:id="rId13"/>
    <p:sldId id="270" r:id="rId14"/>
    <p:sldId id="278" r:id="rId15"/>
    <p:sldId id="277" r:id="rId16"/>
    <p:sldId id="279" r:id="rId17"/>
    <p:sldId id="275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250" autoAdjust="0"/>
  </p:normalViewPr>
  <p:slideViewPr>
    <p:cSldViewPr snapToGrid="0" snapToObjects="1">
      <p:cViewPr varScale="1">
        <p:scale>
          <a:sx n="77" d="100"/>
          <a:sy n="77" d="100"/>
        </p:scale>
        <p:origin x="-190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7DB7CA-FE1D-4A48-899E-284B91D459F3}" type="datetimeFigureOut">
              <a:rPr lang="en-US" smtClean="0"/>
              <a:t>12/18/12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F6EB33-9455-6F49-A582-195B4A924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751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Talk</a:t>
            </a:r>
            <a:r>
              <a:rPr lang="en-US" baseline="0" dirty="0" smtClean="0"/>
              <a:t> about my implementation of multi-</a:t>
            </a:r>
            <a:r>
              <a:rPr lang="en-US" baseline="0" dirty="0" err="1" smtClean="0"/>
              <a:t>paxos</a:t>
            </a:r>
            <a:r>
              <a:rPr lang="en-US" baseline="0" dirty="0" smtClean="0"/>
              <a:t>, more precisely a modified version of the original </a:t>
            </a:r>
            <a:r>
              <a:rPr lang="en-US" baseline="0" dirty="0" err="1" smtClean="0"/>
              <a:t>mulit-paxos</a:t>
            </a:r>
            <a:r>
              <a:rPr lang="en-US" baseline="0" dirty="0" smtClean="0"/>
              <a:t> in </a:t>
            </a:r>
            <a:r>
              <a:rPr lang="en-US" baseline="0" dirty="0" err="1" smtClean="0"/>
              <a:t>distalgo</a:t>
            </a:r>
            <a:r>
              <a:rPr lang="en-US" baseline="0" dirty="0" smtClean="0"/>
              <a:t>. it includes the following 4 aspects.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F6EB33-9455-6F49-A582-195B4A92486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0765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next problem is the recovery.</a:t>
            </a:r>
          </a:p>
          <a:p>
            <a:r>
              <a:rPr lang="en-US" dirty="0" smtClean="0"/>
              <a:t>it requires</a:t>
            </a:r>
            <a:r>
              <a:rPr lang="en-US" baseline="0" dirty="0" smtClean="0"/>
              <a:t> some modification of the process</a:t>
            </a:r>
          </a:p>
          <a:p>
            <a:r>
              <a:rPr lang="en-US" baseline="0" dirty="0" smtClean="0"/>
              <a:t>again taking acceptors as an example. It takes 2 more </a:t>
            </a:r>
            <a:r>
              <a:rPr lang="en-US" baseline="0" dirty="0" err="1" smtClean="0"/>
              <a:t>arg</a:t>
            </a:r>
            <a:r>
              <a:rPr lang="en-US" baseline="0" dirty="0" smtClean="0"/>
              <a:t> to setup</a:t>
            </a:r>
          </a:p>
          <a:p>
            <a:r>
              <a:rPr lang="en-US" baseline="0" dirty="0" smtClean="0"/>
              <a:t>one is index that identifies which acceptor is recovered because it will have a different </a:t>
            </a:r>
            <a:r>
              <a:rPr lang="en-US" baseline="0" dirty="0" err="1" smtClean="0"/>
              <a:t>pid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udp</a:t>
            </a:r>
            <a:r>
              <a:rPr lang="en-US" baseline="0" dirty="0" smtClean="0"/>
              <a:t> port </a:t>
            </a:r>
            <a:r>
              <a:rPr lang="en-US" baseline="0" dirty="0" err="1" smtClean="0"/>
              <a:t>num</a:t>
            </a:r>
            <a:r>
              <a:rPr lang="en-US" baseline="0" dirty="0" smtClean="0"/>
              <a:t>, so index is necessary for leaders to identify the acceptor</a:t>
            </a:r>
          </a:p>
          <a:p>
            <a:r>
              <a:rPr lang="en-US" baseline="0" dirty="0" smtClean="0"/>
              <a:t>another one is Boolean value indicates whether it starts normally or it needs recovery</a:t>
            </a:r>
          </a:p>
          <a:p>
            <a:r>
              <a:rPr lang="en-US" baseline="0" dirty="0" smtClean="0"/>
              <a:t>retrieve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F6EB33-9455-6F49-A582-195B4A92486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9576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F6EB33-9455-6F49-A582-195B4A92486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978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first</a:t>
            </a:r>
            <a:r>
              <a:rPr lang="en-US" baseline="0" dirty="0" smtClean="0"/>
              <a:t> one is for finding the min unused number for the proposal’s </a:t>
            </a:r>
            <a:r>
              <a:rPr lang="en-US" baseline="0" dirty="0" err="1" smtClean="0"/>
              <a:t>slot_num</a:t>
            </a:r>
            <a:endParaRPr lang="en-US" baseline="0" dirty="0" smtClean="0"/>
          </a:p>
          <a:p>
            <a:r>
              <a:rPr lang="en-US" baseline="0" dirty="0" smtClean="0"/>
              <a:t>the </a:t>
            </a:r>
            <a:r>
              <a:rPr lang="en-US" baseline="0" dirty="0" err="1" smtClean="0"/>
              <a:t>orig</a:t>
            </a:r>
            <a:r>
              <a:rPr lang="en-US" baseline="0" dirty="0" smtClean="0"/>
              <a:t> code traverses all those sets. while in my code I use</a:t>
            </a:r>
          </a:p>
          <a:p>
            <a:r>
              <a:rPr lang="en-US" baseline="0" dirty="0" smtClean="0"/>
              <a:t>the idea is that the </a:t>
            </a:r>
            <a:r>
              <a:rPr lang="en-US" baseline="0" dirty="0" err="1" smtClean="0"/>
              <a:t>maxs</a:t>
            </a:r>
            <a:r>
              <a:rPr lang="en-US" baseline="0" dirty="0" smtClean="0"/>
              <a:t> in the </a:t>
            </a:r>
            <a:r>
              <a:rPr lang="en-US" baseline="0" dirty="0" err="1" smtClean="0"/>
              <a:t>orig</a:t>
            </a:r>
            <a:r>
              <a:rPr lang="en-US" baseline="0" dirty="0" smtClean="0"/>
              <a:t> returns the max number in proposals and decision. so in some case the modified code may waste some of the slot </a:t>
            </a:r>
            <a:r>
              <a:rPr lang="en-US" baseline="0" dirty="0" err="1" smtClean="0"/>
              <a:t>num</a:t>
            </a:r>
            <a:r>
              <a:rPr lang="en-US" baseline="0" dirty="0" smtClean="0"/>
              <a:t>, but it’s much more efficient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F6EB33-9455-6F49-A582-195B4A92486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8994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en-US" baseline="0" dirty="0" smtClean="0"/>
              <a:t> other one is for commanders and scouts to determine whether the majority of the acceptors accept</a:t>
            </a:r>
          </a:p>
          <a:p>
            <a:r>
              <a:rPr lang="en-US" baseline="0" dirty="0" smtClean="0"/>
              <a:t>I use a dictionary to replace the </a:t>
            </a:r>
            <a:r>
              <a:rPr lang="en-US" baseline="0" dirty="0" err="1" smtClean="0"/>
              <a:t>orig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waitfor</a:t>
            </a:r>
            <a:r>
              <a:rPr lang="en-US" baseline="0" dirty="0" smtClean="0"/>
              <a:t> set and the time complexity becomes O(1) rather than O(n)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F6EB33-9455-6F49-A582-195B4A92486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4962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F6EB33-9455-6F49-A582-195B4A92486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3406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 the clients won’t receive</a:t>
            </a:r>
            <a:r>
              <a:rPr lang="en-US" baseline="0" dirty="0" smtClean="0"/>
              <a:t> any results because not enough acceptors to decide a proposal</a:t>
            </a:r>
          </a:p>
          <a:p>
            <a:r>
              <a:rPr lang="en-US" baseline="0" dirty="0" smtClean="0"/>
              <a:t>clients receive again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F6EB33-9455-6F49-A582-195B4A92486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1221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once it adopts</a:t>
            </a:r>
            <a:r>
              <a:rPr lang="en-US" baseline="0" dirty="0" smtClean="0"/>
              <a:t> a new </a:t>
            </a:r>
            <a:r>
              <a:rPr lang="en-US" baseline="0" dirty="0" err="1" smtClean="0"/>
              <a:t>ballot_num</a:t>
            </a:r>
            <a:r>
              <a:rPr lang="en-US" baseline="0" dirty="0" smtClean="0"/>
              <a:t> for a slot. the old ones can be removed.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F6EB33-9455-6F49-A582-195B4A92486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3189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order to</a:t>
            </a:r>
            <a:r>
              <a:rPr lang="en-US" baseline="0" dirty="0" smtClean="0"/>
              <a:t> realize this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F6EB33-9455-6F49-A582-195B4A92486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6809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Scout will send this </a:t>
            </a:r>
            <a:r>
              <a:rPr lang="en-US" dirty="0" err="1" smtClean="0"/>
              <a:t>first_slot</a:t>
            </a:r>
            <a:r>
              <a:rPr lang="en-US" baseline="0" dirty="0" smtClean="0"/>
              <a:t> in P1a. acceptor remove </a:t>
            </a:r>
            <a:r>
              <a:rPr lang="en-US" baseline="0" dirty="0" err="1" smtClean="0"/>
              <a:t>pvalues</a:t>
            </a:r>
            <a:r>
              <a:rPr lang="en-US" baseline="0" dirty="0" smtClean="0"/>
              <a:t> with a smaller slot </a:t>
            </a:r>
            <a:r>
              <a:rPr lang="en-US" baseline="0" dirty="0" err="1" smtClean="0"/>
              <a:t>num</a:t>
            </a:r>
            <a:r>
              <a:rPr lang="en-US" baseline="0" dirty="0" smtClean="0"/>
              <a:t> in a P1b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F6EB33-9455-6F49-A582-195B4A92486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629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Another state reduction</a:t>
            </a:r>
            <a:r>
              <a:rPr lang="en-US" baseline="0" dirty="0" smtClean="0"/>
              <a:t> happens when a replica removes old proposals. So when perform, it removes proposals with a smaller </a:t>
            </a:r>
            <a:r>
              <a:rPr lang="en-US" baseline="0" dirty="0" err="1" smtClean="0"/>
              <a:t>slot_num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F6EB33-9455-6F49-A582-195B4A92486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3444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Second aspect.</a:t>
            </a:r>
            <a:r>
              <a:rPr lang="en-US" baseline="0" dirty="0" smtClean="0"/>
              <a:t> which means that </a:t>
            </a:r>
          </a:p>
          <a:p>
            <a:r>
              <a:rPr lang="en-US" dirty="0" smtClean="0"/>
              <a:t>To achieve this,</a:t>
            </a:r>
            <a:r>
              <a:rPr lang="en-US" baseline="0" dirty="0" smtClean="0"/>
              <a:t> every time a replica performed an operation, send a message to leaders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F6EB33-9455-6F49-A582-195B4A92486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4979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Leader</a:t>
            </a:r>
            <a:r>
              <a:rPr lang="en-US" baseline="0" dirty="0" smtClean="0"/>
              <a:t> has this dictionary “performed” with </a:t>
            </a:r>
            <a:r>
              <a:rPr lang="en-US" baseline="0" dirty="0" err="1" smtClean="0"/>
              <a:t>slot_num</a:t>
            </a:r>
            <a:r>
              <a:rPr lang="en-US" baseline="0" dirty="0" smtClean="0"/>
              <a:t> as keys, and values initially be the number of replicas</a:t>
            </a:r>
          </a:p>
          <a:p>
            <a:r>
              <a:rPr lang="en-US" baseline="0" dirty="0" smtClean="0"/>
              <a:t>so every time it received a performed message, reduce the value and check whether all replicas have perform that operation.</a:t>
            </a:r>
          </a:p>
          <a:p>
            <a:r>
              <a:rPr lang="en-US" baseline="0" dirty="0" smtClean="0"/>
              <a:t>If so, send a </a:t>
            </a:r>
            <a:r>
              <a:rPr lang="en-US" baseline="0" dirty="0" err="1" smtClean="0"/>
              <a:t>msg</a:t>
            </a:r>
            <a:r>
              <a:rPr lang="en-US" baseline="0" dirty="0" smtClean="0"/>
              <a:t> release to acceptors, who will remove the </a:t>
            </a:r>
            <a:r>
              <a:rPr lang="en-US" baseline="0" dirty="0" err="1" smtClean="0"/>
              <a:t>pvalues</a:t>
            </a:r>
            <a:r>
              <a:rPr lang="en-US" baseline="0" dirty="0" smtClean="0"/>
              <a:t> from its state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F6EB33-9455-6F49-A582-195B4A92486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1045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F6EB33-9455-6F49-A582-195B4A92486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4357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idea is</a:t>
            </a:r>
            <a:r>
              <a:rPr lang="en-US" baseline="0" dirty="0" smtClean="0"/>
              <a:t> to</a:t>
            </a:r>
          </a:p>
          <a:p>
            <a:r>
              <a:rPr lang="en-US" baseline="0" dirty="0" smtClean="0"/>
              <a:t>use acceptor as an example.</a:t>
            </a:r>
          </a:p>
          <a:p>
            <a:r>
              <a:rPr lang="en-US" baseline="0" dirty="0" smtClean="0"/>
              <a:t>the list state includes </a:t>
            </a:r>
            <a:r>
              <a:rPr lang="en-US" baseline="0" dirty="0" err="1" smtClean="0"/>
              <a:t>ballot_num</a:t>
            </a:r>
            <a:r>
              <a:rPr lang="en-US" baseline="0" dirty="0" smtClean="0"/>
              <a:t> and accepted</a:t>
            </a:r>
          </a:p>
          <a:p>
            <a:r>
              <a:rPr lang="en-US" dirty="0" smtClean="0"/>
              <a:t>use dump to save to the log</a:t>
            </a:r>
            <a:r>
              <a:rPr lang="en-US" baseline="0" dirty="0" smtClean="0"/>
              <a:t> file.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F6EB33-9455-6F49-A582-195B4A92486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743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A6E42-56A6-A64B-ACAA-45702CB68C9B}" type="datetimeFigureOut">
              <a:rPr lang="en-US" smtClean="0"/>
              <a:t>12/18/12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70B64-8139-454E-A2C1-BF6430E27018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A6E42-56A6-A64B-ACAA-45702CB68C9B}" type="datetimeFigureOut">
              <a:rPr lang="en-US" smtClean="0"/>
              <a:t>12/18/12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70B64-8139-454E-A2C1-BF6430E270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A6E42-56A6-A64B-ACAA-45702CB68C9B}" type="datetimeFigureOut">
              <a:rPr lang="en-US" smtClean="0"/>
              <a:t>12/18/12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70B64-8139-454E-A2C1-BF6430E270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A6E42-56A6-A64B-ACAA-45702CB68C9B}" type="datetimeFigureOut">
              <a:rPr lang="en-US" smtClean="0"/>
              <a:t>12/18/12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70B64-8139-454E-A2C1-BF6430E270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A6E42-56A6-A64B-ACAA-45702CB68C9B}" type="datetimeFigureOut">
              <a:rPr lang="en-US" smtClean="0"/>
              <a:t>12/18/12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70B64-8139-454E-A2C1-BF6430E27018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A6E42-56A6-A64B-ACAA-45702CB68C9B}" type="datetimeFigureOut">
              <a:rPr lang="en-US" smtClean="0"/>
              <a:t>12/18/12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70B64-8139-454E-A2C1-BF6430E270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A6E42-56A6-A64B-ACAA-45702CB68C9B}" type="datetimeFigureOut">
              <a:rPr lang="en-US" smtClean="0"/>
              <a:t>12/18/12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70B64-8139-454E-A2C1-BF6430E27018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A6E42-56A6-A64B-ACAA-45702CB68C9B}" type="datetimeFigureOut">
              <a:rPr lang="en-US" smtClean="0"/>
              <a:t>12/18/12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70B64-8139-454E-A2C1-BF6430E270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A6E42-56A6-A64B-ACAA-45702CB68C9B}" type="datetimeFigureOut">
              <a:rPr lang="en-US" smtClean="0"/>
              <a:t>12/18/12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70B64-8139-454E-A2C1-BF6430E270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A6E42-56A6-A64B-ACAA-45702CB68C9B}" type="datetimeFigureOut">
              <a:rPr lang="en-US" smtClean="0"/>
              <a:t>12/18/12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70B64-8139-454E-A2C1-BF6430E2701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A6E42-56A6-A64B-ACAA-45702CB68C9B}" type="datetimeFigureOut">
              <a:rPr lang="en-US" smtClean="0"/>
              <a:t>12/18/12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70B64-8139-454E-A2C1-BF6430E270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D50A6E42-56A6-A64B-ACAA-45702CB68C9B}" type="datetimeFigureOut">
              <a:rPr lang="en-US" smtClean="0"/>
              <a:t>12/18/12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4AB70B64-8139-454E-A2C1-BF6430E2701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Multi-Paxos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Junxing Yang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4824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3.Disk storage of states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a list </a:t>
            </a:r>
            <a:r>
              <a:rPr lang="en-US" i="1" dirty="0" smtClean="0">
                <a:solidFill>
                  <a:srgbClr val="FF0000"/>
                </a:solidFill>
              </a:rPr>
              <a:t>state </a:t>
            </a:r>
            <a:r>
              <a:rPr lang="en-US" dirty="0" smtClean="0"/>
              <a:t>to store the state of the processes</a:t>
            </a:r>
          </a:p>
          <a:p>
            <a:r>
              <a:rPr lang="en-US" dirty="0" smtClean="0">
                <a:solidFill>
                  <a:srgbClr val="292934"/>
                </a:solidFill>
              </a:rPr>
              <a:t>use module </a:t>
            </a:r>
            <a:r>
              <a:rPr lang="en-US" i="1" dirty="0" smtClean="0">
                <a:solidFill>
                  <a:srgbClr val="FF0000"/>
                </a:solidFill>
              </a:rPr>
              <a:t>pickle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292934"/>
                </a:solidFill>
              </a:rPr>
              <a:t>to serialize and store state to file</a:t>
            </a:r>
            <a:endParaRPr lang="en-US" dirty="0">
              <a:solidFill>
                <a:srgbClr val="292934"/>
              </a:solidFill>
            </a:endParaRPr>
          </a:p>
          <a:p>
            <a:endParaRPr lang="en-US" i="1" u="sng" dirty="0" smtClean="0">
              <a:solidFill>
                <a:srgbClr val="292934"/>
              </a:solidFill>
            </a:endParaRPr>
          </a:p>
          <a:p>
            <a:r>
              <a:rPr lang="en-US" i="1" u="sng" dirty="0" smtClean="0">
                <a:solidFill>
                  <a:srgbClr val="292934"/>
                </a:solidFill>
              </a:rPr>
              <a:t>Acceptor</a:t>
            </a:r>
          </a:p>
          <a:p>
            <a:r>
              <a:rPr lang="en-US" sz="2000" dirty="0">
                <a:solidFill>
                  <a:srgbClr val="292934"/>
                </a:solidFill>
              </a:rPr>
              <a:t> state = [</a:t>
            </a:r>
            <a:r>
              <a:rPr lang="en-US" sz="2000" dirty="0" err="1">
                <a:solidFill>
                  <a:srgbClr val="292934"/>
                </a:solidFill>
              </a:rPr>
              <a:t>ballot_num</a:t>
            </a:r>
            <a:r>
              <a:rPr lang="en-US" sz="2000" dirty="0">
                <a:solidFill>
                  <a:srgbClr val="292934"/>
                </a:solidFill>
              </a:rPr>
              <a:t>, accepted</a:t>
            </a:r>
            <a:r>
              <a:rPr lang="en-US" sz="2000" dirty="0" smtClean="0">
                <a:solidFill>
                  <a:srgbClr val="292934"/>
                </a:solidFill>
              </a:rPr>
              <a:t>]</a:t>
            </a:r>
          </a:p>
          <a:p>
            <a:endParaRPr lang="en-US" sz="2000" dirty="0">
              <a:solidFill>
                <a:srgbClr val="292934"/>
              </a:solidFill>
            </a:endParaRPr>
          </a:p>
          <a:p>
            <a:r>
              <a:rPr lang="en-US" sz="2000" dirty="0" smtClean="0">
                <a:solidFill>
                  <a:srgbClr val="292934"/>
                </a:solidFill>
              </a:rPr>
              <a:t> update state when it changes:</a:t>
            </a:r>
          </a:p>
          <a:p>
            <a:pPr lvl="2"/>
            <a:r>
              <a:rPr lang="en-US" dirty="0">
                <a:solidFill>
                  <a:srgbClr val="292934"/>
                </a:solidFill>
              </a:rPr>
              <a:t>state[0] = </a:t>
            </a:r>
            <a:r>
              <a:rPr lang="en-US" dirty="0" err="1">
                <a:solidFill>
                  <a:srgbClr val="292934"/>
                </a:solidFill>
              </a:rPr>
              <a:t>ballot_num</a:t>
            </a:r>
            <a:endParaRPr lang="en-US" dirty="0">
              <a:solidFill>
                <a:srgbClr val="292934"/>
              </a:solidFill>
            </a:endParaRPr>
          </a:p>
          <a:p>
            <a:pPr lvl="2"/>
            <a:r>
              <a:rPr lang="en-US" dirty="0" smtClean="0">
                <a:solidFill>
                  <a:srgbClr val="292934"/>
                </a:solidFill>
              </a:rPr>
              <a:t>state</a:t>
            </a:r>
            <a:r>
              <a:rPr lang="en-US" dirty="0">
                <a:solidFill>
                  <a:srgbClr val="292934"/>
                </a:solidFill>
              </a:rPr>
              <a:t>[1] = </a:t>
            </a:r>
            <a:r>
              <a:rPr lang="en-US" dirty="0" smtClean="0">
                <a:solidFill>
                  <a:srgbClr val="292934"/>
                </a:solidFill>
              </a:rPr>
              <a:t>accepted</a:t>
            </a:r>
          </a:p>
          <a:p>
            <a:pPr lvl="2"/>
            <a:endParaRPr lang="en-US" dirty="0" smtClean="0">
              <a:solidFill>
                <a:srgbClr val="292934"/>
              </a:solidFill>
            </a:endParaRPr>
          </a:p>
          <a:p>
            <a:r>
              <a:rPr lang="en-US" sz="2000" dirty="0">
                <a:solidFill>
                  <a:srgbClr val="292934"/>
                </a:solidFill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pickle.dump</a:t>
            </a:r>
            <a:r>
              <a:rPr lang="en-US" sz="2000" dirty="0">
                <a:solidFill>
                  <a:srgbClr val="292934"/>
                </a:solidFill>
              </a:rPr>
              <a:t>(state, </a:t>
            </a:r>
            <a:r>
              <a:rPr lang="en-US" sz="2000" dirty="0">
                <a:solidFill>
                  <a:srgbClr val="FF0000"/>
                </a:solidFill>
              </a:rPr>
              <a:t>log</a:t>
            </a:r>
            <a:r>
              <a:rPr lang="en-US" sz="2000" dirty="0">
                <a:solidFill>
                  <a:srgbClr val="292934"/>
                </a:solidFill>
              </a:rPr>
              <a:t>)</a:t>
            </a:r>
          </a:p>
          <a:p>
            <a:endParaRPr lang="en-US" dirty="0">
              <a:solidFill>
                <a:srgbClr val="29293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74252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</a:t>
            </a:r>
            <a:r>
              <a:rPr lang="en-US" dirty="0" smtClean="0"/>
              <a:t>.</a:t>
            </a:r>
            <a:r>
              <a:rPr lang="en-US" dirty="0"/>
              <a:t> </a:t>
            </a:r>
            <a:r>
              <a:rPr lang="en-US" dirty="0" smtClean="0"/>
              <a:t>Recovery of acceptors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u="sng" dirty="0" smtClean="0"/>
              <a:t>Acceptor</a:t>
            </a:r>
            <a:endParaRPr lang="en-US" i="1" u="sng" dirty="0"/>
          </a:p>
          <a:p>
            <a:r>
              <a:rPr lang="en-US" dirty="0"/>
              <a:t>setup(leaders, </a:t>
            </a:r>
            <a:r>
              <a:rPr lang="en-US" dirty="0">
                <a:solidFill>
                  <a:srgbClr val="FF0000"/>
                </a:solidFill>
              </a:rPr>
              <a:t>index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recovered</a:t>
            </a:r>
            <a:r>
              <a:rPr lang="en-US" dirty="0" smtClean="0"/>
              <a:t>)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recover():</a:t>
            </a:r>
          </a:p>
          <a:p>
            <a:pPr lvl="1"/>
            <a:r>
              <a:rPr lang="en-US" dirty="0" smtClean="0"/>
              <a:t>open log file</a:t>
            </a:r>
          </a:p>
          <a:p>
            <a:pPr lvl="1"/>
            <a:r>
              <a:rPr lang="en-US" dirty="0" smtClean="0"/>
              <a:t>state = </a:t>
            </a:r>
            <a:r>
              <a:rPr lang="en-US" dirty="0" err="1" smtClean="0"/>
              <a:t>pickle.load</a:t>
            </a:r>
            <a:r>
              <a:rPr lang="en-US" dirty="0" smtClean="0"/>
              <a:t>(log)</a:t>
            </a:r>
          </a:p>
          <a:p>
            <a:pPr lvl="1"/>
            <a:r>
              <a:rPr lang="en-US" dirty="0" smtClean="0"/>
              <a:t>send(</a:t>
            </a:r>
            <a:r>
              <a:rPr lang="en-US" dirty="0" smtClean="0">
                <a:solidFill>
                  <a:srgbClr val="FF0000"/>
                </a:solidFill>
              </a:rPr>
              <a:t>Notify</a:t>
            </a:r>
            <a:r>
              <a:rPr lang="en-US" dirty="0" smtClean="0"/>
              <a:t>(self, </a:t>
            </a:r>
            <a:r>
              <a:rPr lang="en-US" dirty="0" smtClean="0">
                <a:solidFill>
                  <a:srgbClr val="FF0000"/>
                </a:solidFill>
              </a:rPr>
              <a:t>index</a:t>
            </a:r>
            <a:r>
              <a:rPr lang="en-US" dirty="0" smtClean="0"/>
              <a:t>), leaders)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u="sng" dirty="0" smtClean="0"/>
              <a:t>Leader</a:t>
            </a:r>
          </a:p>
          <a:p>
            <a:pPr lvl="1"/>
            <a:r>
              <a:rPr lang="en-US" dirty="0" err="1"/>
              <a:t>OnNotify</a:t>
            </a:r>
            <a:r>
              <a:rPr lang="en-US" dirty="0"/>
              <a:t>(a, </a:t>
            </a:r>
            <a:r>
              <a:rPr lang="en-US" dirty="0" err="1"/>
              <a:t>a_index</a:t>
            </a:r>
            <a:r>
              <a:rPr lang="en-US" dirty="0"/>
              <a:t>):</a:t>
            </a:r>
          </a:p>
          <a:p>
            <a:pPr marL="274320" lvl="1" indent="0">
              <a:buNone/>
            </a:pPr>
            <a:r>
              <a:rPr lang="en-US" dirty="0"/>
              <a:t>        acceptors[</a:t>
            </a:r>
            <a:r>
              <a:rPr lang="en-US" dirty="0" err="1">
                <a:solidFill>
                  <a:srgbClr val="FF0000"/>
                </a:solidFill>
              </a:rPr>
              <a:t>a_index</a:t>
            </a:r>
            <a:r>
              <a:rPr lang="en-US" dirty="0"/>
              <a:t>] = </a:t>
            </a:r>
            <a:r>
              <a:rPr lang="en-US" dirty="0" smtClean="0"/>
              <a:t>a</a:t>
            </a:r>
          </a:p>
          <a:p>
            <a:pPr marL="274320" lvl="1" indent="0">
              <a:buNone/>
            </a:pPr>
            <a:r>
              <a:rPr lang="en-US" dirty="0"/>
              <a:t>  </a:t>
            </a:r>
            <a:r>
              <a:rPr lang="en-US" dirty="0" smtClean="0"/>
              <a:t>      spawn</a:t>
            </a: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Scout</a:t>
            </a:r>
            <a:r>
              <a:rPr lang="en-US" dirty="0"/>
              <a:t>, [self, acceptors, </a:t>
            </a:r>
            <a:r>
              <a:rPr lang="en-US" dirty="0" err="1"/>
              <a:t>ballot_num</a:t>
            </a:r>
            <a:r>
              <a:rPr lang="en-US" dirty="0"/>
              <a:t>, </a:t>
            </a:r>
            <a:r>
              <a:rPr lang="en-US" dirty="0" err="1"/>
              <a:t>first_slot</a:t>
            </a:r>
            <a:r>
              <a:rPr lang="en-US" dirty="0"/>
              <a:t>])</a:t>
            </a:r>
          </a:p>
          <a:p>
            <a:pPr marL="0" indent="0">
              <a:buNone/>
            </a:pPr>
            <a:endParaRPr lang="en-US" i="1" u="sng" dirty="0"/>
          </a:p>
        </p:txBody>
      </p:sp>
    </p:spTree>
    <p:extLst>
      <p:ext uri="{BB962C8B-B14F-4D97-AF65-F5344CB8AC3E}">
        <p14:creationId xmlns:p14="http://schemas.microsoft.com/office/powerpoint/2010/main" val="20518427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</a:t>
            </a:r>
            <a:r>
              <a:rPr lang="en-US" dirty="0"/>
              <a:t>Recovery of </a:t>
            </a:r>
            <a:r>
              <a:rPr lang="en-US" dirty="0" smtClean="0"/>
              <a:t>leaders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a leader recovers, replicas have to re-propose.</a:t>
            </a:r>
          </a:p>
          <a:p>
            <a:endParaRPr lang="en-US" dirty="0" smtClean="0"/>
          </a:p>
          <a:p>
            <a:r>
              <a:rPr lang="en-US" i="1" u="sng" dirty="0" smtClean="0"/>
              <a:t>Replica</a:t>
            </a:r>
          </a:p>
          <a:p>
            <a:pPr marL="274320" lvl="1" indent="0">
              <a:buNone/>
            </a:pPr>
            <a:r>
              <a:rPr lang="en-US" dirty="0" err="1"/>
              <a:t>OnNotify</a:t>
            </a:r>
            <a:r>
              <a:rPr lang="en-US" dirty="0"/>
              <a:t>(k, </a:t>
            </a:r>
            <a:r>
              <a:rPr lang="en-US" dirty="0" err="1"/>
              <a:t>k_index</a:t>
            </a:r>
            <a:r>
              <a:rPr lang="en-US" dirty="0"/>
              <a:t>):</a:t>
            </a:r>
          </a:p>
          <a:p>
            <a:pPr marL="274320" lvl="1" indent="0">
              <a:buNone/>
            </a:pPr>
            <a:r>
              <a:rPr lang="en-US" dirty="0"/>
              <a:t>        </a:t>
            </a:r>
            <a:r>
              <a:rPr lang="en-US" dirty="0" smtClean="0"/>
              <a:t>…</a:t>
            </a:r>
            <a:endParaRPr lang="en-US" dirty="0"/>
          </a:p>
          <a:p>
            <a:pPr marL="274320" lvl="1" indent="0">
              <a:buNone/>
            </a:pPr>
            <a:r>
              <a:rPr lang="en-US" dirty="0"/>
              <a:t>        for (s1, p1) in </a:t>
            </a:r>
            <a:r>
              <a:rPr lang="en-US" dirty="0">
                <a:solidFill>
                  <a:srgbClr val="FF0000"/>
                </a:solidFill>
              </a:rPr>
              <a:t>proposals - decisions</a:t>
            </a:r>
            <a:r>
              <a:rPr lang="en-US" dirty="0"/>
              <a:t>:</a:t>
            </a:r>
          </a:p>
          <a:p>
            <a:pPr marL="274320" lvl="1" indent="0">
              <a:buNone/>
            </a:pPr>
            <a:r>
              <a:rPr lang="en-US" dirty="0"/>
              <a:t>            send(Propose(s1, p1), k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4055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</a:t>
            </a:r>
            <a:r>
              <a:rPr lang="en-US" dirty="0" smtClean="0"/>
              <a:t>.Efficiency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i="1" u="sng" dirty="0" smtClean="0"/>
              <a:t>original</a:t>
            </a:r>
            <a:r>
              <a:rPr lang="en-US" sz="1800" dirty="0" smtClean="0"/>
              <a:t>: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     </a:t>
            </a:r>
            <a:r>
              <a:rPr lang="en-US" sz="1800" dirty="0" err="1" smtClean="0">
                <a:solidFill>
                  <a:srgbClr val="FF0000"/>
                </a:solidFill>
              </a:rPr>
              <a:t>maxs</a:t>
            </a:r>
            <a:r>
              <a:rPr lang="en-US" sz="1800" dirty="0" smtClean="0">
                <a:solidFill>
                  <a:srgbClr val="FF0000"/>
                </a:solidFill>
              </a:rPr>
              <a:t> </a:t>
            </a:r>
            <a:r>
              <a:rPr lang="en-US" sz="1800" dirty="0"/>
              <a:t>= max({0} |</a:t>
            </a:r>
          </a:p>
          <a:p>
            <a:pPr marL="0" indent="0">
              <a:buNone/>
            </a:pPr>
            <a:r>
              <a:rPr lang="en-US" sz="1800" dirty="0"/>
              <a:t>                       set(s </a:t>
            </a:r>
            <a:r>
              <a:rPr lang="en-US" sz="1800" dirty="0">
                <a:solidFill>
                  <a:srgbClr val="FF0000"/>
                </a:solidFill>
              </a:rPr>
              <a:t>for</a:t>
            </a:r>
            <a:r>
              <a:rPr lang="en-US" sz="1800" dirty="0"/>
              <a:t> (s,p1) in proposals) |</a:t>
            </a:r>
          </a:p>
          <a:p>
            <a:pPr marL="0" indent="0">
              <a:buNone/>
            </a:pPr>
            <a:r>
              <a:rPr lang="en-US" sz="1800" dirty="0"/>
              <a:t>                       set(s </a:t>
            </a:r>
            <a:r>
              <a:rPr lang="en-US" sz="1800" dirty="0">
                <a:solidFill>
                  <a:srgbClr val="FF0000"/>
                </a:solidFill>
              </a:rPr>
              <a:t>for</a:t>
            </a:r>
            <a:r>
              <a:rPr lang="en-US" sz="1800" dirty="0"/>
              <a:t> (s,p1) in decisions))</a:t>
            </a:r>
          </a:p>
          <a:p>
            <a:pPr marL="0" indent="0">
              <a:buNone/>
            </a:pPr>
            <a:r>
              <a:rPr lang="en-US" sz="1800" dirty="0"/>
              <a:t>            s1 = min(s for s in range(1, </a:t>
            </a:r>
            <a:r>
              <a:rPr lang="en-US" sz="1800" dirty="0" err="1"/>
              <a:t>maxs</a:t>
            </a:r>
            <a:r>
              <a:rPr lang="en-US" sz="1800" dirty="0"/>
              <a:t> + 1 + 1)</a:t>
            </a:r>
          </a:p>
          <a:p>
            <a:pPr marL="0" indent="0">
              <a:buNone/>
            </a:pPr>
            <a:r>
              <a:rPr lang="en-US" sz="1800" dirty="0"/>
              <a:t>                     if not (set(p1 </a:t>
            </a:r>
            <a:r>
              <a:rPr lang="en-US" sz="1800" dirty="0">
                <a:solidFill>
                  <a:srgbClr val="FF0000"/>
                </a:solidFill>
              </a:rPr>
              <a:t>for</a:t>
            </a:r>
            <a:r>
              <a:rPr lang="en-US" sz="1800" dirty="0"/>
              <a:t> (s0, p1) in proposals if s0 == s) |</a:t>
            </a:r>
          </a:p>
          <a:p>
            <a:pPr marL="0" indent="0">
              <a:buNone/>
            </a:pPr>
            <a:r>
              <a:rPr lang="en-US" sz="1800" dirty="0"/>
              <a:t>                             set(p1 </a:t>
            </a:r>
            <a:r>
              <a:rPr lang="en-US" sz="1800" dirty="0">
                <a:solidFill>
                  <a:srgbClr val="FF0000"/>
                </a:solidFill>
              </a:rPr>
              <a:t>for</a:t>
            </a:r>
            <a:r>
              <a:rPr lang="en-US" sz="1800" dirty="0"/>
              <a:t> (s0, p1) in decisions if s0 == s)))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i="1" u="sng" dirty="0" smtClean="0"/>
              <a:t>modified</a:t>
            </a:r>
            <a:r>
              <a:rPr lang="en-US" sz="1800" dirty="0" smtClean="0"/>
              <a:t>: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use </a:t>
            </a:r>
            <a:r>
              <a:rPr lang="en-US" sz="1800" dirty="0" err="1" smtClean="0">
                <a:solidFill>
                  <a:srgbClr val="FF0000"/>
                </a:solidFill>
              </a:rPr>
              <a:t>max_slot</a:t>
            </a:r>
            <a:r>
              <a:rPr lang="en-US" sz="1800" dirty="0" smtClean="0">
                <a:solidFill>
                  <a:srgbClr val="FF0000"/>
                </a:solidFill>
              </a:rPr>
              <a:t> </a:t>
            </a:r>
            <a:r>
              <a:rPr lang="en-US" sz="1800" dirty="0" smtClean="0"/>
              <a:t>to keep track of the max </a:t>
            </a:r>
            <a:r>
              <a:rPr lang="en-US" sz="1800" dirty="0" err="1" smtClean="0"/>
              <a:t>slot_num</a:t>
            </a:r>
            <a:r>
              <a:rPr lang="en-US" sz="1800" dirty="0" smtClean="0"/>
              <a:t> in proposals and decisions</a:t>
            </a:r>
          </a:p>
          <a:p>
            <a:pPr marL="0" indent="0">
              <a:buNone/>
            </a:pPr>
            <a:r>
              <a:rPr lang="en-US" sz="1800" dirty="0" smtClean="0"/>
              <a:t>     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</a:t>
            </a:r>
            <a:r>
              <a:rPr lang="nl-NL" sz="1800" dirty="0" smtClean="0"/>
              <a:t>s </a:t>
            </a:r>
            <a:r>
              <a:rPr lang="nl-NL" sz="1800" dirty="0"/>
              <a:t>= max(</a:t>
            </a:r>
            <a:r>
              <a:rPr lang="nl-NL" sz="1800" dirty="0" err="1"/>
              <a:t>max_slot</a:t>
            </a:r>
            <a:r>
              <a:rPr lang="nl-NL" sz="1800" dirty="0"/>
              <a:t>, 0) + 1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2520502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4.Efficiency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u="sng" dirty="0" smtClean="0"/>
              <a:t>original</a:t>
            </a:r>
            <a:r>
              <a:rPr lang="en-US" i="1" dirty="0" smtClean="0"/>
              <a:t> (commander, scout):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if </a:t>
            </a:r>
            <a:r>
              <a:rPr lang="en-US" dirty="0"/>
              <a:t>a in </a:t>
            </a:r>
            <a:r>
              <a:rPr lang="en-US" dirty="0" err="1">
                <a:solidFill>
                  <a:srgbClr val="FF0000"/>
                </a:solidFill>
              </a:rPr>
              <a:t>waitfor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               </a:t>
            </a:r>
            <a:r>
              <a:rPr lang="en-US" dirty="0" err="1"/>
              <a:t>waitfor.remove</a:t>
            </a:r>
            <a:r>
              <a:rPr lang="en-US" dirty="0"/>
              <a:t>(a)</a:t>
            </a:r>
          </a:p>
          <a:p>
            <a:pPr marL="0" indent="0">
              <a:buNone/>
            </a:pPr>
            <a:r>
              <a:rPr lang="en-US" dirty="0"/>
              <a:t>            if </a:t>
            </a:r>
            <a:r>
              <a:rPr lang="en-US" dirty="0" err="1"/>
              <a:t>len</a:t>
            </a:r>
            <a:r>
              <a:rPr lang="en-US" dirty="0"/>
              <a:t>(</a:t>
            </a:r>
            <a:r>
              <a:rPr lang="en-US" dirty="0" err="1"/>
              <a:t>waitfor</a:t>
            </a:r>
            <a:r>
              <a:rPr lang="en-US" dirty="0"/>
              <a:t>) &lt; </a:t>
            </a:r>
            <a:r>
              <a:rPr lang="en-US" dirty="0" err="1"/>
              <a:t>len</a:t>
            </a:r>
            <a:r>
              <a:rPr lang="en-US" dirty="0"/>
              <a:t>(acceptors)/2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u="sng" dirty="0" smtClean="0"/>
              <a:t>modified:</a:t>
            </a:r>
            <a:endParaRPr lang="en-US" i="1" u="sng" dirty="0"/>
          </a:p>
          <a:p>
            <a:pPr marL="0" indent="0">
              <a:buNone/>
            </a:pPr>
            <a:r>
              <a:rPr lang="en-US" dirty="0" smtClean="0"/>
              <a:t>	if </a:t>
            </a:r>
            <a:r>
              <a:rPr lang="en-US" dirty="0" err="1">
                <a:solidFill>
                  <a:srgbClr val="FF0000"/>
                </a:solidFill>
              </a:rPr>
              <a:t>waitfor</a:t>
            </a:r>
            <a:r>
              <a:rPr lang="en-US" dirty="0"/>
              <a:t>[a] == 1:</a:t>
            </a:r>
          </a:p>
          <a:p>
            <a:pPr marL="0" indent="0">
              <a:buNone/>
            </a:pPr>
            <a:r>
              <a:rPr lang="en-US" dirty="0"/>
              <a:t>                </a:t>
            </a:r>
            <a:r>
              <a:rPr lang="en-US" dirty="0" err="1"/>
              <a:t>waitfor</a:t>
            </a:r>
            <a:r>
              <a:rPr lang="en-US" dirty="0"/>
              <a:t>[a] = 0</a:t>
            </a:r>
          </a:p>
          <a:p>
            <a:pPr marL="0" indent="0">
              <a:buNone/>
            </a:pPr>
            <a:r>
              <a:rPr lang="en-US" dirty="0"/>
              <a:t>                count -= 1</a:t>
            </a:r>
          </a:p>
          <a:p>
            <a:pPr marL="0" indent="0">
              <a:buNone/>
            </a:pPr>
            <a:r>
              <a:rPr lang="en-US" dirty="0"/>
              <a:t>            if count &lt; total/2: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0074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1. Correctness:</a:t>
            </a:r>
          </a:p>
          <a:p>
            <a:endParaRPr lang="en-US" dirty="0"/>
          </a:p>
          <a:p>
            <a:r>
              <a:rPr lang="en-US" dirty="0" smtClean="0"/>
              <a:t>runs correctly (no message ‘out of sync’)</a:t>
            </a:r>
          </a:p>
          <a:p>
            <a:endParaRPr lang="en-US" dirty="0"/>
          </a:p>
          <a:p>
            <a:r>
              <a:rPr lang="en-US" dirty="0" smtClean="0"/>
              <a:t>no error (‘message too long’)</a:t>
            </a:r>
          </a:p>
          <a:p>
            <a:endParaRPr lang="en-US" dirty="0"/>
          </a:p>
          <a:p>
            <a:r>
              <a:rPr lang="en-US" dirty="0" smtClean="0"/>
              <a:t>state-reduction and garbage collection work correctly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0153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2. Recovery</a:t>
            </a:r>
          </a:p>
          <a:p>
            <a:endParaRPr lang="en-US" sz="2800" dirty="0"/>
          </a:p>
          <a:p>
            <a:r>
              <a:rPr lang="en-US" sz="2800" dirty="0" smtClean="0"/>
              <a:t>test case 1: </a:t>
            </a:r>
          </a:p>
          <a:p>
            <a:pPr lvl="1"/>
            <a:r>
              <a:rPr lang="en-US" i="1" dirty="0" smtClean="0"/>
              <a:t>f</a:t>
            </a:r>
            <a:r>
              <a:rPr lang="en-US" dirty="0" smtClean="0"/>
              <a:t>+1 acceptors fail (total 2</a:t>
            </a:r>
            <a:r>
              <a:rPr lang="en-US" i="1" dirty="0" smtClean="0"/>
              <a:t>f</a:t>
            </a:r>
            <a:r>
              <a:rPr lang="en-US" dirty="0" smtClean="0"/>
              <a:t>+1)</a:t>
            </a:r>
          </a:p>
          <a:p>
            <a:pPr lvl="1"/>
            <a:r>
              <a:rPr lang="en-US" dirty="0" smtClean="0"/>
              <a:t>one recovers after a while</a:t>
            </a:r>
          </a:p>
          <a:p>
            <a:pPr lvl="1"/>
            <a:endParaRPr lang="en-US" dirty="0" smtClean="0"/>
          </a:p>
          <a:p>
            <a:pPr lvl="0">
              <a:buClr>
                <a:srgbClr val="93A299"/>
              </a:buClr>
            </a:pPr>
            <a:r>
              <a:rPr lang="en-US" sz="2800" dirty="0">
                <a:solidFill>
                  <a:srgbClr val="292934"/>
                </a:solidFill>
              </a:rPr>
              <a:t>test case </a:t>
            </a:r>
            <a:r>
              <a:rPr lang="en-US" sz="2800" dirty="0" smtClean="0">
                <a:solidFill>
                  <a:srgbClr val="292934"/>
                </a:solidFill>
              </a:rPr>
              <a:t>2: </a:t>
            </a:r>
            <a:endParaRPr lang="en-US" sz="2800" dirty="0">
              <a:solidFill>
                <a:srgbClr val="292934"/>
              </a:solidFill>
            </a:endParaRPr>
          </a:p>
          <a:p>
            <a:pPr lvl="1"/>
            <a:r>
              <a:rPr lang="en-US" dirty="0" smtClean="0"/>
              <a:t>all leaders fail</a:t>
            </a:r>
          </a:p>
          <a:p>
            <a:pPr lvl="1"/>
            <a:r>
              <a:rPr lang="en-US" dirty="0" smtClean="0"/>
              <a:t>one recovers after a while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6829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30003"/>
            <a:ext cx="8229600" cy="990600"/>
          </a:xfrm>
        </p:spPr>
        <p:txBody>
          <a:bodyPr anchor="ctr"/>
          <a:lstStyle/>
          <a:p>
            <a:pPr algn="ctr"/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916022"/>
            <a:ext cx="8229600" cy="51596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8653583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State Reduction</a:t>
            </a:r>
          </a:p>
          <a:p>
            <a:r>
              <a:rPr lang="en-US" dirty="0" smtClean="0"/>
              <a:t>2. Garbage Collection</a:t>
            </a:r>
          </a:p>
          <a:p>
            <a:r>
              <a:rPr lang="en-US" dirty="0" smtClean="0"/>
              <a:t>3</a:t>
            </a:r>
            <a:r>
              <a:rPr lang="en-US" dirty="0"/>
              <a:t>. Disk storage of </a:t>
            </a:r>
            <a:r>
              <a:rPr lang="en-US" dirty="0" smtClean="0"/>
              <a:t>states</a:t>
            </a:r>
            <a:endParaRPr lang="en-US" dirty="0"/>
          </a:p>
          <a:p>
            <a:r>
              <a:rPr lang="en-US" dirty="0" smtClean="0"/>
              <a:t>4</a:t>
            </a:r>
            <a:r>
              <a:rPr lang="en-US" dirty="0"/>
              <a:t>. </a:t>
            </a:r>
            <a:r>
              <a:rPr lang="en-US" dirty="0" smtClean="0"/>
              <a:t>Efficiency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1895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1.State </a:t>
            </a:r>
            <a:r>
              <a:rPr lang="en-US" dirty="0"/>
              <a:t>Reduction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Acceptors</a:t>
            </a:r>
            <a:r>
              <a:rPr lang="en-US" dirty="0"/>
              <a:t> </a:t>
            </a:r>
            <a:r>
              <a:rPr lang="en-US" dirty="0" smtClean="0"/>
              <a:t>can remove old </a:t>
            </a:r>
            <a:r>
              <a:rPr lang="en-US" dirty="0" err="1" smtClean="0"/>
              <a:t>pvalues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i="1" u="sng" dirty="0" smtClean="0"/>
              <a:t>acceptors:</a:t>
            </a:r>
          </a:p>
          <a:p>
            <a:r>
              <a:rPr lang="en-US" sz="1800" dirty="0" smtClean="0"/>
              <a:t>OnP2a():                 #if adopt new </a:t>
            </a:r>
            <a:r>
              <a:rPr lang="en-US" sz="1800" dirty="0" err="1" smtClean="0"/>
              <a:t>ballot_num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…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accepted </a:t>
            </a:r>
            <a:r>
              <a:rPr lang="en-US" sz="1800" dirty="0" smtClean="0">
                <a:solidFill>
                  <a:srgbClr val="FF0000"/>
                </a:solidFill>
              </a:rPr>
              <a:t>-= </a:t>
            </a:r>
            <a:r>
              <a:rPr lang="en-US" sz="1800" dirty="0" smtClean="0"/>
              <a:t>set</a:t>
            </a:r>
            <a:r>
              <a:rPr lang="en-US" sz="1800" dirty="0"/>
              <a:t>([(b1,s1,p1) for (b1,s1,p1) </a:t>
            </a:r>
            <a:r>
              <a:rPr lang="en-US" sz="1800" dirty="0" smtClean="0"/>
              <a:t>in </a:t>
            </a:r>
            <a:r>
              <a:rPr lang="en-US" sz="1800" dirty="0"/>
              <a:t>accepted if b1 &lt; </a:t>
            </a:r>
            <a:r>
              <a:rPr lang="en-US" sz="1800" dirty="0" smtClean="0"/>
              <a:t>b and s1 == s])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…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1632146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1.State </a:t>
            </a:r>
            <a:r>
              <a:rPr lang="en-US" dirty="0"/>
              <a:t>Reduction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Leaders</a:t>
            </a:r>
            <a:r>
              <a:rPr lang="en-US" dirty="0" smtClean="0"/>
              <a:t> keep </a:t>
            </a:r>
            <a:r>
              <a:rPr lang="en-US" dirty="0"/>
              <a:t>track of which slots have already been </a:t>
            </a:r>
            <a:r>
              <a:rPr lang="en-US" dirty="0" smtClean="0"/>
              <a:t>decided.</a:t>
            </a:r>
          </a:p>
          <a:p>
            <a:r>
              <a:rPr lang="en-US" dirty="0" smtClean="0"/>
              <a:t>Remove old proposals.</a:t>
            </a:r>
          </a:p>
          <a:p>
            <a:endParaRPr lang="en-US" dirty="0"/>
          </a:p>
          <a:p>
            <a:r>
              <a:rPr lang="en-US" i="1" u="sng" dirty="0"/>
              <a:t>Commander</a:t>
            </a:r>
          </a:p>
          <a:p>
            <a:r>
              <a:rPr lang="en-US" dirty="0"/>
              <a:t>send(Decision(s, p), replicas </a:t>
            </a:r>
            <a:r>
              <a:rPr lang="en-US" dirty="0">
                <a:solidFill>
                  <a:srgbClr val="FF0000"/>
                </a:solidFill>
              </a:rPr>
              <a:t>| {leader}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i="1" u="sng" dirty="0"/>
              <a:t>Leader</a:t>
            </a:r>
            <a:endParaRPr lang="en-US" dirty="0"/>
          </a:p>
          <a:p>
            <a:r>
              <a:rPr lang="en-US" dirty="0" err="1"/>
              <a:t>OnDecision</a:t>
            </a:r>
            <a:r>
              <a:rPr lang="en-US" dirty="0"/>
              <a:t>(s, p</a:t>
            </a:r>
            <a:r>
              <a:rPr lang="en-US" dirty="0" smtClean="0"/>
              <a:t>):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sz="2000" dirty="0" err="1" smtClean="0">
                <a:solidFill>
                  <a:srgbClr val="FF0000"/>
                </a:solidFill>
              </a:rPr>
              <a:t>first_slot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smtClean="0"/>
              <a:t>= s </a:t>
            </a:r>
            <a:r>
              <a:rPr lang="en-US" sz="2000" dirty="0"/>
              <a:t>+ </a:t>
            </a:r>
            <a:r>
              <a:rPr lang="en-US" sz="2000" dirty="0" smtClean="0"/>
              <a:t>1       # first </a:t>
            </a:r>
            <a:r>
              <a:rPr lang="en-US" sz="2000" dirty="0" err="1" smtClean="0"/>
              <a:t>slot_num</a:t>
            </a:r>
            <a:r>
              <a:rPr lang="en-US" sz="2000" dirty="0" smtClean="0"/>
              <a:t> it doesn’t know decision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proposals </a:t>
            </a:r>
            <a:r>
              <a:rPr lang="en-US" sz="2000" dirty="0"/>
              <a:t>-= set([(s1,p1) for (s1,p1) in proposals if </a:t>
            </a:r>
            <a:r>
              <a:rPr lang="en-US" sz="2000" dirty="0">
                <a:solidFill>
                  <a:srgbClr val="FF0000"/>
                </a:solidFill>
              </a:rPr>
              <a:t>s1 </a:t>
            </a:r>
            <a:r>
              <a:rPr lang="en-US" sz="2000" dirty="0" smtClean="0">
                <a:solidFill>
                  <a:srgbClr val="FF0000"/>
                </a:solidFill>
              </a:rPr>
              <a:t>&lt;= </a:t>
            </a:r>
            <a:r>
              <a:rPr lang="en-US" sz="2000" dirty="0">
                <a:solidFill>
                  <a:srgbClr val="FF0000"/>
                </a:solidFill>
              </a:rPr>
              <a:t>s</a:t>
            </a:r>
            <a:r>
              <a:rPr lang="en-US" sz="2000" dirty="0"/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16263685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1.State Reduction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94436" cy="4876800"/>
          </a:xfrm>
        </p:spPr>
        <p:txBody>
          <a:bodyPr/>
          <a:lstStyle/>
          <a:p>
            <a:r>
              <a:rPr lang="en-US" dirty="0"/>
              <a:t>Acceptors do not need to respond with </a:t>
            </a:r>
            <a:r>
              <a:rPr lang="en-US" dirty="0" err="1"/>
              <a:t>pvalues</a:t>
            </a:r>
            <a:r>
              <a:rPr lang="en-US" dirty="0"/>
              <a:t> </a:t>
            </a:r>
            <a:r>
              <a:rPr lang="en-US" dirty="0" smtClean="0"/>
              <a:t>&lt; </a:t>
            </a:r>
            <a:r>
              <a:rPr lang="en-US" dirty="0" err="1" smtClean="0">
                <a:solidFill>
                  <a:srgbClr val="FF0000"/>
                </a:solidFill>
              </a:rPr>
              <a:t>first_slot</a:t>
            </a:r>
            <a:endParaRPr lang="en-US" dirty="0" smtClean="0">
              <a:solidFill>
                <a:srgbClr val="FF0000"/>
              </a:solidFill>
            </a:endParaRPr>
          </a:p>
          <a:p>
            <a:endParaRPr lang="en-US" i="1" u="sng" dirty="0" smtClean="0"/>
          </a:p>
          <a:p>
            <a:r>
              <a:rPr lang="en-US" i="1" u="sng" dirty="0" smtClean="0"/>
              <a:t>Leader</a:t>
            </a:r>
            <a:endParaRPr lang="en-US" i="1" u="sng" dirty="0"/>
          </a:p>
          <a:p>
            <a:r>
              <a:rPr lang="en-US" sz="2000" dirty="0"/>
              <a:t>spawn(Scout, [self, acceptors, </a:t>
            </a:r>
            <a:r>
              <a:rPr lang="en-US" sz="2000" dirty="0" err="1"/>
              <a:t>ballot_num</a:t>
            </a:r>
            <a:r>
              <a:rPr lang="en-US" sz="2000" dirty="0"/>
              <a:t>, </a:t>
            </a:r>
            <a:r>
              <a:rPr lang="en-US" sz="2000" i="1" dirty="0" err="1">
                <a:solidFill>
                  <a:srgbClr val="FF0000"/>
                </a:solidFill>
              </a:rPr>
              <a:t>first_slot</a:t>
            </a:r>
            <a:r>
              <a:rPr lang="en-US" sz="2000" dirty="0"/>
              <a:t>]</a:t>
            </a:r>
            <a:r>
              <a:rPr lang="en-US" sz="2000" dirty="0" smtClean="0"/>
              <a:t>)</a:t>
            </a:r>
          </a:p>
          <a:p>
            <a:endParaRPr lang="en-US" sz="2000" dirty="0"/>
          </a:p>
          <a:p>
            <a:r>
              <a:rPr lang="en-US" i="1" u="sng" dirty="0"/>
              <a:t>Scout</a:t>
            </a:r>
          </a:p>
          <a:p>
            <a:r>
              <a:rPr lang="en-US" sz="2000" dirty="0"/>
              <a:t>send(P1a(self, b, </a:t>
            </a:r>
            <a:r>
              <a:rPr lang="en-US" sz="2000" i="1" dirty="0" err="1">
                <a:solidFill>
                  <a:srgbClr val="FF0000"/>
                </a:solidFill>
              </a:rPr>
              <a:t>first_slot</a:t>
            </a:r>
            <a:r>
              <a:rPr lang="en-US" sz="2000" dirty="0"/>
              <a:t>), acceptors</a:t>
            </a:r>
            <a:r>
              <a:rPr lang="en-US" sz="2000" dirty="0" smtClean="0"/>
              <a:t>)</a:t>
            </a:r>
          </a:p>
          <a:p>
            <a:endParaRPr lang="en-US" i="1" u="sng" dirty="0" smtClean="0"/>
          </a:p>
          <a:p>
            <a:r>
              <a:rPr lang="en-US" i="1" u="sng" dirty="0" smtClean="0"/>
              <a:t>Acceptor</a:t>
            </a:r>
            <a:endParaRPr lang="en-US" i="1" u="sng" dirty="0"/>
          </a:p>
          <a:p>
            <a:r>
              <a:rPr lang="en-US" sz="2000" dirty="0" smtClean="0"/>
              <a:t>accepted </a:t>
            </a:r>
            <a:r>
              <a:rPr lang="en-US" sz="2000" dirty="0" smtClean="0">
                <a:solidFill>
                  <a:srgbClr val="FF0000"/>
                </a:solidFill>
              </a:rPr>
              <a:t>- </a:t>
            </a:r>
            <a:r>
              <a:rPr lang="en-US" sz="2000" dirty="0" smtClean="0"/>
              <a:t>set</a:t>
            </a:r>
            <a:r>
              <a:rPr lang="en-US" sz="2000" dirty="0"/>
              <a:t>([(b1,s1,p1</a:t>
            </a:r>
            <a:r>
              <a:rPr lang="en-US" sz="2000" dirty="0" smtClean="0"/>
              <a:t>) for (</a:t>
            </a:r>
            <a:r>
              <a:rPr lang="en-US" sz="2000" dirty="0"/>
              <a:t>b1,s1,p1</a:t>
            </a:r>
            <a:r>
              <a:rPr lang="en-US" sz="2000" dirty="0" smtClean="0"/>
              <a:t>) in </a:t>
            </a:r>
            <a:r>
              <a:rPr lang="en-US" sz="2000" dirty="0"/>
              <a:t>accepted </a:t>
            </a:r>
            <a:r>
              <a:rPr lang="en-US" sz="2000" dirty="0" smtClean="0"/>
              <a:t>if </a:t>
            </a:r>
            <a:r>
              <a:rPr lang="en-US" sz="2000" dirty="0" smtClean="0">
                <a:solidFill>
                  <a:srgbClr val="FF0000"/>
                </a:solidFill>
              </a:rPr>
              <a:t>s1 &lt; </a:t>
            </a:r>
            <a:r>
              <a:rPr lang="en-US" sz="2000" dirty="0" err="1" smtClean="0">
                <a:solidFill>
                  <a:srgbClr val="FF0000"/>
                </a:solidFill>
              </a:rPr>
              <a:t>first_slot</a:t>
            </a:r>
            <a:r>
              <a:rPr lang="en-US" sz="2000" dirty="0" smtClean="0"/>
              <a:t>]</a:t>
            </a:r>
            <a:r>
              <a:rPr lang="en-US" sz="2000" dirty="0"/>
              <a:t>)</a:t>
            </a:r>
            <a:r>
              <a:rPr lang="en-US" sz="2000" dirty="0" smtClean="0"/>
              <a:t>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722108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1.State </a:t>
            </a:r>
            <a:r>
              <a:rPr lang="en-US" dirty="0"/>
              <a:t>Reduction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remove old proposals from replica</a:t>
            </a:r>
          </a:p>
          <a:p>
            <a:endParaRPr lang="en-US" dirty="0" smtClean="0"/>
          </a:p>
          <a:p>
            <a:r>
              <a:rPr lang="en-US" i="1" u="sng" dirty="0" smtClean="0"/>
              <a:t>replica:</a:t>
            </a:r>
            <a:r>
              <a:rPr lang="en-US" u="sng" dirty="0" smtClean="0"/>
              <a:t> </a:t>
            </a:r>
            <a:endParaRPr lang="en-US" u="sng" dirty="0"/>
          </a:p>
          <a:p>
            <a:r>
              <a:rPr lang="en-US" sz="2000" dirty="0" smtClean="0"/>
              <a:t>perform(p):</a:t>
            </a:r>
          </a:p>
          <a:p>
            <a:pPr lvl="1"/>
            <a:r>
              <a:rPr lang="en-US" sz="1800" dirty="0" smtClean="0"/>
              <a:t>…</a:t>
            </a:r>
          </a:p>
          <a:p>
            <a:pPr lvl="1"/>
            <a:r>
              <a:rPr lang="en-US" sz="1800" dirty="0" smtClean="0"/>
              <a:t>proposals –= set([(s1,p1) for (s1,p1) in proposals if </a:t>
            </a:r>
            <a:r>
              <a:rPr lang="en-US" sz="1800" dirty="0" smtClean="0">
                <a:solidFill>
                  <a:srgbClr val="FF0000"/>
                </a:solidFill>
              </a:rPr>
              <a:t>s1 &lt; </a:t>
            </a:r>
            <a:r>
              <a:rPr lang="en-US" sz="1800" dirty="0" err="1" smtClean="0">
                <a:solidFill>
                  <a:srgbClr val="FF0000"/>
                </a:solidFill>
              </a:rPr>
              <a:t>slot_num</a:t>
            </a:r>
            <a:r>
              <a:rPr lang="en-US" sz="1800" dirty="0" smtClean="0"/>
              <a:t>])</a:t>
            </a:r>
            <a:endParaRPr lang="en-US" sz="18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630846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2.Garbage Collection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all replicas have </a:t>
            </a:r>
            <a:r>
              <a:rPr lang="en-US" dirty="0" smtClean="0"/>
              <a:t>performed an operation, remove corresponding </a:t>
            </a:r>
            <a:r>
              <a:rPr lang="en-US" dirty="0" err="1" smtClean="0">
                <a:solidFill>
                  <a:srgbClr val="FF0000"/>
                </a:solidFill>
              </a:rPr>
              <a:t>pvalues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/>
              <a:t>in </a:t>
            </a:r>
            <a:r>
              <a:rPr lang="en-US" dirty="0" smtClean="0"/>
              <a:t>acceptors’ state</a:t>
            </a:r>
          </a:p>
          <a:p>
            <a:endParaRPr lang="en-US" dirty="0" smtClean="0"/>
          </a:p>
          <a:p>
            <a:r>
              <a:rPr lang="en-US" i="1" u="sng" dirty="0" smtClean="0"/>
              <a:t>Replica </a:t>
            </a:r>
          </a:p>
          <a:p>
            <a:r>
              <a:rPr lang="en-US" dirty="0" smtClean="0"/>
              <a:t>perform(p</a:t>
            </a:r>
            <a:r>
              <a:rPr lang="en-US" dirty="0"/>
              <a:t>)</a:t>
            </a:r>
            <a:r>
              <a:rPr lang="en-US" dirty="0" smtClean="0"/>
              <a:t>: </a:t>
            </a:r>
          </a:p>
          <a:p>
            <a:r>
              <a:rPr lang="en-US" dirty="0"/>
              <a:t> </a:t>
            </a:r>
            <a:r>
              <a:rPr lang="en-US" dirty="0" smtClean="0"/>
              <a:t>    …</a:t>
            </a:r>
          </a:p>
          <a:p>
            <a:r>
              <a:rPr lang="en-US" sz="1900" dirty="0" smtClean="0"/>
              <a:t>     send(</a:t>
            </a:r>
            <a:r>
              <a:rPr lang="en-US" sz="1900" dirty="0" smtClean="0">
                <a:solidFill>
                  <a:srgbClr val="FF0000"/>
                </a:solidFill>
              </a:rPr>
              <a:t>Performed</a:t>
            </a:r>
            <a:r>
              <a:rPr lang="en-US" sz="1900" dirty="0" smtClean="0"/>
              <a:t>(slot_num-1, p), leaders)</a:t>
            </a:r>
          </a:p>
          <a:p>
            <a:endParaRPr lang="en-US" dirty="0"/>
          </a:p>
          <a:p>
            <a:pPr marL="548640" lvl="2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1545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2.Garbage Collection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u="sng" dirty="0" smtClean="0"/>
              <a:t>Leader</a:t>
            </a:r>
            <a:endParaRPr lang="en-US" i="1" u="sng" dirty="0"/>
          </a:p>
          <a:p>
            <a:r>
              <a:rPr lang="en-US" sz="1800" dirty="0" smtClean="0"/>
              <a:t>performed[</a:t>
            </a:r>
            <a:r>
              <a:rPr lang="en-US" sz="1800" dirty="0" err="1" smtClean="0"/>
              <a:t>slot_num</a:t>
            </a:r>
            <a:r>
              <a:rPr lang="en-US" sz="1800" dirty="0" smtClean="0"/>
              <a:t>] </a:t>
            </a:r>
            <a:r>
              <a:rPr lang="en-US" sz="1800" dirty="0"/>
              <a:t>= </a:t>
            </a:r>
            <a:r>
              <a:rPr lang="en-US" sz="1800" dirty="0" err="1" smtClean="0"/>
              <a:t>len</a:t>
            </a:r>
            <a:r>
              <a:rPr lang="en-US" sz="1800" dirty="0" smtClean="0"/>
              <a:t>(replicas)</a:t>
            </a:r>
          </a:p>
          <a:p>
            <a:endParaRPr lang="en-US" sz="1800" i="1" u="sng" dirty="0"/>
          </a:p>
          <a:p>
            <a:r>
              <a:rPr lang="en-US" sz="1800" dirty="0" err="1" smtClean="0"/>
              <a:t>OnPerformed</a:t>
            </a:r>
            <a:r>
              <a:rPr lang="en-US" sz="1800" dirty="0" smtClean="0"/>
              <a:t>(</a:t>
            </a:r>
            <a:r>
              <a:rPr lang="en-US" sz="1800" dirty="0" err="1" smtClean="0"/>
              <a:t>s,p</a:t>
            </a:r>
            <a:r>
              <a:rPr lang="en-US" sz="1800" dirty="0" smtClean="0"/>
              <a:t>):</a:t>
            </a:r>
            <a:endParaRPr lang="en-US" sz="2000" dirty="0"/>
          </a:p>
          <a:p>
            <a:pPr marL="274320" lvl="1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performed[</a:t>
            </a:r>
            <a:r>
              <a:rPr lang="en-US" sz="1800" dirty="0"/>
              <a:t>s] -=  </a:t>
            </a:r>
            <a:r>
              <a:rPr lang="en-US" sz="1800" dirty="0" smtClean="0"/>
              <a:t>1</a:t>
            </a:r>
          </a:p>
          <a:p>
            <a:pPr marL="274320" lvl="1" indent="0">
              <a:buNone/>
            </a:pPr>
            <a:r>
              <a:rPr lang="en-US" sz="1800" dirty="0" smtClean="0"/>
              <a:t>  if </a:t>
            </a:r>
            <a:r>
              <a:rPr lang="en-US" sz="1800" dirty="0" smtClean="0">
                <a:solidFill>
                  <a:srgbClr val="FF0000"/>
                </a:solidFill>
              </a:rPr>
              <a:t>performed[</a:t>
            </a:r>
            <a:r>
              <a:rPr lang="en-US" sz="1800" dirty="0">
                <a:solidFill>
                  <a:srgbClr val="FF0000"/>
                </a:solidFill>
              </a:rPr>
              <a:t>s] == 0</a:t>
            </a:r>
            <a:r>
              <a:rPr lang="en-US" sz="1800" dirty="0" smtClean="0"/>
              <a:t>: </a:t>
            </a:r>
            <a:endParaRPr lang="en-US" sz="1800" dirty="0"/>
          </a:p>
          <a:p>
            <a:pPr marL="274320" lvl="1" indent="0">
              <a:buNone/>
            </a:pPr>
            <a:r>
              <a:rPr lang="en-US" sz="1800" dirty="0" smtClean="0"/>
              <a:t>       send</a:t>
            </a:r>
            <a:r>
              <a:rPr lang="en-US" sz="1800" dirty="0"/>
              <a:t>(</a:t>
            </a:r>
            <a:r>
              <a:rPr lang="en-US" sz="1800" dirty="0">
                <a:solidFill>
                  <a:srgbClr val="FF0000"/>
                </a:solidFill>
              </a:rPr>
              <a:t>Release</a:t>
            </a:r>
            <a:r>
              <a:rPr lang="en-US" sz="1800" dirty="0"/>
              <a:t>(s), acceptors</a:t>
            </a:r>
            <a:r>
              <a:rPr lang="en-US" sz="1800" dirty="0" smtClean="0"/>
              <a:t>)</a:t>
            </a:r>
          </a:p>
          <a:p>
            <a:endParaRPr lang="en-US" i="1" u="sng" dirty="0"/>
          </a:p>
          <a:p>
            <a:r>
              <a:rPr lang="en-US" i="1" u="sng" dirty="0" smtClean="0"/>
              <a:t>Acceptor</a:t>
            </a:r>
          </a:p>
          <a:p>
            <a:r>
              <a:rPr lang="en-US" sz="1800" dirty="0" err="1" smtClean="0"/>
              <a:t>OnRelease</a:t>
            </a:r>
            <a:r>
              <a:rPr lang="en-US" sz="1800" dirty="0"/>
              <a:t>(s):</a:t>
            </a:r>
          </a:p>
          <a:p>
            <a:r>
              <a:rPr lang="en-US" sz="1800" dirty="0"/>
              <a:t>     </a:t>
            </a:r>
            <a:r>
              <a:rPr lang="en-US" sz="1600" dirty="0" smtClean="0"/>
              <a:t>accepted </a:t>
            </a:r>
            <a:r>
              <a:rPr lang="en-US" sz="1600" dirty="0">
                <a:solidFill>
                  <a:srgbClr val="FF0000"/>
                </a:solidFill>
              </a:rPr>
              <a:t>-=</a:t>
            </a:r>
            <a:r>
              <a:rPr lang="en-US" sz="1600" dirty="0"/>
              <a:t> set([(b1,s1,p1) for (b1,s1,p1) in accepted if </a:t>
            </a:r>
            <a:r>
              <a:rPr lang="en-US" sz="1600" dirty="0">
                <a:solidFill>
                  <a:srgbClr val="FF0000"/>
                </a:solidFill>
              </a:rPr>
              <a:t>s1 == s</a:t>
            </a:r>
            <a:r>
              <a:rPr lang="en-US" sz="1600" dirty="0"/>
              <a:t>])</a:t>
            </a:r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2418113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3.Disk </a:t>
            </a:r>
            <a:r>
              <a:rPr lang="en-US" dirty="0"/>
              <a:t>storage of states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199"/>
            <a:ext cx="8686800" cy="5099065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state </a:t>
            </a:r>
            <a:r>
              <a:rPr lang="en-US" dirty="0"/>
              <a:t>of acceptors and leaders can be kept on stable storage (disk). </a:t>
            </a:r>
            <a:endParaRPr lang="en-US" dirty="0" smtClean="0"/>
          </a:p>
          <a:p>
            <a:r>
              <a:rPr lang="en-US" dirty="0" smtClean="0"/>
              <a:t>allow processes </a:t>
            </a:r>
            <a:r>
              <a:rPr lang="en-US" dirty="0"/>
              <a:t>to recover from crashes. </a:t>
            </a:r>
            <a:endParaRPr lang="en-US" dirty="0" smtClean="0"/>
          </a:p>
          <a:p>
            <a:endParaRPr lang="en-US" dirty="0"/>
          </a:p>
          <a:p>
            <a:r>
              <a:rPr lang="en-US" i="1" u="sng" dirty="0" smtClean="0"/>
              <a:t>Acceptor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ballot_num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	accepted</a:t>
            </a:r>
          </a:p>
          <a:p>
            <a:r>
              <a:rPr lang="en-US" i="1" u="sng" dirty="0" smtClean="0"/>
              <a:t>Leader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ballot_num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active</a:t>
            </a:r>
          </a:p>
          <a:p>
            <a:pPr marL="0" indent="0">
              <a:buNone/>
            </a:pPr>
            <a:r>
              <a:rPr lang="en-US" dirty="0" smtClean="0"/>
              <a:t>	proposals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first_slot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performed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7809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574</TotalTime>
  <Words>1248</Words>
  <Application>Microsoft Macintosh PowerPoint</Application>
  <PresentationFormat>On-screen Show (4:3)</PresentationFormat>
  <Paragraphs>197</Paragraphs>
  <Slides>17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Clarity</vt:lpstr>
      <vt:lpstr>Multi-Paxos</vt:lpstr>
      <vt:lpstr>Implementation</vt:lpstr>
      <vt:lpstr>1.State Reduction </vt:lpstr>
      <vt:lpstr>1.State Reduction </vt:lpstr>
      <vt:lpstr>1.State Reduction </vt:lpstr>
      <vt:lpstr>1.State Reduction </vt:lpstr>
      <vt:lpstr>2.Garbage Collection</vt:lpstr>
      <vt:lpstr>2.Garbage Collection</vt:lpstr>
      <vt:lpstr>3.Disk storage of states</vt:lpstr>
      <vt:lpstr>3.Disk storage of states</vt:lpstr>
      <vt:lpstr>3. Recovery of acceptors</vt:lpstr>
      <vt:lpstr>3. Recovery of leaders</vt:lpstr>
      <vt:lpstr>4.Efficiency</vt:lpstr>
      <vt:lpstr>4.Efficiency</vt:lpstr>
      <vt:lpstr>Tests</vt:lpstr>
      <vt:lpstr>Tests</vt:lpstr>
      <vt:lpstr>Thank you</vt:lpstr>
    </vt:vector>
  </TitlesOfParts>
  <Company>Stony Brook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Multi-Paxos</dc:title>
  <dc:creator>Junxing Yang</dc:creator>
  <cp:lastModifiedBy>Junxing Yang</cp:lastModifiedBy>
  <cp:revision>37</cp:revision>
  <dcterms:created xsi:type="dcterms:W3CDTF">2012-12-16T21:12:01Z</dcterms:created>
  <dcterms:modified xsi:type="dcterms:W3CDTF">2012-12-18T23:12:27Z</dcterms:modified>
</cp:coreProperties>
</file>