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840" r:id="rId2"/>
    <p:sldMasterId id="2147483870" r:id="rId3"/>
    <p:sldMasterId id="2147483885" r:id="rId4"/>
  </p:sldMasterIdLst>
  <p:notesMasterIdLst>
    <p:notesMasterId r:id="rId25"/>
  </p:notesMasterIdLst>
  <p:handoutMasterIdLst>
    <p:handoutMasterId r:id="rId26"/>
  </p:handoutMasterIdLst>
  <p:sldIdLst>
    <p:sldId id="257" r:id="rId5"/>
    <p:sldId id="258" r:id="rId6"/>
    <p:sldId id="291" r:id="rId7"/>
    <p:sldId id="289" r:id="rId8"/>
    <p:sldId id="290" r:id="rId9"/>
    <p:sldId id="298" r:id="rId10"/>
    <p:sldId id="292" r:id="rId11"/>
    <p:sldId id="293" r:id="rId12"/>
    <p:sldId id="294" r:id="rId13"/>
    <p:sldId id="295" r:id="rId14"/>
    <p:sldId id="296" r:id="rId15"/>
    <p:sldId id="297" r:id="rId16"/>
    <p:sldId id="299" r:id="rId17"/>
    <p:sldId id="300" r:id="rId18"/>
    <p:sldId id="301" r:id="rId19"/>
    <p:sldId id="302" r:id="rId20"/>
    <p:sldId id="303" r:id="rId21"/>
    <p:sldId id="305" r:id="rId22"/>
    <p:sldId id="304"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1095" autoAdjust="0"/>
  </p:normalViewPr>
  <p:slideViewPr>
    <p:cSldViewPr snapToGrid="0">
      <p:cViewPr varScale="1">
        <p:scale>
          <a:sx n="53" d="100"/>
          <a:sy n="53" d="100"/>
        </p:scale>
        <p:origin x="1416" y="4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2.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BFBFCC-0E31-48A0-A880-072F6899D1D6}" type="datetimeFigureOut">
              <a:rPr lang="en-US"/>
              <a:t>1/5/2015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9B13EE-9412-42AB-AD24-C3CFF95C4A24}" type="slidenum">
              <a:rPr/>
              <a:t>‹#›</a:t>
            </a:fld>
            <a:endParaRPr dirty="0"/>
          </a:p>
        </p:txBody>
      </p:sp>
    </p:spTree>
    <p:extLst>
      <p:ext uri="{BB962C8B-B14F-4D97-AF65-F5344CB8AC3E}">
        <p14:creationId xmlns:p14="http://schemas.microsoft.com/office/powerpoint/2010/main" val="712571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F6D1E-3C8D-4917-BE0E-512A8CBFBE38}" type="datetimeFigureOut">
              <a:rPr lang="en-US"/>
              <a:t>1/5/2015</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C5C6B-3CDA-41FA-BD55-5A736EEBCFD4}" type="slidenum">
              <a:rPr/>
              <a:t>‹#›</a:t>
            </a:fld>
            <a:endParaRPr dirty="0"/>
          </a:p>
        </p:txBody>
      </p:sp>
    </p:spTree>
    <p:extLst>
      <p:ext uri="{BB962C8B-B14F-4D97-AF65-F5344CB8AC3E}">
        <p14:creationId xmlns:p14="http://schemas.microsoft.com/office/powerpoint/2010/main" val="135423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presentation covers the scenario of the case examined, the key evidence items</a:t>
            </a:r>
            <a:r>
              <a:rPr lang="en-GB" baseline="0" dirty="0" smtClean="0"/>
              <a:t> found, further leads and final observations.</a:t>
            </a:r>
            <a:endParaRPr lang="en-GB" dirty="0"/>
          </a:p>
        </p:txBody>
      </p:sp>
      <p:sp>
        <p:nvSpPr>
          <p:cNvPr id="4" name="Slide Number Placeholder 3"/>
          <p:cNvSpPr>
            <a:spLocks noGrp="1"/>
          </p:cNvSpPr>
          <p:nvPr>
            <p:ph type="sldNum" sz="quarter" idx="10"/>
          </p:nvPr>
        </p:nvSpPr>
        <p:spPr/>
        <p:txBody>
          <a:bodyPr/>
          <a:lstStyle/>
          <a:p>
            <a:fld id="{FA2C5C6B-3CDA-41FA-BD55-5A736EEBCFD4}" type="slidenum">
              <a:rPr lang="en-GB" smtClean="0"/>
              <a:t>1</a:t>
            </a:fld>
            <a:endParaRPr lang="en-GB" dirty="0"/>
          </a:p>
        </p:txBody>
      </p:sp>
    </p:spTree>
    <p:extLst>
      <p:ext uri="{BB962C8B-B14F-4D97-AF65-F5344CB8AC3E}">
        <p14:creationId xmlns:p14="http://schemas.microsoft.com/office/powerpoint/2010/main" val="1096020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Item 6 has had its</a:t>
            </a:r>
            <a:r>
              <a:rPr lang="en-GB" baseline="0" dirty="0" smtClean="0"/>
              <a:t> file extension changed in the same way as item 04 and was found using the same method. </a:t>
            </a:r>
          </a:p>
          <a:p>
            <a:r>
              <a:rPr lang="en-GB" baseline="0" dirty="0" smtClean="0"/>
              <a:t>This time the extension was changed to make the file appear to be a jpg image. However, when viewing the file in EnCase it can clearly be viewed as a text file.</a:t>
            </a:r>
          </a:p>
          <a:p>
            <a:r>
              <a:rPr lang="en-GB" baseline="0" dirty="0" smtClean="0"/>
              <a:t>The file contains the same line over and over, hinting that a password is held somewhere on the hard drive, but has been encoded using base64.</a:t>
            </a:r>
          </a:p>
        </p:txBody>
      </p:sp>
      <p:sp>
        <p:nvSpPr>
          <p:cNvPr id="4" name="Slide Number Placeholder 3"/>
          <p:cNvSpPr>
            <a:spLocks noGrp="1"/>
          </p:cNvSpPr>
          <p:nvPr>
            <p:ph type="sldNum" sz="quarter" idx="10"/>
          </p:nvPr>
        </p:nvSpPr>
        <p:spPr/>
        <p:txBody>
          <a:bodyPr/>
          <a:lstStyle/>
          <a:p>
            <a:fld id="{FA2C5C6B-3CDA-41FA-BD55-5A736EEBCFD4}" type="slidenum">
              <a:rPr lang="en-GB" smtClean="0"/>
              <a:t>10</a:t>
            </a:fld>
            <a:endParaRPr lang="en-GB" dirty="0"/>
          </a:p>
        </p:txBody>
      </p:sp>
    </p:spTree>
    <p:extLst>
      <p:ext uri="{BB962C8B-B14F-4D97-AF65-F5344CB8AC3E}">
        <p14:creationId xmlns:p14="http://schemas.microsoft.com/office/powerpoint/2010/main" val="1312184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item was found when looking through</a:t>
            </a:r>
            <a:r>
              <a:rPr lang="en-GB" baseline="0" dirty="0" smtClean="0"/>
              <a:t> the user’s internet history. </a:t>
            </a:r>
          </a:p>
          <a:p>
            <a:r>
              <a:rPr lang="en-GB" baseline="0" dirty="0" smtClean="0"/>
              <a:t>It shows a web page that can be used to encode a plain text string using base64.</a:t>
            </a:r>
          </a:p>
          <a:p>
            <a:r>
              <a:rPr lang="en-GB" baseline="0" dirty="0" smtClean="0"/>
              <a:t>It is likely this website was used to encode the password mentioned in item 06.</a:t>
            </a:r>
          </a:p>
        </p:txBody>
      </p:sp>
      <p:sp>
        <p:nvSpPr>
          <p:cNvPr id="4" name="Slide Number Placeholder 3"/>
          <p:cNvSpPr>
            <a:spLocks noGrp="1"/>
          </p:cNvSpPr>
          <p:nvPr>
            <p:ph type="sldNum" sz="quarter" idx="10"/>
          </p:nvPr>
        </p:nvSpPr>
        <p:spPr/>
        <p:txBody>
          <a:bodyPr/>
          <a:lstStyle/>
          <a:p>
            <a:fld id="{FA2C5C6B-3CDA-41FA-BD55-5A736EEBCFD4}" type="slidenum">
              <a:rPr lang="en-GB" smtClean="0"/>
              <a:t>11</a:t>
            </a:fld>
            <a:endParaRPr lang="en-GB" dirty="0"/>
          </a:p>
        </p:txBody>
      </p:sp>
    </p:spTree>
    <p:extLst>
      <p:ext uri="{BB962C8B-B14F-4D97-AF65-F5344CB8AC3E}">
        <p14:creationId xmlns:p14="http://schemas.microsoft.com/office/powerpoint/2010/main" val="2759175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Item 08 was found when looking through the user’s favourite folder. The file squab.txt appeared as a blank text file, which seemed suspicious.</a:t>
            </a:r>
          </a:p>
          <a:p>
            <a:r>
              <a:rPr lang="en-GB" baseline="0" dirty="0" smtClean="0"/>
              <a:t>After running the file carver in EnCase the hidden file hidden.txt was found inside squab.txt, likely </a:t>
            </a:r>
            <a:r>
              <a:rPr lang="en-GB" baseline="0" dirty="0" smtClean="0"/>
              <a:t>achieved </a:t>
            </a:r>
            <a:r>
              <a:rPr lang="en-GB" baseline="0" dirty="0" smtClean="0"/>
              <a:t>using alternate data streams. </a:t>
            </a:r>
          </a:p>
          <a:p>
            <a:r>
              <a:rPr lang="en-GB" baseline="0" dirty="0" smtClean="0"/>
              <a:t>The hidden file contains an encoded string, which when decoded using the website from the previous item gives the plaintext password shown.</a:t>
            </a:r>
          </a:p>
        </p:txBody>
      </p:sp>
      <p:sp>
        <p:nvSpPr>
          <p:cNvPr id="4" name="Slide Number Placeholder 3"/>
          <p:cNvSpPr>
            <a:spLocks noGrp="1"/>
          </p:cNvSpPr>
          <p:nvPr>
            <p:ph type="sldNum" sz="quarter" idx="10"/>
          </p:nvPr>
        </p:nvSpPr>
        <p:spPr/>
        <p:txBody>
          <a:bodyPr/>
          <a:lstStyle/>
          <a:p>
            <a:fld id="{FA2C5C6B-3CDA-41FA-BD55-5A736EEBCFD4}" type="slidenum">
              <a:rPr lang="en-GB" smtClean="0"/>
              <a:t>12</a:t>
            </a:fld>
            <a:endParaRPr lang="en-GB" dirty="0"/>
          </a:p>
        </p:txBody>
      </p:sp>
    </p:spTree>
    <p:extLst>
      <p:ext uri="{BB962C8B-B14F-4D97-AF65-F5344CB8AC3E}">
        <p14:creationId xmlns:p14="http://schemas.microsoft.com/office/powerpoint/2010/main" val="1153123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Item 09</a:t>
            </a:r>
            <a:r>
              <a:rPr lang="en-GB" baseline="0" dirty="0" smtClean="0"/>
              <a:t> is a screenshot taken by the user showing that TrueCrypt was installed on the computer and the container used was named ‘us.txt’.</a:t>
            </a:r>
          </a:p>
          <a:p>
            <a:r>
              <a:rPr lang="en-GB" baseline="0" dirty="0" smtClean="0"/>
              <a:t>TrueCrypt is a piece of software that can create a virtual encrypted disk within a file. This means that anything stored within the TrueCrypt container cannot be accessed unless TrueCrypt is installed, the container is selected and the correct password is entered.</a:t>
            </a:r>
          </a:p>
          <a:p>
            <a:r>
              <a:rPr lang="en-GB" baseline="0" dirty="0" smtClean="0"/>
              <a:t>This suggests further files were hidden on the hard drive.</a:t>
            </a:r>
          </a:p>
          <a:p>
            <a:endParaRPr lang="en-GB" baseline="0" dirty="0" smtClean="0"/>
          </a:p>
        </p:txBody>
      </p:sp>
      <p:sp>
        <p:nvSpPr>
          <p:cNvPr id="4" name="Slide Number Placeholder 3"/>
          <p:cNvSpPr>
            <a:spLocks noGrp="1"/>
          </p:cNvSpPr>
          <p:nvPr>
            <p:ph type="sldNum" sz="quarter" idx="10"/>
          </p:nvPr>
        </p:nvSpPr>
        <p:spPr/>
        <p:txBody>
          <a:bodyPr/>
          <a:lstStyle/>
          <a:p>
            <a:fld id="{FA2C5C6B-3CDA-41FA-BD55-5A736EEBCFD4}" type="slidenum">
              <a:rPr lang="en-GB" smtClean="0"/>
              <a:t>13</a:t>
            </a:fld>
            <a:endParaRPr lang="en-GB" dirty="0"/>
          </a:p>
        </p:txBody>
      </p:sp>
    </p:spTree>
    <p:extLst>
      <p:ext uri="{BB962C8B-B14F-4D97-AF65-F5344CB8AC3E}">
        <p14:creationId xmlns:p14="http://schemas.microsoft.com/office/powerpoint/2010/main" val="1492615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TrueCrypt container was found using a keyword search. Us.txt did not exist on the hard drive, but</a:t>
            </a:r>
            <a:r>
              <a:rPr lang="en-GB" baseline="0" dirty="0" smtClean="0"/>
              <a:t> us.sys was the closest match.</a:t>
            </a:r>
          </a:p>
          <a:p>
            <a:r>
              <a:rPr lang="en-GB" baseline="0" dirty="0" smtClean="0"/>
              <a:t>The file is large and is divisible by 512 which is an indicator of a TrueCrypt container. </a:t>
            </a:r>
          </a:p>
          <a:p>
            <a:r>
              <a:rPr lang="en-GB" baseline="0" dirty="0" smtClean="0"/>
              <a:t>It also appears to contain completely random characters, making the file likely to be encrypted.</a:t>
            </a:r>
          </a:p>
          <a:p>
            <a:r>
              <a:rPr lang="en-GB" baseline="0" dirty="0" smtClean="0"/>
              <a:t>I exported the file from EnCase and loaded it into TrueCrypt. I then used the password found in item </a:t>
            </a:r>
            <a:r>
              <a:rPr lang="en-GB" baseline="0" dirty="0" smtClean="0"/>
              <a:t>8 </a:t>
            </a:r>
            <a:r>
              <a:rPr lang="en-GB" baseline="0" dirty="0" smtClean="0"/>
              <a:t>which revealed a folder containing 3 files.</a:t>
            </a:r>
          </a:p>
        </p:txBody>
      </p:sp>
      <p:sp>
        <p:nvSpPr>
          <p:cNvPr id="4" name="Slide Number Placeholder 3"/>
          <p:cNvSpPr>
            <a:spLocks noGrp="1"/>
          </p:cNvSpPr>
          <p:nvPr>
            <p:ph type="sldNum" sz="quarter" idx="10"/>
          </p:nvPr>
        </p:nvSpPr>
        <p:spPr/>
        <p:txBody>
          <a:bodyPr/>
          <a:lstStyle/>
          <a:p>
            <a:fld id="{FA2C5C6B-3CDA-41FA-BD55-5A736EEBCFD4}" type="slidenum">
              <a:rPr lang="en-GB" smtClean="0"/>
              <a:t>14</a:t>
            </a:fld>
            <a:endParaRPr lang="en-GB" dirty="0"/>
          </a:p>
        </p:txBody>
      </p:sp>
    </p:spTree>
    <p:extLst>
      <p:ext uri="{BB962C8B-B14F-4D97-AF65-F5344CB8AC3E}">
        <p14:creationId xmlns:p14="http://schemas.microsoft.com/office/powerpoint/2010/main" val="2536779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first file found within the TrueCrypt container. It is a chat log between Richie and a new user named Derek B.</a:t>
            </a:r>
          </a:p>
          <a:p>
            <a:r>
              <a:rPr lang="en-GB" baseline="0" dirty="0" smtClean="0"/>
              <a:t>Derek appears to be knowledgeable in computer security and sends Richie methods of hiding files on his computer.</a:t>
            </a:r>
          </a:p>
          <a:p>
            <a:r>
              <a:rPr lang="en-GB" baseline="0" dirty="0" smtClean="0"/>
              <a:t>Key terms such as Steganography, File Extension, File Slack, Volume Slack and bad clusters are mentioned.</a:t>
            </a:r>
          </a:p>
        </p:txBody>
      </p:sp>
      <p:sp>
        <p:nvSpPr>
          <p:cNvPr id="4" name="Slide Number Placeholder 3"/>
          <p:cNvSpPr>
            <a:spLocks noGrp="1"/>
          </p:cNvSpPr>
          <p:nvPr>
            <p:ph type="sldNum" sz="quarter" idx="10"/>
          </p:nvPr>
        </p:nvSpPr>
        <p:spPr/>
        <p:txBody>
          <a:bodyPr/>
          <a:lstStyle/>
          <a:p>
            <a:fld id="{FA2C5C6B-3CDA-41FA-BD55-5A736EEBCFD4}" type="slidenum">
              <a:rPr lang="en-GB" smtClean="0"/>
              <a:t>15</a:t>
            </a:fld>
            <a:endParaRPr lang="en-GB" dirty="0"/>
          </a:p>
        </p:txBody>
      </p:sp>
    </p:spTree>
    <p:extLst>
      <p:ext uri="{BB962C8B-B14F-4D97-AF65-F5344CB8AC3E}">
        <p14:creationId xmlns:p14="http://schemas.microsoft.com/office/powerpoint/2010/main" val="3293485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second item found within the TrueCrypt container is a screenshot of a website with instructions on how to use a piece of software called ‘Slacker’.</a:t>
            </a:r>
          </a:p>
          <a:p>
            <a:r>
              <a:rPr lang="en-GB" baseline="0" dirty="0" smtClean="0"/>
              <a:t>The software allows a user to hide a file within another files slack, making it invisible to anyone not looking for it.</a:t>
            </a:r>
          </a:p>
          <a:p>
            <a:r>
              <a:rPr lang="en-GB" baseline="0" dirty="0" smtClean="0"/>
              <a:t>File slack is space associated with a file, but is not actually used. This means it can be modified freely without causing any visible change to the file.</a:t>
            </a:r>
          </a:p>
        </p:txBody>
      </p:sp>
      <p:sp>
        <p:nvSpPr>
          <p:cNvPr id="4" name="Slide Number Placeholder 3"/>
          <p:cNvSpPr>
            <a:spLocks noGrp="1"/>
          </p:cNvSpPr>
          <p:nvPr>
            <p:ph type="sldNum" sz="quarter" idx="10"/>
          </p:nvPr>
        </p:nvSpPr>
        <p:spPr/>
        <p:txBody>
          <a:bodyPr/>
          <a:lstStyle/>
          <a:p>
            <a:fld id="{FA2C5C6B-3CDA-41FA-BD55-5A736EEBCFD4}" type="slidenum">
              <a:rPr lang="en-GB" smtClean="0"/>
              <a:t>16</a:t>
            </a:fld>
            <a:endParaRPr lang="en-GB" dirty="0"/>
          </a:p>
        </p:txBody>
      </p:sp>
    </p:spTree>
    <p:extLst>
      <p:ext uri="{BB962C8B-B14F-4D97-AF65-F5344CB8AC3E}">
        <p14:creationId xmlns:p14="http://schemas.microsoft.com/office/powerpoint/2010/main" val="431596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last item found within the TrueCrypt container is a screenshot of a web search for S-Tools steganography.</a:t>
            </a:r>
          </a:p>
          <a:p>
            <a:r>
              <a:rPr lang="en-GB" baseline="0" dirty="0" smtClean="0"/>
              <a:t>Steganography is the concealment of a message, image, or file within another message, image, or file. </a:t>
            </a:r>
          </a:p>
          <a:p>
            <a:r>
              <a:rPr lang="en-GB" baseline="0" dirty="0" smtClean="0"/>
              <a:t>S-Tools is a well known steganography tool, used to hide files within others.</a:t>
            </a:r>
          </a:p>
        </p:txBody>
      </p:sp>
      <p:sp>
        <p:nvSpPr>
          <p:cNvPr id="4" name="Slide Number Placeholder 3"/>
          <p:cNvSpPr>
            <a:spLocks noGrp="1"/>
          </p:cNvSpPr>
          <p:nvPr>
            <p:ph type="sldNum" sz="quarter" idx="10"/>
          </p:nvPr>
        </p:nvSpPr>
        <p:spPr/>
        <p:txBody>
          <a:bodyPr/>
          <a:lstStyle/>
          <a:p>
            <a:fld id="{FA2C5C6B-3CDA-41FA-BD55-5A736EEBCFD4}" type="slidenum">
              <a:rPr lang="en-GB" smtClean="0"/>
              <a:t>17</a:t>
            </a:fld>
            <a:endParaRPr lang="en-GB" dirty="0"/>
          </a:p>
        </p:txBody>
      </p:sp>
    </p:spTree>
    <p:extLst>
      <p:ext uri="{BB962C8B-B14F-4D97-AF65-F5344CB8AC3E}">
        <p14:creationId xmlns:p14="http://schemas.microsoft.com/office/powerpoint/2010/main" val="376706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last piece of evidence found on the hard drive was a capture of a Google search on ‘hiding messages in audio files’.</a:t>
            </a:r>
          </a:p>
          <a:p>
            <a:r>
              <a:rPr lang="en-GB" baseline="0" dirty="0" smtClean="0"/>
              <a:t>This fits in with the previous item and the use of steganography, as S-Tools supports .wav audio files.</a:t>
            </a:r>
          </a:p>
        </p:txBody>
      </p:sp>
      <p:sp>
        <p:nvSpPr>
          <p:cNvPr id="4" name="Slide Number Placeholder 3"/>
          <p:cNvSpPr>
            <a:spLocks noGrp="1"/>
          </p:cNvSpPr>
          <p:nvPr>
            <p:ph type="sldNum" sz="quarter" idx="10"/>
          </p:nvPr>
        </p:nvSpPr>
        <p:spPr/>
        <p:txBody>
          <a:bodyPr/>
          <a:lstStyle/>
          <a:p>
            <a:fld id="{FA2C5C6B-3CDA-41FA-BD55-5A736EEBCFD4}" type="slidenum">
              <a:rPr lang="en-GB" smtClean="0"/>
              <a:t>18</a:t>
            </a:fld>
            <a:endParaRPr lang="en-GB" dirty="0"/>
          </a:p>
        </p:txBody>
      </p:sp>
    </p:spTree>
    <p:extLst>
      <p:ext uri="{BB962C8B-B14F-4D97-AF65-F5344CB8AC3E}">
        <p14:creationId xmlns:p14="http://schemas.microsoft.com/office/powerpoint/2010/main" val="2035046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last few items make</a:t>
            </a:r>
            <a:r>
              <a:rPr lang="en-GB" baseline="0" dirty="0" smtClean="0"/>
              <a:t> it likely that further evidence has been hidden in file slack and using steganography.</a:t>
            </a:r>
          </a:p>
          <a:p>
            <a:r>
              <a:rPr lang="en-GB" baseline="0" dirty="0" smtClean="0"/>
              <a:t>There are files I suspect contain steganography on the hard drive, including an audio file and an image, but I was not able to find a password to prove this. The password could well have been hidden in a file’s slack, but I did not have time to fully check this.</a:t>
            </a:r>
          </a:p>
          <a:p>
            <a:r>
              <a:rPr lang="en-GB" baseline="0" dirty="0" smtClean="0"/>
              <a:t>The list here shows the user’s most accessed files and directories. The majority of these have already been covered in previous items, so the others could also contain further evidence.</a:t>
            </a:r>
          </a:p>
          <a:p>
            <a:endParaRPr lang="en-GB" baseline="0" dirty="0" smtClean="0"/>
          </a:p>
        </p:txBody>
      </p:sp>
      <p:sp>
        <p:nvSpPr>
          <p:cNvPr id="4" name="Slide Number Placeholder 3"/>
          <p:cNvSpPr>
            <a:spLocks noGrp="1"/>
          </p:cNvSpPr>
          <p:nvPr>
            <p:ph type="sldNum" sz="quarter" idx="10"/>
          </p:nvPr>
        </p:nvSpPr>
        <p:spPr/>
        <p:txBody>
          <a:bodyPr/>
          <a:lstStyle/>
          <a:p>
            <a:fld id="{FA2C5C6B-3CDA-41FA-BD55-5A736EEBCFD4}" type="slidenum">
              <a:rPr lang="en-GB" smtClean="0"/>
              <a:t>19</a:t>
            </a:fld>
            <a:endParaRPr lang="en-GB" dirty="0"/>
          </a:p>
        </p:txBody>
      </p:sp>
    </p:spTree>
    <p:extLst>
      <p:ext uri="{BB962C8B-B14F-4D97-AF65-F5344CB8AC3E}">
        <p14:creationId xmlns:p14="http://schemas.microsoft.com/office/powerpoint/2010/main" val="248183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evidence </a:t>
            </a:r>
            <a:r>
              <a:rPr lang="en-GB" dirty="0" smtClean="0"/>
              <a:t>items collected were found on a copy of a hard drive</a:t>
            </a:r>
            <a:r>
              <a:rPr lang="en-GB" baseline="0" dirty="0" smtClean="0"/>
              <a:t> running </a:t>
            </a:r>
            <a:r>
              <a:rPr lang="en-GB" dirty="0" smtClean="0"/>
              <a:t>Windows XP (SP3</a:t>
            </a:r>
            <a:r>
              <a:rPr lang="en-GB" baseline="0" dirty="0" smtClean="0"/>
              <a:t> x86 NTFS), used by an individual with the profile name Richie Beans.</a:t>
            </a:r>
          </a:p>
          <a:p>
            <a:r>
              <a:rPr lang="en-GB" baseline="0" dirty="0" smtClean="0"/>
              <a:t>The hard drive contains suspect files, which I will cover individually, containing evidence of </a:t>
            </a:r>
            <a:r>
              <a:rPr lang="en-GB" baseline="0" dirty="0" smtClean="0"/>
              <a:t>the </a:t>
            </a:r>
            <a:r>
              <a:rPr lang="en-GB" baseline="0" dirty="0" smtClean="0"/>
              <a:t>distribution of Ecstasy in York.</a:t>
            </a:r>
          </a:p>
          <a:p>
            <a:r>
              <a:rPr lang="en-GB" baseline="0" dirty="0" smtClean="0"/>
              <a:t>A range of techniques have been used to hide these files, including Encryption, Steganography,  Bad File Signatures and </a:t>
            </a:r>
            <a:r>
              <a:rPr lang="en-GB" sz="1200" dirty="0" smtClean="0"/>
              <a:t>Alternate Data Streams</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HelveticaNeueLT Std Thin" panose="020B0403020202020204" pitchFamily="34" charset="0"/>
              </a:rPr>
              <a:t>The hard drive was analysed using </a:t>
            </a:r>
            <a:r>
              <a:rPr lang="pt-BR" dirty="0" smtClean="0">
                <a:latin typeface="HelveticaNeueLT Std Thin" panose="020B0403020202020204" pitchFamily="34" charset="0"/>
              </a:rPr>
              <a:t>FTK 1.8.1, EnCase 7 &amp; Autopsy 3.1.1.</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FA2C5C6B-3CDA-41FA-BD55-5A736EEBCFD4}" type="slidenum">
              <a:rPr lang="en-GB" smtClean="0"/>
              <a:t>2</a:t>
            </a:fld>
            <a:endParaRPr lang="en-GB" dirty="0"/>
          </a:p>
        </p:txBody>
      </p:sp>
    </p:spTree>
    <p:extLst>
      <p:ext uri="{BB962C8B-B14F-4D97-AF65-F5344CB8AC3E}">
        <p14:creationId xmlns:p14="http://schemas.microsoft.com/office/powerpoint/2010/main" val="119207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key user’s mentioned within the case include </a:t>
            </a:r>
            <a:r>
              <a:rPr lang="en-GB" dirty="0" smtClean="0">
                <a:latin typeface="HelveticaNeueLT Std Thin" panose="020B0403020202020204" pitchFamily="34" charset="0"/>
              </a:rPr>
              <a:t>Richie Beans, Patsy Perovski, Tony T</a:t>
            </a:r>
            <a:r>
              <a:rPr lang="en-GB" baseline="0" dirty="0" smtClean="0">
                <a:latin typeface="HelveticaNeueLT Std Thin" panose="020B0403020202020204" pitchFamily="34" charset="0"/>
              </a:rPr>
              <a:t> and</a:t>
            </a:r>
            <a:r>
              <a:rPr lang="en-GB" dirty="0" smtClean="0">
                <a:latin typeface="HelveticaNeueLT Std Thin" panose="020B0403020202020204" pitchFamily="34" charset="0"/>
              </a:rPr>
              <a:t> Derek B, who</a:t>
            </a:r>
            <a:r>
              <a:rPr lang="en-GB" baseline="0" dirty="0" smtClean="0">
                <a:latin typeface="HelveticaNeueLT Std Thin" panose="020B0403020202020204" pitchFamily="34" charset="0"/>
              </a:rPr>
              <a:t> all likely have knowledge that would further aid the investigation.</a:t>
            </a:r>
            <a:endParaRPr lang="en-GB" baseline="0" dirty="0" smtClean="0"/>
          </a:p>
          <a:p>
            <a:r>
              <a:rPr lang="en-GB" dirty="0" smtClean="0">
                <a:latin typeface="HelveticaNeueLT Std Thin" panose="020B0403020202020204" pitchFamily="34" charset="0"/>
              </a:rPr>
              <a:t>All evidence found evolves around the dealing of drugs and hiding of this evidence.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Hiding images of steganography &amp; slacker in a TrueCrypt container mean they were of high importance to the user, suggesting that the techniques have been used.</a:t>
            </a:r>
            <a:endParaRPr lang="en-GB" dirty="0" smtClean="0">
              <a:latin typeface="HelveticaNeueLT Std Thin" panose="020B0403020202020204" pitchFamily="34" charset="0"/>
            </a:endParaRPr>
          </a:p>
          <a:p>
            <a:r>
              <a:rPr lang="en-GB" dirty="0" smtClean="0">
                <a:latin typeface="HelveticaNeueLT Std Thin" panose="020B0403020202020204" pitchFamily="34" charset="0"/>
              </a:rPr>
              <a:t>Further evidence could likely be found by looking through the slack of commonly accessed files to</a:t>
            </a:r>
            <a:r>
              <a:rPr lang="en-GB" baseline="0" dirty="0" smtClean="0">
                <a:latin typeface="HelveticaNeueLT Std Thin" panose="020B0403020202020204" pitchFamily="34" charset="0"/>
              </a:rPr>
              <a:t> find a lead on the password used for steganography on the hard drive</a:t>
            </a:r>
            <a:r>
              <a:rPr lang="en-GB" dirty="0" smtClean="0">
                <a:latin typeface="HelveticaNeueLT Std Thin" panose="020B0403020202020204" pitchFamily="34" charset="0"/>
              </a:rPr>
              <a:t>.</a:t>
            </a:r>
          </a:p>
        </p:txBody>
      </p:sp>
      <p:sp>
        <p:nvSpPr>
          <p:cNvPr id="4" name="Slide Number Placeholder 3"/>
          <p:cNvSpPr>
            <a:spLocks noGrp="1"/>
          </p:cNvSpPr>
          <p:nvPr>
            <p:ph type="sldNum" sz="quarter" idx="10"/>
          </p:nvPr>
        </p:nvSpPr>
        <p:spPr/>
        <p:txBody>
          <a:bodyPr/>
          <a:lstStyle/>
          <a:p>
            <a:fld id="{FA2C5C6B-3CDA-41FA-BD55-5A736EEBCFD4}" type="slidenum">
              <a:rPr lang="en-GB" smtClean="0"/>
              <a:t>20</a:t>
            </a:fld>
            <a:endParaRPr lang="en-GB" dirty="0"/>
          </a:p>
        </p:txBody>
      </p:sp>
    </p:spTree>
    <p:extLst>
      <p:ext uri="{BB962C8B-B14F-4D97-AF65-F5344CB8AC3E}">
        <p14:creationId xmlns:p14="http://schemas.microsoft.com/office/powerpoint/2010/main" val="194688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evidence item is a set of six chat logs. </a:t>
            </a:r>
            <a:r>
              <a:rPr lang="en-GB" dirty="0" smtClean="0"/>
              <a:t>I have extracted the relative messages</a:t>
            </a:r>
            <a:r>
              <a:rPr lang="en-GB" baseline="0" dirty="0" smtClean="0"/>
              <a:t> to the case in the next couple of slides.</a:t>
            </a:r>
            <a:endParaRPr lang="en-GB" dirty="0"/>
          </a:p>
        </p:txBody>
      </p:sp>
      <p:sp>
        <p:nvSpPr>
          <p:cNvPr id="4" name="Slide Number Placeholder 3"/>
          <p:cNvSpPr>
            <a:spLocks noGrp="1"/>
          </p:cNvSpPr>
          <p:nvPr>
            <p:ph type="sldNum" sz="quarter" idx="10"/>
          </p:nvPr>
        </p:nvSpPr>
        <p:spPr/>
        <p:txBody>
          <a:bodyPr/>
          <a:lstStyle/>
          <a:p>
            <a:fld id="{FA2C5C6B-3CDA-41FA-BD55-5A736EEBCFD4}" type="slidenum">
              <a:rPr lang="en-GB" smtClean="0"/>
              <a:t>3</a:t>
            </a:fld>
            <a:endParaRPr lang="en-GB" dirty="0"/>
          </a:p>
        </p:txBody>
      </p:sp>
    </p:spTree>
    <p:extLst>
      <p:ext uri="{BB962C8B-B14F-4D97-AF65-F5344CB8AC3E}">
        <p14:creationId xmlns:p14="http://schemas.microsoft.com/office/powerpoint/2010/main" val="403374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chat1</a:t>
            </a:r>
            <a:r>
              <a:rPr lang="en-GB" baseline="0" dirty="0" smtClean="0"/>
              <a:t> Richie states that he wants to quit his job and start dealing to make money. </a:t>
            </a:r>
            <a:r>
              <a:rPr lang="en-GB" baseline="0" dirty="0" smtClean="0"/>
              <a:t>The user Patsy </a:t>
            </a:r>
            <a:r>
              <a:rPr lang="en-GB" baseline="0" dirty="0" smtClean="0"/>
              <a:t>gives him the </a:t>
            </a:r>
            <a:r>
              <a:rPr lang="en-GB" baseline="0" dirty="0" smtClean="0"/>
              <a:t>email </a:t>
            </a:r>
            <a:r>
              <a:rPr lang="en-GB" baseline="0" dirty="0" smtClean="0"/>
              <a:t>address </a:t>
            </a:r>
            <a:r>
              <a:rPr lang="en-GB" baseline="0" dirty="0" smtClean="0"/>
              <a:t>of a </a:t>
            </a:r>
            <a:r>
              <a:rPr lang="en-GB" baseline="0" dirty="0" smtClean="0"/>
              <a:t>user named Tony T.</a:t>
            </a:r>
          </a:p>
          <a:p>
            <a:r>
              <a:rPr lang="en-GB" dirty="0" smtClean="0"/>
              <a:t>In chat2 Richie contacts Tony stating he</a:t>
            </a:r>
            <a:r>
              <a:rPr lang="en-GB" baseline="0" dirty="0" smtClean="0"/>
              <a:t> wants to start dealing in York and has heard he has ecstasy pills. He’s told he’ll be posted more details.</a:t>
            </a:r>
          </a:p>
          <a:p>
            <a:r>
              <a:rPr lang="en-GB" baseline="0" dirty="0" smtClean="0"/>
              <a:t>In </a:t>
            </a:r>
            <a:r>
              <a:rPr lang="en-GB" dirty="0" smtClean="0"/>
              <a:t>chat3 </a:t>
            </a:r>
            <a:r>
              <a:rPr lang="en-GB" baseline="0" dirty="0" smtClean="0"/>
              <a:t>Richie contacts Tony again, stating his interest to purchase 5kg of ‘Nintendo Pills’ and is asked to meet.</a:t>
            </a:r>
          </a:p>
        </p:txBody>
      </p:sp>
      <p:sp>
        <p:nvSpPr>
          <p:cNvPr id="4" name="Slide Number Placeholder 3"/>
          <p:cNvSpPr>
            <a:spLocks noGrp="1"/>
          </p:cNvSpPr>
          <p:nvPr>
            <p:ph type="sldNum" sz="quarter" idx="10"/>
          </p:nvPr>
        </p:nvSpPr>
        <p:spPr/>
        <p:txBody>
          <a:bodyPr/>
          <a:lstStyle/>
          <a:p>
            <a:fld id="{FA2C5C6B-3CDA-41FA-BD55-5A736EEBCFD4}" type="slidenum">
              <a:rPr lang="en-GB" smtClean="0"/>
              <a:t>4</a:t>
            </a:fld>
            <a:endParaRPr lang="en-GB" dirty="0"/>
          </a:p>
        </p:txBody>
      </p:sp>
    </p:spTree>
    <p:extLst>
      <p:ext uri="{BB962C8B-B14F-4D97-AF65-F5344CB8AC3E}">
        <p14:creationId xmlns:p14="http://schemas.microsoft.com/office/powerpoint/2010/main" val="334468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chat4 Richie confirms he received a</a:t>
            </a:r>
            <a:r>
              <a:rPr lang="en-GB" baseline="0" dirty="0" smtClean="0"/>
              <a:t> sample of the pills and sends Patsy a file. He also expresses his intention to get more by pre-ordering zip-lock bags to hold them.</a:t>
            </a:r>
          </a:p>
          <a:p>
            <a:r>
              <a:rPr lang="en-GB" baseline="0" dirty="0" smtClean="0"/>
              <a:t>In chat5a Richie contacts Tony and arranges to collect 5kg of the pills. </a:t>
            </a:r>
          </a:p>
          <a:p>
            <a:r>
              <a:rPr lang="en-GB" baseline="0" dirty="0" smtClean="0"/>
              <a:t>In chat5b Tony contacts Richie informing him that one of his cars was followed and equipment was taken and that Richie should secure any incriminating evidence. Richie also confirms that he collected 5kg of </a:t>
            </a:r>
            <a:r>
              <a:rPr lang="en-GB" baseline="0" dirty="0" smtClean="0"/>
              <a:t>illegal drugs</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FA2C5C6B-3CDA-41FA-BD55-5A736EEBCFD4}" type="slidenum">
              <a:rPr lang="en-GB" smtClean="0"/>
              <a:t>5</a:t>
            </a:fld>
            <a:endParaRPr lang="en-GB" dirty="0"/>
          </a:p>
        </p:txBody>
      </p:sp>
    </p:spTree>
    <p:extLst>
      <p:ext uri="{BB962C8B-B14F-4D97-AF65-F5344CB8AC3E}">
        <p14:creationId xmlns:p14="http://schemas.microsoft.com/office/powerpoint/2010/main" val="325008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Item 02 is a collection of</a:t>
            </a:r>
            <a:r>
              <a:rPr lang="en-GB" baseline="0" dirty="0" smtClean="0"/>
              <a:t> six examples of the user’s internet history found on the hard drive.</a:t>
            </a:r>
          </a:p>
          <a:p>
            <a:r>
              <a:rPr lang="en-GB" baseline="0" dirty="0" smtClean="0"/>
              <a:t>There are many more examples related to drugs, dealing drugs and how to talk to drug dealers.</a:t>
            </a:r>
          </a:p>
          <a:p>
            <a:r>
              <a:rPr lang="en-GB" baseline="0" dirty="0" smtClean="0"/>
              <a:t>This evidence appears to form connections to the previous chat logs.</a:t>
            </a:r>
          </a:p>
        </p:txBody>
      </p:sp>
      <p:sp>
        <p:nvSpPr>
          <p:cNvPr id="4" name="Slide Number Placeholder 3"/>
          <p:cNvSpPr>
            <a:spLocks noGrp="1"/>
          </p:cNvSpPr>
          <p:nvPr>
            <p:ph type="sldNum" sz="quarter" idx="10"/>
          </p:nvPr>
        </p:nvSpPr>
        <p:spPr/>
        <p:txBody>
          <a:bodyPr/>
          <a:lstStyle/>
          <a:p>
            <a:fld id="{FA2C5C6B-3CDA-41FA-BD55-5A736EEBCFD4}" type="slidenum">
              <a:rPr lang="en-GB" smtClean="0"/>
              <a:t>6</a:t>
            </a:fld>
            <a:endParaRPr lang="en-GB" dirty="0"/>
          </a:p>
        </p:txBody>
      </p:sp>
    </p:spTree>
    <p:extLst>
      <p:ext uri="{BB962C8B-B14F-4D97-AF65-F5344CB8AC3E}">
        <p14:creationId xmlns:p14="http://schemas.microsoft.com/office/powerpoint/2010/main" val="344351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Item 3 is the file</a:t>
            </a:r>
            <a:r>
              <a:rPr lang="en-GB" baseline="0" dirty="0" smtClean="0"/>
              <a:t> Richie sent to Patsy in chat4. It is a zip file that containing this image.</a:t>
            </a:r>
          </a:p>
          <a:p>
            <a:r>
              <a:rPr lang="en-GB" baseline="0" dirty="0" smtClean="0"/>
              <a:t>The file was found using a keyword search within EnCase.</a:t>
            </a:r>
          </a:p>
        </p:txBody>
      </p:sp>
      <p:sp>
        <p:nvSpPr>
          <p:cNvPr id="4" name="Slide Number Placeholder 3"/>
          <p:cNvSpPr>
            <a:spLocks noGrp="1"/>
          </p:cNvSpPr>
          <p:nvPr>
            <p:ph type="sldNum" sz="quarter" idx="10"/>
          </p:nvPr>
        </p:nvSpPr>
        <p:spPr/>
        <p:txBody>
          <a:bodyPr/>
          <a:lstStyle/>
          <a:p>
            <a:fld id="{FA2C5C6B-3CDA-41FA-BD55-5A736EEBCFD4}" type="slidenum">
              <a:rPr lang="en-GB" smtClean="0"/>
              <a:t>7</a:t>
            </a:fld>
            <a:endParaRPr lang="en-GB" dirty="0"/>
          </a:p>
        </p:txBody>
      </p:sp>
    </p:spTree>
    <p:extLst>
      <p:ext uri="{BB962C8B-B14F-4D97-AF65-F5344CB8AC3E}">
        <p14:creationId xmlns:p14="http://schemas.microsoft.com/office/powerpoint/2010/main" val="3609550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Item 4 was also referred to in </a:t>
            </a:r>
            <a:r>
              <a:rPr lang="en-GB" baseline="0" dirty="0" smtClean="0"/>
              <a:t>chat4. It is an invoice for 100 zip lock bags.</a:t>
            </a:r>
          </a:p>
          <a:p>
            <a:r>
              <a:rPr lang="en-GB" baseline="0" dirty="0" smtClean="0"/>
              <a:t>The item was found when looking through files with bad signatures. The file did not display correctly and EnCase stated it was a pdf, not a bmp image.</a:t>
            </a:r>
          </a:p>
          <a:p>
            <a:r>
              <a:rPr lang="en-GB" baseline="0" dirty="0" smtClean="0"/>
              <a:t>After exporting the file and changing the extension, this invoice was recovered.</a:t>
            </a:r>
          </a:p>
        </p:txBody>
      </p:sp>
      <p:sp>
        <p:nvSpPr>
          <p:cNvPr id="4" name="Slide Number Placeholder 3"/>
          <p:cNvSpPr>
            <a:spLocks noGrp="1"/>
          </p:cNvSpPr>
          <p:nvPr>
            <p:ph type="sldNum" sz="quarter" idx="10"/>
          </p:nvPr>
        </p:nvSpPr>
        <p:spPr/>
        <p:txBody>
          <a:bodyPr/>
          <a:lstStyle/>
          <a:p>
            <a:fld id="{FA2C5C6B-3CDA-41FA-BD55-5A736EEBCFD4}" type="slidenum">
              <a:rPr lang="en-GB" smtClean="0"/>
              <a:t>8</a:t>
            </a:fld>
            <a:endParaRPr lang="en-GB" dirty="0"/>
          </a:p>
        </p:txBody>
      </p:sp>
    </p:spTree>
    <p:extLst>
      <p:ext uri="{BB962C8B-B14F-4D97-AF65-F5344CB8AC3E}">
        <p14:creationId xmlns:p14="http://schemas.microsoft.com/office/powerpoint/2010/main" val="288304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item shows some zip locked bags</a:t>
            </a:r>
            <a:r>
              <a:rPr lang="en-GB" baseline="0" dirty="0" smtClean="0"/>
              <a:t> which match the description in the previous invoice.</a:t>
            </a:r>
          </a:p>
          <a:p>
            <a:r>
              <a:rPr lang="en-GB" baseline="0" dirty="0" smtClean="0"/>
              <a:t>The photo was found in the administrator’s picture folder when looking through images stored on the hard drive in EnCase.</a:t>
            </a:r>
          </a:p>
        </p:txBody>
      </p:sp>
      <p:sp>
        <p:nvSpPr>
          <p:cNvPr id="4" name="Slide Number Placeholder 3"/>
          <p:cNvSpPr>
            <a:spLocks noGrp="1"/>
          </p:cNvSpPr>
          <p:nvPr>
            <p:ph type="sldNum" sz="quarter" idx="10"/>
          </p:nvPr>
        </p:nvSpPr>
        <p:spPr/>
        <p:txBody>
          <a:bodyPr/>
          <a:lstStyle/>
          <a:p>
            <a:fld id="{FA2C5C6B-3CDA-41FA-BD55-5A736EEBCFD4}" type="slidenum">
              <a:rPr lang="en-GB" smtClean="0"/>
              <a:t>9</a:t>
            </a:fld>
            <a:endParaRPr lang="en-GB" dirty="0"/>
          </a:p>
        </p:txBody>
      </p:sp>
    </p:spTree>
    <p:extLst>
      <p:ext uri="{BB962C8B-B14F-4D97-AF65-F5344CB8AC3E}">
        <p14:creationId xmlns:p14="http://schemas.microsoft.com/office/powerpoint/2010/main" val="338151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8C66874-B552-4A09-B4EA-AB92AA02AEF3}" type="datetime1">
              <a:rPr lang="en-US" smtClean="0"/>
              <a:t>1/5/2015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6F01B93-F04A-4310-B33E-46C8363ABAD3}" type="datetime1">
              <a:rPr lang="en-US" smtClean="0"/>
              <a:t>1/5/2015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652E37A-4218-4D7C-BC2E-496216FFCF86}" type="datetime1">
              <a:rPr lang="en-US" smtClean="0"/>
              <a:t>1/5/2015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FEE4C7-8FA5-44E9-BFA8-EA3C4637389A}"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2059344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2F7886-DE54-4424-B316-4D6A2584C3D4}"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296130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D9C273-8AAB-4712-8308-2FF4BFC356FA}"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691877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404A8-EE8C-49CD-A5B7-1F8B016F4663}" type="datetime1">
              <a:rPr lang="en-US" smtClean="0"/>
              <a:t>1/5/2015</a:t>
            </a:fld>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3187965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8B8811-C8C6-429A-BC19-E18123D38E4F}" type="datetime1">
              <a:rPr lang="en-US" smtClean="0"/>
              <a:t>1/5/2015</a:t>
            </a:fld>
            <a:endParaRPr lang="en-US"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642027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C67273-1CDD-40DE-9422-118427667D75}" type="datetime1">
              <a:rPr lang="en-US" smtClean="0"/>
              <a:t>1/5/2015</a:t>
            </a:fld>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2847045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C6A3-4A9B-4AC4-ACC4-E0F9EDD64D13}" type="datetime1">
              <a:rPr lang="en-US" smtClean="0"/>
              <a:t>1/5/2015</a:t>
            </a:fld>
            <a:endParaRPr lang="en-US"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6280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293AB-8CBC-4A21-A5F3-6E77C30B6A72}" type="datetime1">
              <a:rPr lang="en-US" smtClean="0"/>
              <a:t>1/5/2015</a:t>
            </a:fld>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45511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5EFAE36-0B92-49EB-A98E-4FC32A363755}" type="datetime1">
              <a:rPr lang="en-US" smtClean="0"/>
              <a:t>1/5/2015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08ECAD2-6932-4221-B714-A555AAFD5305}" type="datetime1">
              <a:rPr lang="en-US" smtClean="0"/>
              <a:t>1/5/2015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GB"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2219871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938AF-EC36-459F-8C15-43931D4F2EC6}" type="datetime1">
              <a:rPr lang="en-US" smtClean="0"/>
              <a:t>1/5/2015</a:t>
            </a:fld>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128191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9BB2B612-DDEC-40DD-B802-ECED527A23FB}"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4150243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179E52E5-886E-4B4E-9173-9C283A0BA2BB}" type="datetime1">
              <a:rPr lang="en-US" smtClean="0"/>
              <a:t>1/5/2015</a:t>
            </a:fld>
            <a:endParaRPr lang="en-US"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3303582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1397BA-C991-4B13-9442-B2CAA8A55F1B}"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3649220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316D3B-AD2F-4FEE-BFF2-194AA9E6B78A}"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604909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394EF63-CEC3-49FB-BC59-64C21C788A1E}" type="datetime1">
              <a:rPr lang="en-US" smtClean="0"/>
              <a:t>1/5/2015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GB" smtClean="0"/>
              <a:t>‹#›</a:t>
            </a:fld>
            <a:endParaRPr lang="en-GB"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2297402"/>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7C3DE8-CCA5-40C3-AE10-30F8038FB96F}"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4199133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9DC4F-04B0-416D-B82E-488638688702}"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90390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A3306A-BA0B-4B3C-B415-F5EE7E7F121B}" type="datetime1">
              <a:rPr lang="en-US" smtClean="0"/>
              <a:t>1/5/2015</a:t>
            </a:fld>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412791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827D7-D125-4288-8CC9-FBEF19EFACA2}" type="datetime1">
              <a:rPr lang="en-US" smtClean="0"/>
              <a:t>1/5/2015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043559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B62AC1-BD9F-4A7D-9AF0-2023CDE32967}" type="datetime1">
              <a:rPr lang="en-US" smtClean="0"/>
              <a:t>1/5/2015</a:t>
            </a:fld>
            <a:endParaRPr lang="en-US"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29245796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BC6BCF-2E13-48D1-947D-DE77C2CFDD20}" type="datetime1">
              <a:rPr lang="en-US" smtClean="0"/>
              <a:t>1/5/2015</a:t>
            </a:fld>
            <a:endParaRPr lang="en-US"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24861550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0C546-F794-4B55-9F93-2D1F66208912}" type="datetime1">
              <a:rPr lang="en-US" smtClean="0"/>
              <a:t>1/5/2015</a:t>
            </a:fld>
            <a:endParaRPr lang="en-US"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41779396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E01BE-050E-4F35-BE71-B75AF70EE57A}" type="datetime1">
              <a:rPr lang="en-US" smtClean="0"/>
              <a:t>1/5/2015</a:t>
            </a:fld>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2795692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41724-DD5C-4E70-9607-66D2003F835C}" type="datetime1">
              <a:rPr lang="en-US" smtClean="0"/>
              <a:t>1/5/2015</a:t>
            </a:fld>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21330834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B3BFF-5297-4B61-AB58-6D3DAEE348EA}"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28055439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D72DDE-BB35-49D1-B602-D1801F6B07DE}" type="datetime1">
              <a:rPr lang="en-US" smtClean="0"/>
              <a:t>1/5/2015</a:t>
            </a:fld>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FAB73BC-B049-4115-A692-8D63A059BFB8}" type="slidenum">
              <a:rPr lang="en-GB" smtClean="0"/>
              <a:t>‹#›</a:t>
            </a:fld>
            <a:endParaRPr lang="en-GB" dirty="0"/>
          </a:p>
        </p:txBody>
      </p:sp>
    </p:spTree>
    <p:extLst>
      <p:ext uri="{BB962C8B-B14F-4D97-AF65-F5344CB8AC3E}">
        <p14:creationId xmlns:p14="http://schemas.microsoft.com/office/powerpoint/2010/main" val="131944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2667A8B-99AC-4EE3-9127-271CD6BC3C69}" type="datetime1">
              <a:rPr lang="en-US" smtClean="0"/>
              <a:t>1/5/2015</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9E87E2E-F2B1-426C-AD2A-BCEAE8FED1C4}" type="datetime1">
              <a:rPr lang="en-US" smtClean="0"/>
              <a:t>1/5/2015</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4FAB73BC-B049-4115-A692-8D63A059BFB8}" type="slidenum">
              <a:rPr/>
              <a:t>‹#›</a:t>
            </a:fld>
            <a:endParaRPr dirty="0"/>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EE4656-649E-44A8-8486-044C54EFF8F7}" type="datetime1">
              <a:rPr lang="en-US" smtClean="0"/>
              <a:t>1/5/2015</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FAB73BC-B049-4115-A692-8D63A059BFB8}" type="slidenum">
              <a:rPr/>
              <a:t>‹#›</a:t>
            </a:fld>
            <a:endParaRPr dirty="0"/>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A09ED-A15F-43BD-89E7-F70A6364EF46}" type="datetime1">
              <a:rPr lang="en-US" smtClean="0"/>
              <a:t>1/5/2015</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01BC2C-C8BD-40BC-ABBB-8307BDE6DF11}" type="datetime1">
              <a:rPr lang="en-US" smtClean="0"/>
              <a:t>1/5/2015</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2ECC28-FAA5-4FF6-86FD-8088BB9709E9}" type="datetime1">
              <a:rPr lang="en-US" smtClean="0"/>
              <a:t>1/5/2015</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8A30564-064B-469A-8B5C-0854564C37AD}" type="datetime1">
              <a:rPr lang="en-US" smtClean="0"/>
              <a:t>1/5/2015</a:t>
            </a:fld>
            <a:endParaRP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dirty="0"/>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32CCC4F-280A-4855-B79F-EC35DEEBD9E5}" type="datetime1">
              <a:rPr lang="en-US" smtClean="0"/>
              <a:t>1/5/2015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GB" smtClean="0"/>
              <a:t>‹#›</a:t>
            </a:fld>
            <a:endParaRPr lang="en-GB" dirty="0"/>
          </a:p>
        </p:txBody>
      </p:sp>
    </p:spTree>
    <p:extLst>
      <p:ext uri="{BB962C8B-B14F-4D97-AF65-F5344CB8AC3E}">
        <p14:creationId xmlns:p14="http://schemas.microsoft.com/office/powerpoint/2010/main" val="2903600925"/>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BF9DF4D-FA91-45C5-8C8B-6A84E1E87E59}" type="datetime1">
              <a:rPr lang="en-US" smtClean="0"/>
              <a:t>1/5/2015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GB" smtClean="0"/>
              <a:t>‹#›</a:t>
            </a:fld>
            <a:endParaRPr lang="en-GB" dirty="0"/>
          </a:p>
        </p:txBody>
      </p:sp>
    </p:spTree>
    <p:extLst>
      <p:ext uri="{BB962C8B-B14F-4D97-AF65-F5344CB8AC3E}">
        <p14:creationId xmlns:p14="http://schemas.microsoft.com/office/powerpoint/2010/main" val="610842536"/>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3419" y="313838"/>
            <a:ext cx="10848600" cy="970450"/>
          </a:xfrm>
        </p:spPr>
        <p:txBody>
          <a:bodyPr/>
          <a:lstStyle/>
          <a:p>
            <a:r>
              <a:rPr lang="en-US" sz="4400" dirty="0" smtClean="0"/>
              <a:t>Examination </a:t>
            </a:r>
            <a:r>
              <a:rPr lang="en-US" sz="4400" dirty="0"/>
              <a:t>of </a:t>
            </a:r>
            <a:r>
              <a:rPr lang="en-US" sz="4400" dirty="0" smtClean="0"/>
              <a:t>Case ‘Suffolk’</a:t>
            </a:r>
            <a:endParaRPr lang="en-US" sz="4400" dirty="0"/>
          </a:p>
        </p:txBody>
      </p:sp>
      <p:sp>
        <p:nvSpPr>
          <p:cNvPr id="6" name="Content Placeholder 3"/>
          <p:cNvSpPr txBox="1">
            <a:spLocks/>
          </p:cNvSpPr>
          <p:nvPr/>
        </p:nvSpPr>
        <p:spPr>
          <a:xfrm>
            <a:off x="693419" y="2908999"/>
            <a:ext cx="8595360" cy="3949001"/>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smtClean="0">
                <a:latin typeface="HelveticaNeueLT Std Thin" panose="020B0403020202020204" pitchFamily="34" charset="0"/>
              </a:rPr>
              <a:t>Scenario</a:t>
            </a:r>
          </a:p>
          <a:p>
            <a:endParaRPr lang="en-GB" dirty="0">
              <a:latin typeface="HelveticaNeueLT Std Thin" panose="020B0403020202020204" pitchFamily="34" charset="0"/>
            </a:endParaRPr>
          </a:p>
          <a:p>
            <a:r>
              <a:rPr lang="en-GB" dirty="0" smtClean="0">
                <a:latin typeface="HelveticaNeueLT Std Thin" panose="020B0403020202020204" pitchFamily="34" charset="0"/>
              </a:rPr>
              <a:t>Evidence Items</a:t>
            </a:r>
          </a:p>
          <a:p>
            <a:endParaRPr lang="en-GB" dirty="0">
              <a:latin typeface="HelveticaNeueLT Std Thin" panose="020B0403020202020204" pitchFamily="34" charset="0"/>
            </a:endParaRPr>
          </a:p>
          <a:p>
            <a:r>
              <a:rPr lang="en-GB" dirty="0" smtClean="0">
                <a:latin typeface="HelveticaNeueLT Std Thin" panose="020B0403020202020204" pitchFamily="34" charset="0"/>
              </a:rPr>
              <a:t>Further leads</a:t>
            </a:r>
          </a:p>
          <a:p>
            <a:endParaRPr lang="en-GB" dirty="0">
              <a:latin typeface="HelveticaNeueLT Std Thin" panose="020B0403020202020204" pitchFamily="34" charset="0"/>
            </a:endParaRPr>
          </a:p>
          <a:p>
            <a:r>
              <a:rPr lang="en-GB" dirty="0" smtClean="0">
                <a:latin typeface="HelveticaNeueLT Std Thin" panose="020B0403020202020204" pitchFamily="34" charset="0"/>
              </a:rPr>
              <a:t>Observations</a:t>
            </a:r>
          </a:p>
          <a:p>
            <a:endParaRPr lang="en-GB" dirty="0">
              <a:latin typeface="HelveticaNeueLT Std Thin" panose="020B0403020202020204" pitchFamily="34" charset="0"/>
            </a:endParaRPr>
          </a:p>
        </p:txBody>
      </p:sp>
    </p:spTree>
    <p:extLst>
      <p:ext uri="{BB962C8B-B14F-4D97-AF65-F5344CB8AC3E}">
        <p14:creationId xmlns:p14="http://schemas.microsoft.com/office/powerpoint/2010/main" val="1876371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06 - </a:t>
            </a:r>
            <a:r>
              <a:rPr lang="en-GB" sz="2400" dirty="0">
                <a:latin typeface="HelveticaNeueLT Std Thin" panose="020B0403020202020204" pitchFamily="34" charset="0"/>
              </a:rPr>
              <a:t>bookmark.jpg</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5329898" cy="3949001"/>
          </a:xfrm>
        </p:spPr>
        <p:txBody>
          <a:bodyPr>
            <a:normAutofit/>
          </a:bodyPr>
          <a:lstStyle/>
          <a:p>
            <a:r>
              <a:rPr lang="en-GB" dirty="0">
                <a:latin typeface="HelveticaNeueLT Std Thin" panose="020B0403020202020204" pitchFamily="34" charset="0"/>
              </a:rPr>
              <a:t>File given bad signature.</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Found in the user’s favourites folder.</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Password in base64 format somewhere on hard drive.</a:t>
            </a: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10</a:t>
            </a:fld>
            <a:endParaRPr lang="en-GB" dirty="0"/>
          </a:p>
        </p:txBody>
      </p:sp>
      <p:pic>
        <p:nvPicPr>
          <p:cNvPr id="7" name="Picture 6"/>
          <p:cNvPicPr/>
          <p:nvPr/>
        </p:nvPicPr>
        <p:blipFill>
          <a:blip r:embed="rId3"/>
          <a:stretch>
            <a:fillRect/>
          </a:stretch>
        </p:blipFill>
        <p:spPr>
          <a:xfrm>
            <a:off x="7016115" y="2965450"/>
            <a:ext cx="4276725" cy="3800475"/>
          </a:xfrm>
          <a:prstGeom prst="rect">
            <a:avLst/>
          </a:prstGeom>
        </p:spPr>
      </p:pic>
      <p:sp>
        <p:nvSpPr>
          <p:cNvPr id="6" name="Rectangle 5"/>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Settings/All Users/ </a:t>
            </a:r>
            <a:r>
              <a:rPr lang="en-GB" sz="1600" dirty="0" err="1" smtClean="0">
                <a:latin typeface="HelveticaNeueLT Std Lt" panose="020B0403020202020204" pitchFamily="34" charset="0"/>
              </a:rPr>
              <a:t>Favorites</a:t>
            </a:r>
            <a:r>
              <a:rPr lang="en-GB" sz="1600" dirty="0" smtClean="0">
                <a:latin typeface="HelveticaNeueLT Std Lt" panose="020B0403020202020204" pitchFamily="34" charset="0"/>
              </a:rPr>
              <a:t>/</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3863063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07 - </a:t>
            </a:r>
            <a:r>
              <a:rPr lang="en-GB" sz="2400" dirty="0">
                <a:latin typeface="HelveticaNeueLT Std Thin" panose="020B0403020202020204" pitchFamily="34" charset="0"/>
              </a:rPr>
              <a:t>bass.png</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9125712" cy="3949001"/>
          </a:xfrm>
        </p:spPr>
        <p:txBody>
          <a:bodyPr>
            <a:normAutofit/>
          </a:bodyPr>
          <a:lstStyle/>
          <a:p>
            <a:r>
              <a:rPr lang="en-GB" dirty="0" smtClean="0">
                <a:latin typeface="HelveticaNeueLT Std Thin" panose="020B0403020202020204" pitchFamily="34" charset="0"/>
              </a:rPr>
              <a:t>Found in the user’s internet history.</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Shows the method likely used to encode the password.</a:t>
            </a: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11</a:t>
            </a:fld>
            <a:endParaRPr lang="en-GB" dirty="0"/>
          </a:p>
        </p:txBody>
      </p:sp>
      <p:pic>
        <p:nvPicPr>
          <p:cNvPr id="6" name="Picture 5"/>
          <p:cNvPicPr/>
          <p:nvPr/>
        </p:nvPicPr>
        <p:blipFill>
          <a:blip r:embed="rId3"/>
          <a:stretch>
            <a:fillRect/>
          </a:stretch>
        </p:blipFill>
        <p:spPr>
          <a:xfrm>
            <a:off x="5413248" y="4060125"/>
            <a:ext cx="5879592" cy="2797875"/>
          </a:xfrm>
          <a:prstGeom prst="rect">
            <a:avLst/>
          </a:prstGeom>
        </p:spPr>
      </p:pic>
      <p:sp>
        <p:nvSpPr>
          <p:cNvPr id="7" name="Rectangle 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Settings/Administrator/ Internet History/</a:t>
            </a:r>
          </a:p>
        </p:txBody>
      </p:sp>
    </p:spTree>
    <p:extLst>
      <p:ext uri="{BB962C8B-B14F-4D97-AF65-F5344CB8AC3E}">
        <p14:creationId xmlns:p14="http://schemas.microsoft.com/office/powerpoint/2010/main" val="2856917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08 - </a:t>
            </a:r>
            <a:r>
              <a:rPr lang="en-GB" sz="2400" dirty="0" smtClean="0">
                <a:latin typeface="HelveticaNeueLT Std Thin" panose="020B0403020202020204" pitchFamily="34" charset="0"/>
              </a:rPr>
              <a:t>squab.txt:hidden.txt</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9125712" cy="3949001"/>
          </a:xfrm>
        </p:spPr>
        <p:txBody>
          <a:bodyPr>
            <a:normAutofit/>
          </a:bodyPr>
          <a:lstStyle/>
          <a:p>
            <a:r>
              <a:rPr lang="en-GB" dirty="0">
                <a:latin typeface="HelveticaNeueLT Std Thin" panose="020B0403020202020204" pitchFamily="34" charset="0"/>
              </a:rPr>
              <a:t>Found in the user’s favourites </a:t>
            </a:r>
            <a:r>
              <a:rPr lang="en-GB" dirty="0" smtClean="0">
                <a:latin typeface="HelveticaNeueLT Std Thin" panose="020B0403020202020204" pitchFamily="34" charset="0"/>
              </a:rPr>
              <a:t>folder</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Hidden using alternate data streams.</a:t>
            </a:r>
          </a:p>
          <a:p>
            <a:endParaRPr lang="en-GB" dirty="0">
              <a:latin typeface="HelveticaNeueLT Std Thin" panose="020B0403020202020204" pitchFamily="34" charset="0"/>
            </a:endParaRPr>
          </a:p>
          <a:p>
            <a:r>
              <a:rPr lang="en-GB" dirty="0" smtClean="0">
                <a:latin typeface="HelveticaNeueLT Std Thin" panose="020B0403020202020204" pitchFamily="34" charset="0"/>
              </a:rPr>
              <a:t>Contains a base64 encoded string, repeated a number of times.</a:t>
            </a:r>
          </a:p>
          <a:p>
            <a:endParaRPr lang="en-GB" dirty="0">
              <a:latin typeface="HelveticaNeueLT Std Thin" panose="020B0403020202020204" pitchFamily="34" charset="0"/>
            </a:endParaRPr>
          </a:p>
          <a:p>
            <a:r>
              <a:rPr lang="en-GB" dirty="0">
                <a:latin typeface="HelveticaNeueLT Std Thin" panose="020B0403020202020204" pitchFamily="34" charset="0"/>
              </a:rPr>
              <a:t>Decodes to ‘H3inzbeenz</a:t>
            </a:r>
            <a:r>
              <a:rPr lang="en-GB" dirty="0" smtClean="0">
                <a:latin typeface="HelveticaNeueLT Std Thin" panose="020B0403020202020204" pitchFamily="34" charset="0"/>
              </a:rPr>
              <a:t>’’</a:t>
            </a: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12</a:t>
            </a:fld>
            <a:endParaRPr lang="en-GB" dirty="0"/>
          </a:p>
        </p:txBody>
      </p:sp>
      <p:pic>
        <p:nvPicPr>
          <p:cNvPr id="3" name="Picture 2"/>
          <p:cNvPicPr>
            <a:picLocks noChangeAspect="1"/>
          </p:cNvPicPr>
          <p:nvPr/>
        </p:nvPicPr>
        <p:blipFill rotWithShape="1">
          <a:blip r:embed="rId3"/>
          <a:srcRect l="-763" t="-431" r="54197" b="431"/>
          <a:stretch/>
        </p:blipFill>
        <p:spPr>
          <a:xfrm>
            <a:off x="8979350" y="2415735"/>
            <a:ext cx="2231251" cy="4239547"/>
          </a:xfrm>
          <a:prstGeom prst="rect">
            <a:avLst/>
          </a:prstGeom>
        </p:spPr>
      </p:pic>
      <p:sp>
        <p:nvSpPr>
          <p:cNvPr id="6" name="Rectangle 5"/>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Settings/All Users/ </a:t>
            </a:r>
            <a:r>
              <a:rPr lang="en-GB" sz="1600" dirty="0" err="1">
                <a:latin typeface="HelveticaNeueLT Std Lt" panose="020B0403020202020204" pitchFamily="34" charset="0"/>
              </a:rPr>
              <a:t>Favorites</a:t>
            </a:r>
            <a:r>
              <a:rPr lang="en-GB" sz="1600" dirty="0">
                <a:latin typeface="HelveticaNeueLT Std Lt" panose="020B0403020202020204" pitchFamily="34" charset="0"/>
              </a:rPr>
              <a:t>/</a:t>
            </a:r>
          </a:p>
        </p:txBody>
      </p:sp>
    </p:spTree>
    <p:extLst>
      <p:ext uri="{BB962C8B-B14F-4D97-AF65-F5344CB8AC3E}">
        <p14:creationId xmlns:p14="http://schemas.microsoft.com/office/powerpoint/2010/main" val="1100955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09 - </a:t>
            </a:r>
            <a:r>
              <a:rPr lang="en-GB" sz="2400" dirty="0">
                <a:latin typeface="HelveticaNeueLT Std Thin" panose="020B0403020202020204" pitchFamily="34" charset="0"/>
              </a:rPr>
              <a:t>sceengrabber.png</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5158994" cy="3949001"/>
          </a:xfrm>
        </p:spPr>
        <p:txBody>
          <a:bodyPr>
            <a:normAutofit/>
          </a:bodyPr>
          <a:lstStyle/>
          <a:p>
            <a:r>
              <a:rPr lang="en-GB" dirty="0" smtClean="0">
                <a:latin typeface="HelveticaNeueLT Std Thin" panose="020B0403020202020204" pitchFamily="34" charset="0"/>
              </a:rPr>
              <a:t>Screenshot of TrueCrypt folder.</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Container file displayed as ‘us.txt’</a:t>
            </a:r>
          </a:p>
          <a:p>
            <a:endParaRPr lang="en-GB" dirty="0">
              <a:latin typeface="HelveticaNeueLT Std Thin" panose="020B0403020202020204" pitchFamily="34" charset="0"/>
            </a:endParaRPr>
          </a:p>
          <a:p>
            <a:r>
              <a:rPr lang="en-GB" dirty="0" smtClean="0">
                <a:latin typeface="HelveticaNeueLT Std Thin" panose="020B0403020202020204" pitchFamily="34" charset="0"/>
              </a:rPr>
              <a:t>Suggests files have been hidden inside a TrueCrypt virtual disk.</a:t>
            </a:r>
          </a:p>
          <a:p>
            <a:pPr marL="0" indent="0">
              <a:buNone/>
            </a:pPr>
            <a:endParaRPr lang="en-GB" dirty="0">
              <a:latin typeface="HelveticaNeueLT Std Thin" panose="020B0403020202020204" pitchFamily="34" charset="0"/>
            </a:endParaRPr>
          </a:p>
          <a:p>
            <a:r>
              <a:rPr lang="en-GB" dirty="0">
                <a:latin typeface="HelveticaNeueLT Std Thin" panose="020B0403020202020204" pitchFamily="34" charset="0"/>
              </a:rPr>
              <a:t>Found looking through images on the hard drive</a:t>
            </a:r>
            <a:r>
              <a:rPr lang="en-GB" dirty="0" smtClean="0">
                <a:latin typeface="HelveticaNeueLT Std Thin" panose="020B0403020202020204" pitchFamily="34" charset="0"/>
              </a:rPr>
              <a:t>.</a:t>
            </a: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13</a:t>
            </a:fld>
            <a:endParaRPr lang="en-GB" dirty="0"/>
          </a:p>
        </p:txBody>
      </p:sp>
      <p:pic>
        <p:nvPicPr>
          <p:cNvPr id="6" name="Picture 5" descr="C:\Users\David\Desktop\Suffolk\Evidence\08 - Item\sceengrabber.png"/>
          <p:cNvPicPr/>
          <p:nvPr/>
        </p:nvPicPr>
        <p:blipFill rotWithShape="1">
          <a:blip r:embed="rId3">
            <a:extLst>
              <a:ext uri="{28A0092B-C50C-407E-A947-70E740481C1C}">
                <a14:useLocalDpi xmlns:a14="http://schemas.microsoft.com/office/drawing/2010/main" val="0"/>
              </a:ext>
            </a:extLst>
          </a:blip>
          <a:srcRect t="5689" r="17334"/>
          <a:stretch/>
        </p:blipFill>
        <p:spPr bwMode="auto">
          <a:xfrm>
            <a:off x="6265418" y="2673668"/>
            <a:ext cx="4890262" cy="4184332"/>
          </a:xfrm>
          <a:prstGeom prst="rect">
            <a:avLst/>
          </a:prstGeom>
          <a:noFill/>
          <a:ln>
            <a:noFill/>
          </a:ln>
        </p:spPr>
      </p:pic>
      <p:sp>
        <p:nvSpPr>
          <p:cNvPr id="7" name="Rectangle 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Settings/Administrator/My Pictures/</a:t>
            </a:r>
          </a:p>
        </p:txBody>
      </p:sp>
    </p:spTree>
    <p:extLst>
      <p:ext uri="{BB962C8B-B14F-4D97-AF65-F5344CB8AC3E}">
        <p14:creationId xmlns:p14="http://schemas.microsoft.com/office/powerpoint/2010/main" val="1207314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10 - </a:t>
            </a:r>
            <a:r>
              <a:rPr lang="en-GB" sz="2400" dirty="0" smtClean="0">
                <a:latin typeface="HelveticaNeueLT Std Thin" panose="020B0403020202020204" pitchFamily="34" charset="0"/>
              </a:rPr>
              <a:t>us.sys</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5201111" cy="3949001"/>
          </a:xfrm>
        </p:spPr>
        <p:txBody>
          <a:bodyPr>
            <a:normAutofit/>
          </a:bodyPr>
          <a:lstStyle/>
          <a:p>
            <a:r>
              <a:rPr lang="en-GB" dirty="0">
                <a:latin typeface="HelveticaNeueLT Std Thin" panose="020B0403020202020204" pitchFamily="34" charset="0"/>
              </a:rPr>
              <a:t>Found using keyword search.</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Large file size, multiple of 512.</a:t>
            </a:r>
          </a:p>
          <a:p>
            <a:endParaRPr lang="en-GB" dirty="0">
              <a:latin typeface="HelveticaNeueLT Std Thin" panose="020B0403020202020204" pitchFamily="34" charset="0"/>
            </a:endParaRPr>
          </a:p>
          <a:p>
            <a:r>
              <a:rPr lang="en-GB" dirty="0" smtClean="0">
                <a:latin typeface="HelveticaNeueLT Std Thin" panose="020B0403020202020204" pitchFamily="34" charset="0"/>
              </a:rPr>
              <a:t>Seemingly random data.</a:t>
            </a:r>
            <a:endParaRPr lang="en-GB" dirty="0">
              <a:latin typeface="HelveticaNeueLT Std Thin" panose="020B0403020202020204" pitchFamily="34" charset="0"/>
            </a:endParaRPr>
          </a:p>
          <a:p>
            <a:endParaRPr lang="en-GB" dirty="0">
              <a:latin typeface="HelveticaNeueLT Std Thin" panose="020B0403020202020204" pitchFamily="34" charset="0"/>
            </a:endParaRPr>
          </a:p>
          <a:p>
            <a:r>
              <a:rPr lang="en-GB" dirty="0">
                <a:latin typeface="HelveticaNeueLT Std Thin" panose="020B0403020202020204" pitchFamily="34" charset="0"/>
              </a:rPr>
              <a:t>Password </a:t>
            </a:r>
            <a:r>
              <a:rPr lang="en-GB" dirty="0" smtClean="0">
                <a:latin typeface="HelveticaNeueLT Std Thin" panose="020B0403020202020204" pitchFamily="34" charset="0"/>
              </a:rPr>
              <a:t>‘H3inzbeenz’ unlocked container successfully. </a:t>
            </a: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14</a:t>
            </a:fld>
            <a:endParaRPr lang="en-GB" dirty="0"/>
          </a:p>
        </p:txBody>
      </p:sp>
      <p:pic>
        <p:nvPicPr>
          <p:cNvPr id="7" name="Picture 6"/>
          <p:cNvPicPr/>
          <p:nvPr/>
        </p:nvPicPr>
        <p:blipFill>
          <a:blip r:embed="rId3"/>
          <a:stretch>
            <a:fillRect/>
          </a:stretch>
        </p:blipFill>
        <p:spPr>
          <a:xfrm>
            <a:off x="6170375" y="3877056"/>
            <a:ext cx="5122465" cy="2778226"/>
          </a:xfrm>
          <a:prstGeom prst="rect">
            <a:avLst/>
          </a:prstGeom>
        </p:spPr>
      </p:pic>
      <p:sp>
        <p:nvSpPr>
          <p:cNvPr id="6" name="Rectangle 5"/>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C:/WINDOWS/system32/</a:t>
            </a:r>
          </a:p>
        </p:txBody>
      </p:sp>
    </p:spTree>
    <p:extLst>
      <p:ext uri="{BB962C8B-B14F-4D97-AF65-F5344CB8AC3E}">
        <p14:creationId xmlns:p14="http://schemas.microsoft.com/office/powerpoint/2010/main" val="2718882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11 - </a:t>
            </a:r>
            <a:r>
              <a:rPr lang="en-GB" sz="2400" dirty="0" smtClean="0">
                <a:latin typeface="HelveticaNeueLT Std Thin" panose="020B0403020202020204" pitchFamily="34" charset="0"/>
              </a:rPr>
              <a:t>chat5c.txt</a:t>
            </a:r>
            <a:endParaRPr lang="en-GB" sz="2800"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15</a:t>
            </a:fld>
            <a:endParaRPr lang="en-GB" dirty="0"/>
          </a:p>
        </p:txBody>
      </p:sp>
      <p:pic>
        <p:nvPicPr>
          <p:cNvPr id="6" name="Picture 5"/>
          <p:cNvPicPr/>
          <p:nvPr/>
        </p:nvPicPr>
        <p:blipFill>
          <a:blip r:embed="rId3"/>
          <a:stretch>
            <a:fillRect/>
          </a:stretch>
        </p:blipFill>
        <p:spPr>
          <a:xfrm>
            <a:off x="1708534" y="1858961"/>
            <a:ext cx="8130410" cy="3937202"/>
          </a:xfrm>
          <a:prstGeom prst="rect">
            <a:avLst/>
          </a:prstGeom>
        </p:spPr>
      </p:pic>
      <p:sp>
        <p:nvSpPr>
          <p:cNvPr id="7" name="Rectangle 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a:t>
            </a:r>
            <a:r>
              <a:rPr lang="en-GB" sz="1600" dirty="0" smtClean="0">
                <a:latin typeface="HelveticaNeueLT Std Lt" panose="020B0403020202020204" pitchFamily="34" charset="0"/>
              </a:rPr>
              <a:t>WINDOWS/system32/us.sys/</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3021109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12 – </a:t>
            </a:r>
            <a:r>
              <a:rPr lang="en-GB" sz="2400" dirty="0" smtClean="0">
                <a:latin typeface="HelveticaNeueLT Std Thin" panose="020B0403020202020204" pitchFamily="34" charset="0"/>
              </a:rPr>
              <a:t>slacker.png</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5201111" cy="3949001"/>
          </a:xfrm>
        </p:spPr>
        <p:txBody>
          <a:bodyPr>
            <a:normAutofit/>
          </a:bodyPr>
          <a:lstStyle/>
          <a:p>
            <a:r>
              <a:rPr lang="en-GB" dirty="0" smtClean="0">
                <a:latin typeface="HelveticaNeueLT Std Thin" panose="020B0403020202020204" pitchFamily="34" charset="0"/>
              </a:rPr>
              <a:t>Second TrueCrypt file.</a:t>
            </a:r>
            <a:endParaRPr lang="en-GB" dirty="0">
              <a:latin typeface="HelveticaNeueLT Std Thin" panose="020B0403020202020204" pitchFamily="34" charset="0"/>
            </a:endParaRP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Slacker</a:t>
            </a:r>
          </a:p>
          <a:p>
            <a:endParaRPr lang="en-GB" dirty="0">
              <a:latin typeface="HelveticaNeueLT Std Thin" panose="020B0403020202020204" pitchFamily="34" charset="0"/>
            </a:endParaRPr>
          </a:p>
          <a:p>
            <a:r>
              <a:rPr lang="en-GB" dirty="0" smtClean="0">
                <a:latin typeface="HelveticaNeueLT Std Thin" panose="020B0403020202020204" pitchFamily="34" charset="0"/>
              </a:rPr>
              <a:t>Used to hide a file within another file’s slack.</a:t>
            </a:r>
          </a:p>
          <a:p>
            <a:endParaRPr lang="en-GB" dirty="0">
              <a:latin typeface="HelveticaNeueLT Std Thin" panose="020B0403020202020204" pitchFamily="34" charset="0"/>
            </a:endParaRPr>
          </a:p>
          <a:p>
            <a:r>
              <a:rPr lang="en-GB" dirty="0" smtClean="0">
                <a:latin typeface="HelveticaNeueLT Std Thin" panose="020B0403020202020204" pitchFamily="34" charset="0"/>
              </a:rPr>
              <a:t>Slack – Space associated by the file but not used.</a:t>
            </a:r>
            <a:endParaRPr lang="en-GB" dirty="0">
              <a:latin typeface="HelveticaNeueLT Std Thin" panose="020B0403020202020204" pitchFamily="34" charset="0"/>
            </a:endParaRPr>
          </a:p>
          <a:p>
            <a:endParaRPr lang="en-GB" dirty="0">
              <a:latin typeface="HelveticaNeueLT Std Thin" panose="020B0403020202020204" pitchFamily="34" charset="0"/>
            </a:endParaRP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16</a:t>
            </a:fld>
            <a:endParaRPr lang="en-GB" dirty="0"/>
          </a:p>
        </p:txBody>
      </p:sp>
      <p:pic>
        <p:nvPicPr>
          <p:cNvPr id="6" name="Picture 5" descr="C:\Users\David\Desktop\Suffolk\Evidence\10 - Items\slax.gif"/>
          <p:cNvPicPr/>
          <p:nvPr/>
        </p:nvPicPr>
        <p:blipFill>
          <a:blip r:embed="rId3">
            <a:extLst>
              <a:ext uri="{28A0092B-C50C-407E-A947-70E740481C1C}">
                <a14:useLocalDpi xmlns:a14="http://schemas.microsoft.com/office/drawing/2010/main" val="0"/>
              </a:ext>
            </a:extLst>
          </a:blip>
          <a:srcRect/>
          <a:stretch>
            <a:fillRect/>
          </a:stretch>
        </p:blipFill>
        <p:spPr bwMode="auto">
          <a:xfrm>
            <a:off x="5861941" y="4389119"/>
            <a:ext cx="5430899" cy="2468881"/>
          </a:xfrm>
          <a:prstGeom prst="rect">
            <a:avLst/>
          </a:prstGeom>
          <a:noFill/>
          <a:ln>
            <a:noFill/>
          </a:ln>
        </p:spPr>
      </p:pic>
      <p:sp>
        <p:nvSpPr>
          <p:cNvPr id="7" name="Rectangle 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C:/WINDOWS/system32/us.sys/</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3721023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13 – </a:t>
            </a:r>
            <a:r>
              <a:rPr lang="en-GB" sz="2400" dirty="0" smtClean="0">
                <a:latin typeface="HelveticaNeueLT Std Thin" panose="020B0403020202020204" pitchFamily="34" charset="0"/>
              </a:rPr>
              <a:t>steg.png</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6035040" cy="3949001"/>
          </a:xfrm>
        </p:spPr>
        <p:txBody>
          <a:bodyPr>
            <a:normAutofit/>
          </a:bodyPr>
          <a:lstStyle/>
          <a:p>
            <a:r>
              <a:rPr lang="en-GB" dirty="0" smtClean="0">
                <a:latin typeface="HelveticaNeueLT Std Thin" panose="020B0403020202020204" pitchFamily="34" charset="0"/>
              </a:rPr>
              <a:t>Third TrueCrypt file.</a:t>
            </a:r>
            <a:endParaRPr lang="en-GB" dirty="0">
              <a:latin typeface="HelveticaNeueLT Std Thin" panose="020B0403020202020204" pitchFamily="34" charset="0"/>
            </a:endParaRP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Steganography - Used to hide a file within another file.</a:t>
            </a:r>
          </a:p>
          <a:p>
            <a:endParaRPr lang="en-GB" dirty="0">
              <a:latin typeface="HelveticaNeueLT Std Thin" panose="020B0403020202020204" pitchFamily="34" charset="0"/>
            </a:endParaRPr>
          </a:p>
          <a:p>
            <a:r>
              <a:rPr lang="en-GB" dirty="0" smtClean="0">
                <a:latin typeface="HelveticaNeueLT Std Thin" panose="020B0403020202020204" pitchFamily="34" charset="0"/>
              </a:rPr>
              <a:t>S-Tools – Well known Steganography tool.</a:t>
            </a:r>
            <a:endParaRPr lang="en-GB" dirty="0">
              <a:latin typeface="HelveticaNeueLT Std Thin" panose="020B0403020202020204" pitchFamily="34" charset="0"/>
            </a:endParaRP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17</a:t>
            </a:fld>
            <a:endParaRPr lang="en-GB" dirty="0"/>
          </a:p>
        </p:txBody>
      </p:sp>
      <p:pic>
        <p:nvPicPr>
          <p:cNvPr id="7" name="Picture 6" descr="C:\Users\David\Desktop\Suffolk\Evidence\10 - Items\stool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5120" y="3653614"/>
            <a:ext cx="4617720" cy="3204386"/>
          </a:xfrm>
          <a:prstGeom prst="rect">
            <a:avLst/>
          </a:prstGeom>
          <a:noFill/>
          <a:ln>
            <a:noFill/>
          </a:ln>
        </p:spPr>
      </p:pic>
      <p:sp>
        <p:nvSpPr>
          <p:cNvPr id="6" name="Rectangle 5"/>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C:/WINDOWS/system32/us.sys/</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514774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14 – </a:t>
            </a:r>
            <a:r>
              <a:rPr lang="en-GB" sz="2400" dirty="0">
                <a:latin typeface="HelveticaNeueLT Std Thin" panose="020B0403020202020204" pitchFamily="34" charset="0"/>
              </a:rPr>
              <a:t>goog.png</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6035040" cy="3949001"/>
          </a:xfrm>
        </p:spPr>
        <p:txBody>
          <a:bodyPr>
            <a:normAutofit/>
          </a:bodyPr>
          <a:lstStyle/>
          <a:p>
            <a:r>
              <a:rPr lang="en-GB" dirty="0" smtClean="0">
                <a:latin typeface="HelveticaNeueLT Std Thin" panose="020B0403020202020204" pitchFamily="34" charset="0"/>
              </a:rPr>
              <a:t>Hiding messages in audio files</a:t>
            </a:r>
            <a:endParaRPr lang="en-GB" dirty="0">
              <a:latin typeface="HelveticaNeueLT Std Thin" panose="020B0403020202020204" pitchFamily="34" charset="0"/>
            </a:endParaRP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Steganography - Used to hide a file within another file.</a:t>
            </a:r>
          </a:p>
          <a:p>
            <a:endParaRPr lang="en-GB" dirty="0">
              <a:latin typeface="HelveticaNeueLT Std Thin" panose="020B0403020202020204" pitchFamily="34" charset="0"/>
            </a:endParaRPr>
          </a:p>
          <a:p>
            <a:r>
              <a:rPr lang="en-GB" dirty="0" smtClean="0">
                <a:latin typeface="HelveticaNeueLT Std Thin" panose="020B0403020202020204" pitchFamily="34" charset="0"/>
              </a:rPr>
              <a:t>S-Tools – Supports .wav audio files</a:t>
            </a:r>
          </a:p>
          <a:p>
            <a:endParaRPr lang="en-GB" dirty="0">
              <a:latin typeface="HelveticaNeueLT Std Thin" panose="020B0403020202020204" pitchFamily="34" charset="0"/>
            </a:endParaRPr>
          </a:p>
          <a:p>
            <a:r>
              <a:rPr lang="en-GB" dirty="0" smtClean="0">
                <a:latin typeface="HelveticaNeueLT Std Thin" panose="020B0403020202020204" pitchFamily="34" charset="0"/>
              </a:rPr>
              <a:t>Found searching user internet history.</a:t>
            </a:r>
            <a:endParaRPr lang="en-GB" dirty="0">
              <a:latin typeface="HelveticaNeueLT Std Thin" panose="020B0403020202020204" pitchFamily="34" charset="0"/>
            </a:endParaRP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18</a:t>
            </a:fld>
            <a:endParaRPr lang="en-GB" dirty="0"/>
          </a:p>
        </p:txBody>
      </p:sp>
      <p:pic>
        <p:nvPicPr>
          <p:cNvPr id="6" name="Picture 5"/>
          <p:cNvPicPr/>
          <p:nvPr/>
        </p:nvPicPr>
        <p:blipFill>
          <a:blip r:embed="rId3"/>
          <a:stretch>
            <a:fillRect/>
          </a:stretch>
        </p:blipFill>
        <p:spPr>
          <a:xfrm>
            <a:off x="4425696" y="5680719"/>
            <a:ext cx="6867144" cy="1177281"/>
          </a:xfrm>
          <a:prstGeom prst="rect">
            <a:avLst/>
          </a:prstGeom>
        </p:spPr>
      </p:pic>
      <p:sp>
        <p:nvSpPr>
          <p:cNvPr id="7" name="Rectangle 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 /Administrator/Internet History/</a:t>
            </a:r>
          </a:p>
        </p:txBody>
      </p:sp>
    </p:spTree>
    <p:extLst>
      <p:ext uri="{BB962C8B-B14F-4D97-AF65-F5344CB8AC3E}">
        <p14:creationId xmlns:p14="http://schemas.microsoft.com/office/powerpoint/2010/main" val="749181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smtClean="0">
                <a:latin typeface="HelveticaNeueLT Std Thin" panose="020B0403020202020204" pitchFamily="34" charset="0"/>
              </a:rPr>
              <a:t>Further Leads</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6729984" cy="3949001"/>
          </a:xfrm>
        </p:spPr>
        <p:txBody>
          <a:bodyPr>
            <a:normAutofit/>
          </a:bodyPr>
          <a:lstStyle/>
          <a:p>
            <a:r>
              <a:rPr lang="en-GB" dirty="0" smtClean="0">
                <a:latin typeface="HelveticaNeueLT Std Thin" panose="020B0403020202020204" pitchFamily="34" charset="0"/>
              </a:rPr>
              <a:t>Slacker – Evidence in file slack.</a:t>
            </a:r>
            <a:endParaRPr lang="en-GB" dirty="0">
              <a:latin typeface="HelveticaNeueLT Std Thin" panose="020B0403020202020204" pitchFamily="34" charset="0"/>
            </a:endParaRP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Steganography – Evidence hidden within a file.</a:t>
            </a:r>
          </a:p>
          <a:p>
            <a:endParaRPr lang="en-GB" dirty="0">
              <a:latin typeface="HelveticaNeueLT Std Thin" panose="020B0403020202020204" pitchFamily="34" charset="0"/>
            </a:endParaRPr>
          </a:p>
          <a:p>
            <a:r>
              <a:rPr lang="en-GB" dirty="0" smtClean="0">
                <a:latin typeface="HelveticaNeueLT Std Thin" panose="020B0403020202020204" pitchFamily="34" charset="0"/>
              </a:rPr>
              <a:t>Recent Documents</a:t>
            </a: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19</a:t>
            </a:fld>
            <a:endParaRPr lang="en-GB" dirty="0"/>
          </a:p>
        </p:txBody>
      </p:sp>
      <p:pic>
        <p:nvPicPr>
          <p:cNvPr id="6" name="Picture 5"/>
          <p:cNvPicPr/>
          <p:nvPr/>
        </p:nvPicPr>
        <p:blipFill rotWithShape="1">
          <a:blip r:embed="rId3">
            <a:extLst>
              <a:ext uri="{28A0092B-C50C-407E-A947-70E740481C1C}">
                <a14:useLocalDpi xmlns:a14="http://schemas.microsoft.com/office/drawing/2010/main" val="0"/>
              </a:ext>
            </a:extLst>
          </a:blip>
          <a:srcRect/>
          <a:stretch/>
        </p:blipFill>
        <p:spPr bwMode="auto">
          <a:xfrm>
            <a:off x="7827264" y="563222"/>
            <a:ext cx="3465576" cy="6294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377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lstStyle/>
          <a:p>
            <a:r>
              <a:rPr lang="en-GB" dirty="0" smtClean="0">
                <a:latin typeface="HelveticaNeueLT Std Thin" panose="020B0403020202020204" pitchFamily="34" charset="0"/>
              </a:rPr>
              <a:t>Scenario</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8595360" cy="3949001"/>
          </a:xfrm>
        </p:spPr>
        <p:txBody>
          <a:bodyPr>
            <a:normAutofit/>
          </a:bodyPr>
          <a:lstStyle/>
          <a:p>
            <a:r>
              <a:rPr lang="en-GB" dirty="0" smtClean="0">
                <a:latin typeface="HelveticaNeueLT Std Thin" panose="020B0403020202020204" pitchFamily="34" charset="0"/>
              </a:rPr>
              <a:t>Computer User: Richie Beans.</a:t>
            </a:r>
          </a:p>
          <a:p>
            <a:endParaRPr lang="en-GB" dirty="0" smtClean="0">
              <a:latin typeface="HelveticaNeueLT Std Thin" panose="020B0403020202020204" pitchFamily="34" charset="0"/>
            </a:endParaRPr>
          </a:p>
          <a:p>
            <a:r>
              <a:rPr lang="en-GB" dirty="0">
                <a:latin typeface="HelveticaNeueLT Std Thin" panose="020B0403020202020204" pitchFamily="34" charset="0"/>
              </a:rPr>
              <a:t>Evidence of </a:t>
            </a:r>
            <a:r>
              <a:rPr lang="en-GB" dirty="0" smtClean="0">
                <a:latin typeface="HelveticaNeueLT Std Thin" panose="020B0403020202020204" pitchFamily="34" charset="0"/>
              </a:rPr>
              <a:t>distributing Ecstasy in York.</a:t>
            </a:r>
            <a:endParaRPr lang="en-GB" dirty="0">
              <a:latin typeface="HelveticaNeueLT Std Thin" panose="020B0403020202020204" pitchFamily="34" charset="0"/>
            </a:endParaRPr>
          </a:p>
          <a:p>
            <a:pPr marL="0" indent="0">
              <a:buNone/>
            </a:pPr>
            <a:endParaRPr lang="en-GB" dirty="0">
              <a:latin typeface="HelveticaNeueLT Std Thin" panose="020B0403020202020204" pitchFamily="34" charset="0"/>
            </a:endParaRPr>
          </a:p>
          <a:p>
            <a:r>
              <a:rPr lang="en-GB" dirty="0" smtClean="0">
                <a:latin typeface="HelveticaNeueLT Std Thin" panose="020B0403020202020204" pitchFamily="34" charset="0"/>
              </a:rPr>
              <a:t>Great lengths have been taken to make certain files very difficult to locate.</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Hard drive analysed using </a:t>
            </a:r>
            <a:r>
              <a:rPr lang="pt-BR" dirty="0" smtClean="0">
                <a:latin typeface="HelveticaNeueLT Std Thin" panose="020B0403020202020204" pitchFamily="34" charset="0"/>
              </a:rPr>
              <a:t>FTK, EnCase &amp; Autopsy.</a:t>
            </a:r>
            <a:endParaRPr lang="pt-BR" dirty="0">
              <a:latin typeface="HelveticaNeueLT Std Thin" panose="020B0403020202020204" pitchFamily="34" charset="0"/>
            </a:endParaRPr>
          </a:p>
          <a:p>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2</a:t>
            </a:fld>
            <a:endParaRPr lang="en-GB" dirty="0"/>
          </a:p>
        </p:txBody>
      </p:sp>
    </p:spTree>
    <p:extLst>
      <p:ext uri="{BB962C8B-B14F-4D97-AF65-F5344CB8AC3E}">
        <p14:creationId xmlns:p14="http://schemas.microsoft.com/office/powerpoint/2010/main" val="708639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0000" y="457200"/>
            <a:ext cx="10571998" cy="827088"/>
          </a:xfrm>
        </p:spPr>
        <p:txBody>
          <a:bodyPr/>
          <a:lstStyle/>
          <a:p>
            <a:r>
              <a:rPr lang="en-US" sz="4400" dirty="0" smtClean="0"/>
              <a:t>Observations</a:t>
            </a:r>
            <a:endParaRPr lang="en-US" sz="5400" dirty="0"/>
          </a:p>
        </p:txBody>
      </p:sp>
      <p:sp>
        <p:nvSpPr>
          <p:cNvPr id="5" name="Content Placeholder 3"/>
          <p:cNvSpPr txBox="1">
            <a:spLocks/>
          </p:cNvSpPr>
          <p:nvPr/>
        </p:nvSpPr>
        <p:spPr>
          <a:xfrm>
            <a:off x="807720" y="2404460"/>
            <a:ext cx="9634728" cy="3949001"/>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GB" dirty="0">
              <a:latin typeface="HelveticaNeueLT Std Thin" panose="020B0403020202020204" pitchFamily="34" charset="0"/>
            </a:endParaRPr>
          </a:p>
        </p:txBody>
      </p:sp>
      <p:sp>
        <p:nvSpPr>
          <p:cNvPr id="6" name="Content Placeholder 3"/>
          <p:cNvSpPr txBox="1">
            <a:spLocks/>
          </p:cNvSpPr>
          <p:nvPr/>
        </p:nvSpPr>
        <p:spPr>
          <a:xfrm>
            <a:off x="693418" y="2404459"/>
            <a:ext cx="10688579" cy="3949001"/>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smtClean="0">
                <a:latin typeface="HelveticaNeueLT Std Thin" panose="020B0403020202020204" pitchFamily="34" charset="0"/>
              </a:rPr>
              <a:t>Users of interest: Richie Beans, Patsy Perovski, Tony T, Derek B</a:t>
            </a:r>
          </a:p>
          <a:p>
            <a:endParaRPr lang="en-GB" dirty="0">
              <a:latin typeface="HelveticaNeueLT Std Thin" panose="020B0403020202020204" pitchFamily="34" charset="0"/>
            </a:endParaRPr>
          </a:p>
          <a:p>
            <a:r>
              <a:rPr lang="en-GB" dirty="0">
                <a:latin typeface="HelveticaNeueLT Std Thin" panose="020B0403020202020204" pitchFamily="34" charset="0"/>
              </a:rPr>
              <a:t>All evidence found evolves around drug dealing and hiding of this evidence.</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TrueCrypt container – Contained files of high importance to user.</a:t>
            </a:r>
            <a:endParaRPr lang="en-GB" dirty="0">
              <a:latin typeface="HelveticaNeueLT Std Thin" panose="020B0403020202020204" pitchFamily="34" charset="0"/>
            </a:endParaRPr>
          </a:p>
          <a:p>
            <a:pPr marL="0" indent="0">
              <a:buNone/>
            </a:pPr>
            <a:endParaRPr lang="en-GB" dirty="0" smtClean="0">
              <a:latin typeface="HelveticaNeueLT Std Thin" panose="020B0403020202020204" pitchFamily="34" charset="0"/>
            </a:endParaRPr>
          </a:p>
          <a:p>
            <a:r>
              <a:rPr lang="en-GB" dirty="0" smtClean="0">
                <a:latin typeface="HelveticaNeueLT Std Thin" panose="020B0403020202020204" pitchFamily="34" charset="0"/>
              </a:rPr>
              <a:t>Further evidence could likely be found.</a:t>
            </a:r>
          </a:p>
          <a:p>
            <a:endParaRPr lang="en-GB" dirty="0" smtClean="0">
              <a:latin typeface="HelveticaNeueLT Std Thin" panose="020B0403020202020204" pitchFamily="34" charset="0"/>
            </a:endParaRPr>
          </a:p>
          <a:p>
            <a:endParaRPr lang="en-GB" dirty="0">
              <a:latin typeface="HelveticaNeueLT Std Thin" panose="020B0403020202020204" pitchFamily="34" charset="0"/>
            </a:endParaRPr>
          </a:p>
        </p:txBody>
      </p:sp>
    </p:spTree>
    <p:extLst>
      <p:ext uri="{BB962C8B-B14F-4D97-AF65-F5344CB8AC3E}">
        <p14:creationId xmlns:p14="http://schemas.microsoft.com/office/powerpoint/2010/main" val="2753845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857232" cy="941514"/>
          </a:xfrm>
        </p:spPr>
        <p:txBody>
          <a:bodyPr>
            <a:normAutofit fontScale="90000"/>
          </a:bodyPr>
          <a:lstStyle/>
          <a:p>
            <a:r>
              <a:rPr lang="en-GB" sz="4900" dirty="0">
                <a:latin typeface="HelveticaNeueLT Std Thin" panose="020B0403020202020204" pitchFamily="34" charset="0"/>
              </a:rPr>
              <a:t>Item </a:t>
            </a:r>
            <a:r>
              <a:rPr lang="en-GB" sz="4900" dirty="0" smtClean="0">
                <a:latin typeface="HelveticaNeueLT Std Thin" panose="020B0403020202020204" pitchFamily="34" charset="0"/>
              </a:rPr>
              <a:t>01 - </a:t>
            </a:r>
            <a:r>
              <a:rPr lang="en-GB" sz="2700" dirty="0">
                <a:latin typeface="HelveticaNeueLT Std Thin" panose="020B0403020202020204" pitchFamily="34" charset="0"/>
              </a:rPr>
              <a:t>chat1.txt, chat2.txt, </a:t>
            </a:r>
            <a:r>
              <a:rPr lang="en-GB" sz="2700" dirty="0" smtClean="0">
                <a:latin typeface="HelveticaNeueLT Std Thin" panose="020B0403020202020204" pitchFamily="34" charset="0"/>
              </a:rPr>
              <a:t>chat3.txt, chat4.txt, chat5a.txt, chat5b.txt</a:t>
            </a:r>
            <a:endParaRPr lang="en-GB" sz="2700"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3</a:t>
            </a:fld>
            <a:endParaRPr lang="en-GB" dirty="0"/>
          </a:p>
        </p:txBody>
      </p:sp>
      <p:pic>
        <p:nvPicPr>
          <p:cNvPr id="6" name="Picture 5"/>
          <p:cNvPicPr/>
          <p:nvPr/>
        </p:nvPicPr>
        <p:blipFill>
          <a:blip r:embed="rId3"/>
          <a:stretch>
            <a:fillRect/>
          </a:stretch>
        </p:blipFill>
        <p:spPr>
          <a:xfrm>
            <a:off x="0" y="1947408"/>
            <a:ext cx="5717794" cy="4090048"/>
          </a:xfrm>
          <a:prstGeom prst="rect">
            <a:avLst/>
          </a:prstGeom>
        </p:spPr>
      </p:pic>
      <p:pic>
        <p:nvPicPr>
          <p:cNvPr id="7" name="Picture 6"/>
          <p:cNvPicPr/>
          <p:nvPr/>
        </p:nvPicPr>
        <p:blipFill rotWithShape="1">
          <a:blip r:embed="rId4"/>
          <a:srcRect r="8289"/>
          <a:stretch/>
        </p:blipFill>
        <p:spPr>
          <a:xfrm>
            <a:off x="5717794" y="1884686"/>
            <a:ext cx="5575046" cy="3942435"/>
          </a:xfrm>
          <a:prstGeom prst="rect">
            <a:avLst/>
          </a:prstGeom>
        </p:spPr>
      </p:pic>
      <p:sp>
        <p:nvSpPr>
          <p:cNvPr id="3" name="Rectangle 2"/>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Settings/Administrator/My Documents/yahoo/IM/Chat </a:t>
            </a:r>
            <a:r>
              <a:rPr lang="en-GB" sz="1600" dirty="0" smtClean="0">
                <a:latin typeface="HelveticaNeueLT Std Lt" panose="020B0403020202020204" pitchFamily="34" charset="0"/>
              </a:rPr>
              <a:t>logs/</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227614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solidFill>
                  <a:srgbClr val="000000"/>
                </a:solidFill>
                <a:latin typeface="HelveticaNeueLT Std Thin" panose="020B0403020202020204" pitchFamily="34" charset="0"/>
              </a:rPr>
              <a:t>Item </a:t>
            </a:r>
            <a:r>
              <a:rPr lang="en-GB" dirty="0" smtClean="0">
                <a:solidFill>
                  <a:srgbClr val="000000"/>
                </a:solidFill>
                <a:latin typeface="HelveticaNeueLT Std Thin" panose="020B0403020202020204" pitchFamily="34" charset="0"/>
              </a:rPr>
              <a:t>01(a) - </a:t>
            </a:r>
            <a:r>
              <a:rPr lang="en-GB" sz="2400" dirty="0">
                <a:solidFill>
                  <a:srgbClr val="000000"/>
                </a:solidFill>
                <a:latin typeface="HelveticaNeueLT Std Thin" panose="020B0403020202020204" pitchFamily="34" charset="0"/>
              </a:rPr>
              <a:t>chat1.txt, chat2.txt, </a:t>
            </a:r>
            <a:r>
              <a:rPr lang="en-GB" sz="2400" dirty="0" smtClean="0">
                <a:solidFill>
                  <a:srgbClr val="000000"/>
                </a:solidFill>
                <a:latin typeface="HelveticaNeueLT Std Thin" panose="020B0403020202020204" pitchFamily="34" charset="0"/>
              </a:rPr>
              <a:t>chat3.txt</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566928" y="1664209"/>
            <a:ext cx="10588752" cy="4956048"/>
          </a:xfrm>
        </p:spPr>
        <p:txBody>
          <a:bodyPr>
            <a:normAutofit/>
          </a:bodyPr>
          <a:lstStyle/>
          <a:p>
            <a:pPr>
              <a:spcAft>
                <a:spcPts val="0"/>
              </a:spcAft>
            </a:pP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I wana start dealing, im gunna quit work. Can you give me his phone number</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a:t>
            </a:r>
          </a:p>
          <a:p>
            <a:pPr>
              <a:spcAft>
                <a:spcPts val="0"/>
              </a:spcAft>
            </a:pPr>
            <a:endParaRPr lang="en-GB" dirty="0">
              <a:latin typeface="HelveticaNeueLT Std Thin" panose="020B0403020202020204" pitchFamily="34" charset="0"/>
            </a:endParaRPr>
          </a:p>
          <a:p>
            <a:pPr>
              <a:spcAft>
                <a:spcPts val="0"/>
              </a:spcAft>
            </a:pP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Im looking to start dealing in York. I heard you had some new ectasy pills on the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market</a:t>
            </a:r>
            <a:endParaRPr lang="en-GB"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Tony.T</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Send </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me your home address through your e-mail and we can send you some information via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post</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the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letter </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will arrive two days from now and contain a memory stick with a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destination 		and </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other info.</a:t>
            </a:r>
            <a:endParaRPr lang="en-GB"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Tony.T: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Get </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back to us when you know what you have chosen what you want from the list and we can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arrange </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a mee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up</a:t>
            </a:r>
          </a:p>
          <a:p>
            <a:pPr>
              <a:spcAft>
                <a:spcPts val="0"/>
              </a:spcAft>
            </a:pPr>
            <a:endPar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 	Hey, those Nintendo pills look great. I have the cash for 5KG worth.</a:t>
            </a:r>
            <a:endParaRPr lang="en-GB"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Tony.T:		Tommorow night, 9PM. Come alone.</a:t>
            </a:r>
          </a:p>
          <a:p>
            <a:pPr>
              <a:spcAft>
                <a:spcPts val="0"/>
              </a:spcAft>
            </a:pPr>
            <a:endPar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4</a:t>
            </a:fld>
            <a:endParaRPr lang="en-GB" dirty="0"/>
          </a:p>
        </p:txBody>
      </p:sp>
      <p:cxnSp>
        <p:nvCxnSpPr>
          <p:cNvPr id="8" name="Straight Connector 7"/>
          <p:cNvCxnSpPr/>
          <p:nvPr/>
        </p:nvCxnSpPr>
        <p:spPr>
          <a:xfrm flipH="1">
            <a:off x="566928" y="2267712"/>
            <a:ext cx="10277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37616" y="4742688"/>
            <a:ext cx="1027785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Settings/Administrator/My Documents/yahoo/IM/Chat </a:t>
            </a:r>
            <a:r>
              <a:rPr lang="en-GB" sz="1600" dirty="0" smtClean="0">
                <a:latin typeface="HelveticaNeueLT Std Lt" panose="020B0403020202020204" pitchFamily="34" charset="0"/>
              </a:rPr>
              <a:t>logs/</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2272166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lstStyle/>
          <a:p>
            <a:r>
              <a:rPr lang="en-GB" dirty="0" smtClean="0">
                <a:latin typeface="HelveticaNeueLT Std Thin" panose="020B0403020202020204" pitchFamily="34" charset="0"/>
              </a:rPr>
              <a:t>Item 01(b) - </a:t>
            </a:r>
            <a:r>
              <a:rPr lang="en-GB" sz="2400" dirty="0" smtClean="0">
                <a:latin typeface="HelveticaNeueLT Std Thin" panose="020B0403020202020204" pitchFamily="34" charset="0"/>
              </a:rPr>
              <a:t>chat4.txt, chat5a.txt, chat5b.txt</a:t>
            </a:r>
            <a:endParaRPr lang="en-GB" sz="2400" dirty="0">
              <a:latin typeface="HelveticaNeueLT Std Thin" panose="020B0403020202020204" pitchFamily="34" charset="0"/>
            </a:endParaRPr>
          </a:p>
        </p:txBody>
      </p:sp>
      <p:sp>
        <p:nvSpPr>
          <p:cNvPr id="4" name="Content Placeholder 3"/>
          <p:cNvSpPr>
            <a:spLocks noGrp="1"/>
          </p:cNvSpPr>
          <p:nvPr>
            <p:ph idx="1"/>
          </p:nvPr>
        </p:nvSpPr>
        <p:spPr>
          <a:xfrm>
            <a:off x="566928" y="1600803"/>
            <a:ext cx="10515600" cy="5019453"/>
          </a:xfrm>
        </p:spPr>
        <p:txBody>
          <a:bodyPr>
            <a:normAutofit lnSpcReduction="10000"/>
          </a:bodyPr>
          <a:lstStyle/>
          <a:p>
            <a:pPr>
              <a:spcAft>
                <a:spcPts val="0"/>
              </a:spcAft>
            </a:pP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a:t>
            </a: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Yeah good, I met up with one of his guys and gave me a few pills to test out.</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 	[send2patsy.Zip file upoloaded]</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 	I just pre-ordered some ziplock baggies to put the pills in once i get them</a:t>
            </a: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a:t>
            </a:r>
          </a:p>
          <a:p>
            <a:pPr>
              <a:spcAft>
                <a:spcPts val="0"/>
              </a:spcAft>
            </a:pPr>
            <a:endPar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 	When can we meet up so i can get my 5KG worth and you can get your </a:t>
            </a: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a:t>
            </a:r>
            <a:endParaRPr lang="en-GB" sz="15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Tony.T</a:t>
            </a: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I'm glad you liked them, sit tight for now we will send you another package through the post with </a:t>
            </a: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a </a:t>
            </a: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new location. Make sure you hide it somewhere secure, we had an incident with the bacon </a:t>
            </a: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recently.</a:t>
            </a:r>
            <a:endParaRPr lang="en-GB" sz="15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Tony.T</a:t>
            </a: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Tony will be there in person this time so be on your best </a:t>
            </a: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behaviour.</a:t>
            </a:r>
          </a:p>
          <a:p>
            <a:pPr>
              <a:spcAft>
                <a:spcPts val="0"/>
              </a:spcAft>
            </a:pPr>
            <a:endPar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Tony.T</a:t>
            </a: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One of the cars got followed after our little exchange. They've taken some equipment at our HQ, make sure </a:t>
            </a: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you </a:t>
            </a: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keep all the information about this somewhere safe. Deleting the files won't be enough. and keep a low </a:t>
            </a: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profile </a:t>
            </a: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for now.			</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 	What!? I just bought 5KG of illegal drugs off you guys, what am i supposed to do with that?? 				 </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15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Tony.T: 		Hide it somewhere safe. Make sure your computer is clean of any evidence. Look into encrypting stuff with 	</a:t>
            </a:r>
            <a:r>
              <a:rPr lang="en-GB" sz="1500"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passwords</a:t>
            </a:r>
            <a:endParaRPr lang="en-GB" sz="15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5</a:t>
            </a:fld>
            <a:endParaRPr lang="en-GB" dirty="0"/>
          </a:p>
        </p:txBody>
      </p:sp>
      <p:cxnSp>
        <p:nvCxnSpPr>
          <p:cNvPr id="8" name="Straight Connector 7"/>
          <p:cNvCxnSpPr/>
          <p:nvPr/>
        </p:nvCxnSpPr>
        <p:spPr>
          <a:xfrm flipH="1">
            <a:off x="566928" y="2871216"/>
            <a:ext cx="10277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66928" y="4517136"/>
            <a:ext cx="1027785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Settings/Administrator/My Documents/yahoo/IM/Chat logs</a:t>
            </a:r>
            <a:r>
              <a:rPr lang="en-GB" sz="1600" dirty="0" smtClean="0">
                <a:latin typeface="HelveticaNeueLT Std Lt" panose="020B0403020202020204" pitchFamily="34" charset="0"/>
              </a:rPr>
              <a:t>/</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2961406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02 - </a:t>
            </a:r>
            <a:r>
              <a:rPr lang="en-GB" sz="2400" dirty="0">
                <a:latin typeface="HelveticaNeueLT Std Thin" panose="020B0403020202020204" pitchFamily="34" charset="0"/>
              </a:rPr>
              <a:t>drukqs.jpg</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3" y="2012283"/>
            <a:ext cx="6457775" cy="3949001"/>
          </a:xfrm>
        </p:spPr>
        <p:txBody>
          <a:bodyPr>
            <a:normAutofit/>
          </a:bodyPr>
          <a:lstStyle/>
          <a:p>
            <a:r>
              <a:rPr lang="en-GB" dirty="0" smtClean="0">
                <a:latin typeface="HelveticaNeueLT Std Thin" panose="020B0403020202020204" pitchFamily="34" charset="0"/>
              </a:rPr>
              <a:t>User’s internet history.</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Six of many examples.</a:t>
            </a:r>
          </a:p>
          <a:p>
            <a:endParaRPr lang="en-GB" dirty="0">
              <a:latin typeface="HelveticaNeueLT Std Thin" panose="020B0403020202020204" pitchFamily="34" charset="0"/>
            </a:endParaRPr>
          </a:p>
          <a:p>
            <a:r>
              <a:rPr lang="en-GB" dirty="0" smtClean="0">
                <a:latin typeface="HelveticaNeueLT Std Thin" panose="020B0403020202020204" pitchFamily="34" charset="0"/>
              </a:rPr>
              <a:t>Strong link with item 01.</a:t>
            </a: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6</a:t>
            </a:fld>
            <a:endParaRPr lang="en-GB" dirty="0"/>
          </a:p>
        </p:txBody>
      </p:sp>
      <p:pic>
        <p:nvPicPr>
          <p:cNvPr id="11" name="Picture 10" descr="C:\Users\David\Desktop\Suffolk\Evidence\06 Item\Internet History\drukqs.jpg"/>
          <p:cNvPicPr/>
          <p:nvPr/>
        </p:nvPicPr>
        <p:blipFill rotWithShape="1">
          <a:blip r:embed="rId3">
            <a:extLst>
              <a:ext uri="{28A0092B-C50C-407E-A947-70E740481C1C}">
                <a14:useLocalDpi xmlns:a14="http://schemas.microsoft.com/office/drawing/2010/main" val="0"/>
              </a:ext>
            </a:extLst>
          </a:blip>
          <a:srcRect l="9505" t="10227" r="69573" b="70051"/>
          <a:stretch/>
        </p:blipFill>
        <p:spPr bwMode="auto">
          <a:xfrm>
            <a:off x="7762112" y="2314762"/>
            <a:ext cx="3068575" cy="1444752"/>
          </a:xfrm>
          <a:prstGeom prst="rect">
            <a:avLst/>
          </a:prstGeom>
          <a:noFill/>
          <a:ln>
            <a:noFill/>
          </a:ln>
          <a:extLst>
            <a:ext uri="{53640926-AAD7-44D8-BBD7-CCE9431645EC}">
              <a14:shadowObscured xmlns:a14="http://schemas.microsoft.com/office/drawing/2010/main"/>
            </a:ext>
          </a:extLst>
        </p:spPr>
      </p:pic>
      <p:pic>
        <p:nvPicPr>
          <p:cNvPr id="12" name="Picture 11"/>
          <p:cNvPicPr/>
          <p:nvPr/>
        </p:nvPicPr>
        <p:blipFill rotWithShape="1">
          <a:blip r:embed="rId4"/>
          <a:srcRect b="72843"/>
          <a:stretch/>
        </p:blipFill>
        <p:spPr bwMode="auto">
          <a:xfrm>
            <a:off x="7790688" y="3893396"/>
            <a:ext cx="3303920" cy="1563751"/>
          </a:xfrm>
          <a:prstGeom prst="rect">
            <a:avLst/>
          </a:prstGeom>
          <a:ln>
            <a:noFill/>
          </a:ln>
          <a:extLst>
            <a:ext uri="{53640926-AAD7-44D8-BBD7-CCE9431645EC}">
              <a14:shadowObscured xmlns:a14="http://schemas.microsoft.com/office/drawing/2010/main"/>
            </a:ext>
          </a:extLst>
        </p:spPr>
      </p:pic>
      <p:pic>
        <p:nvPicPr>
          <p:cNvPr id="13" name="Picture 12"/>
          <p:cNvPicPr/>
          <p:nvPr/>
        </p:nvPicPr>
        <p:blipFill rotWithShape="1">
          <a:blip r:embed="rId5"/>
          <a:srcRect l="15947" t="14062" r="36545" b="61690"/>
          <a:stretch/>
        </p:blipFill>
        <p:spPr bwMode="auto">
          <a:xfrm>
            <a:off x="7315200" y="5573327"/>
            <a:ext cx="3962400" cy="1192598"/>
          </a:xfrm>
          <a:prstGeom prst="rect">
            <a:avLst/>
          </a:prstGeom>
          <a:ln>
            <a:noFill/>
          </a:ln>
          <a:extLst>
            <a:ext uri="{53640926-AAD7-44D8-BBD7-CCE9431645EC}">
              <a14:shadowObscured xmlns:a14="http://schemas.microsoft.com/office/drawing/2010/main"/>
            </a:ext>
          </a:extLst>
        </p:spPr>
      </p:pic>
      <p:pic>
        <p:nvPicPr>
          <p:cNvPr id="14" name="Picture 13"/>
          <p:cNvPicPr/>
          <p:nvPr/>
        </p:nvPicPr>
        <p:blipFill rotWithShape="1">
          <a:blip r:embed="rId6"/>
          <a:srcRect t="1" r="60299" b="80020"/>
          <a:stretch/>
        </p:blipFill>
        <p:spPr bwMode="auto">
          <a:xfrm>
            <a:off x="791202" y="5400673"/>
            <a:ext cx="2923722" cy="1068389"/>
          </a:xfrm>
          <a:prstGeom prst="rect">
            <a:avLst/>
          </a:prstGeom>
          <a:ln>
            <a:noFill/>
          </a:ln>
          <a:extLst>
            <a:ext uri="{53640926-AAD7-44D8-BBD7-CCE9431645EC}">
              <a14:shadowObscured xmlns:a14="http://schemas.microsoft.com/office/drawing/2010/main"/>
            </a:ext>
          </a:extLst>
        </p:spPr>
      </p:pic>
      <p:pic>
        <p:nvPicPr>
          <p:cNvPr id="15" name="Picture 14"/>
          <p:cNvPicPr/>
          <p:nvPr/>
        </p:nvPicPr>
        <p:blipFill rotWithShape="1">
          <a:blip r:embed="rId7"/>
          <a:srcRect r="50112" b="74747"/>
          <a:stretch/>
        </p:blipFill>
        <p:spPr bwMode="auto">
          <a:xfrm>
            <a:off x="3730164" y="5261321"/>
            <a:ext cx="3696875" cy="1258125"/>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8"/>
          <a:srcRect r="39934" b="60202"/>
          <a:stretch/>
        </p:blipFill>
        <p:spPr bwMode="auto">
          <a:xfrm>
            <a:off x="7810499" y="958136"/>
            <a:ext cx="2971800" cy="1289685"/>
          </a:xfrm>
          <a:prstGeom prst="rect">
            <a:avLst/>
          </a:prstGeom>
          <a:ln>
            <a:noFill/>
          </a:ln>
          <a:extLst>
            <a:ext uri="{53640926-AAD7-44D8-BBD7-CCE9431645EC}">
              <a14:shadowObscured xmlns:a14="http://schemas.microsoft.com/office/drawing/2010/main"/>
            </a:ext>
          </a:extLst>
        </p:spPr>
      </p:pic>
      <p:sp>
        <p:nvSpPr>
          <p:cNvPr id="17" name="Rectangle 1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Settings/Administrator/ Internet </a:t>
            </a:r>
            <a:r>
              <a:rPr lang="en-GB" sz="1600" dirty="0" smtClean="0">
                <a:latin typeface="HelveticaNeueLT Std Lt" panose="020B0403020202020204" pitchFamily="34" charset="0"/>
              </a:rPr>
              <a:t>History/</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3021171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03 - </a:t>
            </a:r>
            <a:r>
              <a:rPr lang="en-GB" sz="2400" dirty="0">
                <a:latin typeface="HelveticaNeueLT Std Thin" panose="020B0403020202020204" pitchFamily="34" charset="0"/>
              </a:rPr>
              <a:t>send2patsy.zip</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9089136" cy="3949001"/>
          </a:xfrm>
        </p:spPr>
        <p:txBody>
          <a:bodyPr>
            <a:normAutofit/>
          </a:bodyPr>
          <a:lstStyle/>
          <a:p>
            <a:r>
              <a:rPr lang="en-GB" dirty="0" smtClean="0">
                <a:latin typeface="HelveticaNeueLT Std Thin" panose="020B0403020202020204" pitchFamily="34" charset="0"/>
              </a:rPr>
              <a:t>Sent to Patsy in chat4.txt</a:t>
            </a:r>
          </a:p>
          <a:p>
            <a:endParaRPr lang="en-GB" dirty="0" smtClean="0">
              <a:latin typeface="HelveticaNeueLT Std Thin" panose="020B0403020202020204" pitchFamily="34" charset="0"/>
            </a:endParaRPr>
          </a:p>
          <a:p>
            <a:pPr>
              <a:spcAft>
                <a:spcPts val="0"/>
              </a:spcAft>
            </a:pP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Yeah </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good, I met up with one of his guys and gave me a few pills to test out</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a:t>
            </a:r>
          </a:p>
          <a:p>
            <a:pPr>
              <a:spcAft>
                <a:spcPts val="0"/>
              </a:spcAft>
            </a:pP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 	[send2patsy.Zip file upoloaded]</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latin typeface="HelveticaNeueLT Std Thin" panose="020B0403020202020204" pitchFamily="34" charset="0"/>
            </a:endParaRPr>
          </a:p>
          <a:p>
            <a:r>
              <a:rPr lang="en-GB" dirty="0" smtClean="0">
                <a:latin typeface="HelveticaNeueLT Std Thin" panose="020B0403020202020204" pitchFamily="34" charset="0"/>
              </a:rPr>
              <a:t>Found using keyword search.</a:t>
            </a: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7</a:t>
            </a:fld>
            <a:endParaRPr lang="en-GB" dirty="0"/>
          </a:p>
        </p:txBody>
      </p:sp>
      <p:pic>
        <p:nvPicPr>
          <p:cNvPr id="6" name="Picture 5"/>
          <p:cNvPicPr/>
          <p:nvPr/>
        </p:nvPicPr>
        <p:blipFill>
          <a:blip r:embed="rId3"/>
          <a:stretch>
            <a:fillRect/>
          </a:stretch>
        </p:blipFill>
        <p:spPr>
          <a:xfrm>
            <a:off x="7978758" y="4133088"/>
            <a:ext cx="3314082" cy="2724912"/>
          </a:xfrm>
          <a:prstGeom prst="rect">
            <a:avLst/>
          </a:prstGeom>
        </p:spPr>
      </p:pic>
      <p:sp>
        <p:nvSpPr>
          <p:cNvPr id="7" name="Rectangle 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t>
            </a:r>
            <a:r>
              <a:rPr lang="en-GB" sz="1600" dirty="0" err="1">
                <a:latin typeface="HelveticaNeueLT Std Lt" panose="020B0403020202020204" pitchFamily="34" charset="0"/>
              </a:rPr>
              <a:t>NetworkService</a:t>
            </a:r>
            <a:r>
              <a:rPr lang="en-GB" sz="1600" dirty="0">
                <a:latin typeface="HelveticaNeueLT Std Lt" panose="020B0403020202020204" pitchFamily="34" charset="0"/>
              </a:rPr>
              <a:t>/ </a:t>
            </a:r>
          </a:p>
        </p:txBody>
      </p:sp>
    </p:spTree>
    <p:extLst>
      <p:ext uri="{BB962C8B-B14F-4D97-AF65-F5344CB8AC3E}">
        <p14:creationId xmlns:p14="http://schemas.microsoft.com/office/powerpoint/2010/main" val="2426593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04 - </a:t>
            </a:r>
            <a:r>
              <a:rPr lang="en-GB" sz="2400" dirty="0">
                <a:latin typeface="HelveticaNeueLT Std Thin" panose="020B0403020202020204" pitchFamily="34" charset="0"/>
              </a:rPr>
              <a:t>Dc3.bmp</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5329898" cy="3949001"/>
          </a:xfrm>
        </p:spPr>
        <p:txBody>
          <a:bodyPr>
            <a:normAutofit/>
          </a:bodyPr>
          <a:lstStyle/>
          <a:p>
            <a:r>
              <a:rPr lang="en-GB" dirty="0" smtClean="0">
                <a:latin typeface="HelveticaNeueLT Std Thin" panose="020B0403020202020204" pitchFamily="34" charset="0"/>
              </a:rPr>
              <a:t>Mentioned in chat4.txt</a:t>
            </a:r>
          </a:p>
          <a:p>
            <a:endParaRPr lang="en-GB" dirty="0" smtClean="0">
              <a:latin typeface="HelveticaNeueLT Std Thin" panose="020B0403020202020204" pitchFamily="34" charset="0"/>
            </a:endParaRPr>
          </a:p>
          <a:p>
            <a:pPr>
              <a:spcAft>
                <a:spcPts val="0"/>
              </a:spcAft>
            </a:pP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Richie.Beans: 	I just pre-ordered some ziplock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baggies </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to put the pills in once i </a:t>
            </a:r>
            <a:r>
              <a:rPr lang="en-GB" cap="small" dirty="0" smtClean="0">
                <a:solidFill>
                  <a:srgbClr val="5A5A5A"/>
                </a:solidFill>
                <a:latin typeface="Calibri" panose="020F0502020204030204" pitchFamily="34" charset="0"/>
                <a:ea typeface="Calibri" panose="020F0502020204030204" pitchFamily="34" charset="0"/>
                <a:cs typeface="Times New Roman" panose="02020603050405020304" pitchFamily="18" charset="0"/>
              </a:rPr>
              <a:t>		get </a:t>
            </a:r>
            <a:r>
              <a:rPr lang="en-GB"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them!</a:t>
            </a:r>
          </a:p>
          <a:p>
            <a:pPr marL="0" indent="0">
              <a:buNone/>
            </a:pPr>
            <a:endParaRPr lang="en-GB" dirty="0" smtClean="0">
              <a:latin typeface="HelveticaNeueLT Std Thin" panose="020B0403020202020204" pitchFamily="34" charset="0"/>
            </a:endParaRPr>
          </a:p>
          <a:p>
            <a:r>
              <a:rPr lang="en-GB" dirty="0" smtClean="0">
                <a:latin typeface="HelveticaNeueLT Std Thin" panose="020B0403020202020204" pitchFamily="34" charset="0"/>
              </a:rPr>
              <a:t>Invoice for purchase of 100 ziplock bags.</a:t>
            </a:r>
          </a:p>
          <a:p>
            <a:endParaRPr lang="en-GB" dirty="0">
              <a:latin typeface="HelveticaNeueLT Std Thin" panose="020B0403020202020204" pitchFamily="34" charset="0"/>
            </a:endParaRPr>
          </a:p>
          <a:p>
            <a:r>
              <a:rPr lang="en-GB" dirty="0" smtClean="0">
                <a:latin typeface="HelveticaNeueLT Std Thin" panose="020B0403020202020204" pitchFamily="34" charset="0"/>
              </a:rPr>
              <a:t>File given bad signature.</a:t>
            </a: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8</a:t>
            </a:fld>
            <a:endParaRPr lang="en-GB"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299162" y="2012283"/>
            <a:ext cx="4993678" cy="4845717"/>
          </a:xfrm>
          <a:prstGeom prst="rect">
            <a:avLst/>
          </a:prstGeom>
        </p:spPr>
      </p:pic>
      <p:sp>
        <p:nvSpPr>
          <p:cNvPr id="6" name="Rectangle 5"/>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a:t>
            </a:r>
            <a:r>
              <a:rPr lang="en-GB" sz="1600" dirty="0" smtClean="0">
                <a:latin typeface="HelveticaNeueLT Std Lt" panose="020B0403020202020204" pitchFamily="34" charset="0"/>
              </a:rPr>
              <a:t>RECYCLER/S-1-5-21-1177238915-790525478-839522115-500/</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152579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928" y="376771"/>
            <a:ext cx="9692640" cy="941514"/>
          </a:xfrm>
        </p:spPr>
        <p:txBody>
          <a:bodyPr>
            <a:normAutofit/>
          </a:bodyPr>
          <a:lstStyle/>
          <a:p>
            <a:r>
              <a:rPr lang="en-GB" dirty="0">
                <a:latin typeface="HelveticaNeueLT Std Thin" panose="020B0403020202020204" pitchFamily="34" charset="0"/>
              </a:rPr>
              <a:t>Item </a:t>
            </a:r>
            <a:r>
              <a:rPr lang="en-GB" dirty="0" smtClean="0">
                <a:latin typeface="HelveticaNeueLT Std Thin" panose="020B0403020202020204" pitchFamily="34" charset="0"/>
              </a:rPr>
              <a:t>05 - </a:t>
            </a:r>
            <a:r>
              <a:rPr lang="en-GB" sz="2400" dirty="0">
                <a:latin typeface="HelveticaNeueLT Std Thin" panose="020B0403020202020204" pitchFamily="34" charset="0"/>
              </a:rPr>
              <a:t>bags.jpg</a:t>
            </a:r>
            <a:endParaRPr lang="en-GB" sz="2800" dirty="0">
              <a:latin typeface="HelveticaNeueLT Std Thin" panose="020B0403020202020204" pitchFamily="34" charset="0"/>
            </a:endParaRPr>
          </a:p>
        </p:txBody>
      </p:sp>
      <p:sp>
        <p:nvSpPr>
          <p:cNvPr id="4" name="Content Placeholder 3"/>
          <p:cNvSpPr>
            <a:spLocks noGrp="1"/>
          </p:cNvSpPr>
          <p:nvPr>
            <p:ph idx="1"/>
          </p:nvPr>
        </p:nvSpPr>
        <p:spPr>
          <a:xfrm>
            <a:off x="969264" y="2012283"/>
            <a:ext cx="5329898" cy="3949001"/>
          </a:xfrm>
        </p:spPr>
        <p:txBody>
          <a:bodyPr>
            <a:normAutofit/>
          </a:bodyPr>
          <a:lstStyle/>
          <a:p>
            <a:r>
              <a:rPr lang="en-GB" dirty="0" smtClean="0">
                <a:latin typeface="HelveticaNeueLT Std Thin" panose="020B0403020202020204" pitchFamily="34" charset="0"/>
              </a:rPr>
              <a:t>Link to Item 03.</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Stored in the Administrators pictures folder.</a:t>
            </a:r>
          </a:p>
          <a:p>
            <a:endParaRPr lang="en-GB" dirty="0" smtClean="0">
              <a:latin typeface="HelveticaNeueLT Std Thin" panose="020B0403020202020204" pitchFamily="34" charset="0"/>
            </a:endParaRPr>
          </a:p>
          <a:p>
            <a:r>
              <a:rPr lang="en-GB" dirty="0" smtClean="0">
                <a:latin typeface="HelveticaNeueLT Std Thin" panose="020B0403020202020204" pitchFamily="34" charset="0"/>
              </a:rPr>
              <a:t>Found looking through images on the hard drive.</a:t>
            </a:r>
          </a:p>
          <a:p>
            <a:pPr marL="0" indent="0">
              <a:buNone/>
            </a:pPr>
            <a:endParaRPr lang="en-GB" dirty="0">
              <a:latin typeface="HelveticaNeueLT Std Thin" panose="020B0403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4FAB73BC-B049-4115-A692-8D63A059BFB8}" type="slidenum">
              <a:rPr lang="en-GB" smtClean="0"/>
              <a:t>9</a:t>
            </a:fld>
            <a:endParaRPr lang="en-GB" dirty="0"/>
          </a:p>
        </p:txBody>
      </p:sp>
      <p:pic>
        <p:nvPicPr>
          <p:cNvPr id="6" name="Picture 5" descr="D:\Suffolk\Evidence\03.5 - Item\bags.jpg"/>
          <p:cNvPicPr/>
          <p:nvPr/>
        </p:nvPicPr>
        <p:blipFill>
          <a:blip r:embed="rId3">
            <a:extLst>
              <a:ext uri="{28A0092B-C50C-407E-A947-70E740481C1C}">
                <a14:useLocalDpi xmlns:a14="http://schemas.microsoft.com/office/drawing/2010/main" val="0"/>
              </a:ext>
            </a:extLst>
          </a:blip>
          <a:srcRect/>
          <a:stretch>
            <a:fillRect/>
          </a:stretch>
        </p:blipFill>
        <p:spPr bwMode="auto">
          <a:xfrm>
            <a:off x="6949441" y="3631851"/>
            <a:ext cx="4343400" cy="3253358"/>
          </a:xfrm>
          <a:prstGeom prst="rect">
            <a:avLst/>
          </a:prstGeom>
          <a:noFill/>
          <a:ln>
            <a:noFill/>
          </a:ln>
        </p:spPr>
      </p:pic>
      <p:sp>
        <p:nvSpPr>
          <p:cNvPr id="7" name="Rectangle 6"/>
          <p:cNvSpPr/>
          <p:nvPr/>
        </p:nvSpPr>
        <p:spPr>
          <a:xfrm>
            <a:off x="0" y="6519446"/>
            <a:ext cx="10210800" cy="338554"/>
          </a:xfrm>
          <a:prstGeom prst="rect">
            <a:avLst/>
          </a:prstGeom>
        </p:spPr>
        <p:txBody>
          <a:bodyPr wrap="square">
            <a:spAutoFit/>
          </a:bodyPr>
          <a:lstStyle/>
          <a:p>
            <a:r>
              <a:rPr lang="en-GB" sz="1600" dirty="0">
                <a:latin typeface="HelveticaNeueLT Std Lt" panose="020B0403020202020204" pitchFamily="34" charset="0"/>
              </a:rPr>
              <a:t>C:/Documents and Settings/Administrator/My </a:t>
            </a:r>
            <a:r>
              <a:rPr lang="en-GB" sz="1600" dirty="0" smtClean="0">
                <a:latin typeface="HelveticaNeueLT Std Lt" panose="020B0403020202020204" pitchFamily="34" charset="0"/>
              </a:rPr>
              <a:t>Pictures/</a:t>
            </a:r>
            <a:endParaRPr lang="en-GB" sz="1600" dirty="0">
              <a:latin typeface="HelveticaNeueLT Std Lt" panose="020B0403020202020204" pitchFamily="34" charset="0"/>
            </a:endParaRPr>
          </a:p>
        </p:txBody>
      </p:sp>
    </p:spTree>
    <p:extLst>
      <p:ext uri="{BB962C8B-B14F-4D97-AF65-F5344CB8AC3E}">
        <p14:creationId xmlns:p14="http://schemas.microsoft.com/office/powerpoint/2010/main" val="385403579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cess 03 16x9">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4.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Theme">
  <a:themeElements>
    <a:clrScheme name="Process03_16x9">
      <a:dk1>
        <a:sysClr val="windowText" lastClr="000000"/>
      </a:dk1>
      <a:lt1>
        <a:sysClr val="window" lastClr="FFFFFF"/>
      </a:lt1>
      <a:dk2>
        <a:srgbClr val="262626"/>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ADBDFAA-5DAE-4B25-8F84-56997B5A60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Circle Arrow Process Chart SmartArt Slide (blue-green on black, widescreen)</Template>
  <TotalTime>0</TotalTime>
  <Words>1941</Words>
  <Application>Microsoft Office PowerPoint</Application>
  <PresentationFormat>Widescreen</PresentationFormat>
  <Paragraphs>249</Paragraphs>
  <Slides>20</Slides>
  <Notes>20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Arial</vt:lpstr>
      <vt:lpstr>Calibri</vt:lpstr>
      <vt:lpstr>Century Gothic</vt:lpstr>
      <vt:lpstr>Century Schoolbook</vt:lpstr>
      <vt:lpstr>Corbel</vt:lpstr>
      <vt:lpstr>HelveticaNeueLT Std Lt</vt:lpstr>
      <vt:lpstr>HelveticaNeueLT Std Thin</vt:lpstr>
      <vt:lpstr>Times New Roman</vt:lpstr>
      <vt:lpstr>Wingdings 2</vt:lpstr>
      <vt:lpstr>Process 03 16x9</vt:lpstr>
      <vt:lpstr>Quotable</vt:lpstr>
      <vt:lpstr>View</vt:lpstr>
      <vt:lpstr>Examination of Case ‘Suffolk’</vt:lpstr>
      <vt:lpstr>Scenario</vt:lpstr>
      <vt:lpstr>Item 01 - chat1.txt, chat2.txt, chat3.txt, chat4.txt, chat5a.txt, chat5b.txt</vt:lpstr>
      <vt:lpstr>Item 01(a) - chat1.txt, chat2.txt, chat3.txt</vt:lpstr>
      <vt:lpstr>Item 01(b) - chat4.txt, chat5a.txt, chat5b.txt</vt:lpstr>
      <vt:lpstr>Item 02 - drukqs.jpg</vt:lpstr>
      <vt:lpstr>Item 03 - send2patsy.zip</vt:lpstr>
      <vt:lpstr>Item 04 - Dc3.bmp</vt:lpstr>
      <vt:lpstr>Item 05 - bags.jpg</vt:lpstr>
      <vt:lpstr>Item 06 - bookmark.jpg</vt:lpstr>
      <vt:lpstr>Item 07 - bass.png</vt:lpstr>
      <vt:lpstr>Item 08 - squab.txt:hidden.txt</vt:lpstr>
      <vt:lpstr>Item 09 - sceengrabber.png</vt:lpstr>
      <vt:lpstr>Item 10 - us.sys</vt:lpstr>
      <vt:lpstr>Item 11 - chat5c.txt</vt:lpstr>
      <vt:lpstr>Item 12 – slacker.png</vt:lpstr>
      <vt:lpstr>Item 13 – steg.png</vt:lpstr>
      <vt:lpstr>Item 14 – goog.png</vt:lpstr>
      <vt:lpstr>Further Leads</vt:lpstr>
      <vt:lpstr>Observations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2014-12-13T11:50:46Z</dcterms:created>
  <dcterms:modified xsi:type="dcterms:W3CDTF">2015-01-06T21:16:27Z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TC028889129991</vt:lpwstr>
  </property>
</Properties>
</file>