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86310dbcb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6310dbc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9b38f714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b38f714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9b38f714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9b38f714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9b38f714c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9b38f714c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9b81b676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9b81b676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9b81b6760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9b81b6760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9b81b676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9b81b676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9b81b6760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9b81b676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86310dbc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86310dbc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9b0771e7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9b0771e7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9b0771e7d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9b0771e7d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9b0771e7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9b0771e7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9b38f714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9b38f714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9b38f714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9b38f714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fr" sz="1300">
                <a:solidFill>
                  <a:srgbClr val="595959"/>
                </a:solidFill>
                <a:latin typeface="Lato"/>
                <a:ea typeface="Lato"/>
                <a:cs typeface="Lato"/>
                <a:sym typeface="Lato"/>
              </a:rPr>
              <a:t>Sur 5 000 clients, seuls 480 ont accepté un prêt personnel, soit environ 9,6 %. L’enjeu est donc d’identifier les caractéristiques de ces clients pour cibler efficacement les futurs prospects.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9b38f714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9b38f714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revenu est le facteur le plus déterminant : les clients aisés(haut revenu) représentent la principale cible pour les offres de prêt personnel.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9b38f714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9b38f714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9b38f714c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9b38f714c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Cela suggère que les profils éduqués ont une meilleure compréhension des produits bancaires et de leur utilité financière.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lookerstudio.google.com/reporting/b7a2e5ef-c4c6-4c87-b777-d6ee4be0923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311702" y="32850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900">
                <a:solidFill>
                  <a:srgbClr val="999999"/>
                </a:solidFill>
              </a:rPr>
              <a:t>Coulibaly Idriss</a:t>
            </a:r>
            <a:endParaRPr b="1" sz="1900">
              <a:solidFill>
                <a:srgbClr val="999999"/>
              </a:solidFill>
            </a:endParaRPr>
          </a:p>
        </p:txBody>
      </p:sp>
      <p:sp>
        <p:nvSpPr>
          <p:cNvPr id="87" name="Google Shape;87;p13"/>
          <p:cNvSpPr txBox="1"/>
          <p:nvPr>
            <p:ph idx="1" type="subTitle"/>
          </p:nvPr>
        </p:nvSpPr>
        <p:spPr>
          <a:xfrm>
            <a:off x="311700" y="3696350"/>
            <a:ext cx="19077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666666"/>
                </a:solidFill>
              </a:rPr>
              <a:t>19 octobre 2025</a:t>
            </a:r>
            <a:endParaRPr b="1">
              <a:solidFill>
                <a:srgbClr val="666666"/>
              </a:solidFill>
            </a:endParaRPr>
          </a:p>
        </p:txBody>
      </p:sp>
      <p:sp>
        <p:nvSpPr>
          <p:cNvPr id="88" name="Google Shape;88;p13"/>
          <p:cNvSpPr/>
          <p:nvPr/>
        </p:nvSpPr>
        <p:spPr>
          <a:xfrm>
            <a:off x="311700" y="1326121"/>
            <a:ext cx="6109200" cy="1648200"/>
          </a:xfrm>
          <a:prstGeom prst="roundRect">
            <a:avLst>
              <a:gd fmla="val 16667" name="adj"/>
            </a:avLst>
          </a:prstGeom>
          <a:solidFill>
            <a:srgbClr val="EFEFEF"/>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13"/>
          <p:cNvSpPr txBox="1"/>
          <p:nvPr>
            <p:ph type="ctrTitle"/>
          </p:nvPr>
        </p:nvSpPr>
        <p:spPr>
          <a:xfrm>
            <a:off x="563250" y="1387450"/>
            <a:ext cx="4358100" cy="17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380">
                <a:solidFill>
                  <a:srgbClr val="000000"/>
                </a:solidFill>
              </a:rPr>
              <a:t>Détection </a:t>
            </a:r>
            <a:r>
              <a:rPr lang="fr" sz="2380">
                <a:solidFill>
                  <a:srgbClr val="4A86E8"/>
                </a:solidFill>
              </a:rPr>
              <a:t>des segments clients</a:t>
            </a:r>
            <a:r>
              <a:rPr lang="fr" sz="2380">
                <a:solidFill>
                  <a:srgbClr val="000000"/>
                </a:solidFill>
              </a:rPr>
              <a:t> à fort potentiel pour booster l’acceptation </a:t>
            </a:r>
            <a:r>
              <a:rPr lang="fr" sz="2380">
                <a:solidFill>
                  <a:srgbClr val="4A86E8"/>
                </a:solidFill>
              </a:rPr>
              <a:t>des prêts personnels</a:t>
            </a:r>
            <a:endParaRPr sz="2380">
              <a:solidFill>
                <a:srgbClr val="4A86E8"/>
              </a:solidFill>
            </a:endParaRPr>
          </a:p>
        </p:txBody>
      </p:sp>
      <p:pic>
        <p:nvPicPr>
          <p:cNvPr id="90" name="Google Shape;90;p13" title="about-company.png"/>
          <p:cNvPicPr preferRelativeResize="0"/>
          <p:nvPr/>
        </p:nvPicPr>
        <p:blipFill>
          <a:blip r:embed="rId3">
            <a:alphaModFix/>
          </a:blip>
          <a:stretch>
            <a:fillRect/>
          </a:stretch>
        </p:blipFill>
        <p:spPr>
          <a:xfrm>
            <a:off x="5480775" y="1491425"/>
            <a:ext cx="3344649" cy="216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7650" y="588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40"/>
              <a:t>Segment</a:t>
            </a:r>
            <a:r>
              <a:rPr lang="fr" sz="2540"/>
              <a:t> par s</a:t>
            </a:r>
            <a:r>
              <a:rPr lang="fr" sz="2540"/>
              <a:t>ervices bancaires</a:t>
            </a:r>
            <a:endParaRPr sz="2540"/>
          </a:p>
        </p:txBody>
      </p:sp>
      <p:sp>
        <p:nvSpPr>
          <p:cNvPr id="157" name="Google Shape;157;p22"/>
          <p:cNvSpPr txBox="1"/>
          <p:nvPr>
            <p:ph idx="1" type="body"/>
          </p:nvPr>
        </p:nvSpPr>
        <p:spPr>
          <a:xfrm>
            <a:off x="729450" y="2078875"/>
            <a:ext cx="2933100" cy="113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Les clients déjà engagés dans les services bancaires digitaux sont plus enclins à accepter de nouveaux produits.</a:t>
            </a:r>
            <a:endParaRPr/>
          </a:p>
        </p:txBody>
      </p:sp>
      <p:pic>
        <p:nvPicPr>
          <p:cNvPr id="158" name="Google Shape;158;p22" title="Capture d’écran 2025-10-20 à 15.47.31.png"/>
          <p:cNvPicPr preferRelativeResize="0"/>
          <p:nvPr/>
        </p:nvPicPr>
        <p:blipFill>
          <a:blip r:embed="rId3">
            <a:alphaModFix/>
          </a:blip>
          <a:stretch>
            <a:fillRect/>
          </a:stretch>
        </p:blipFill>
        <p:spPr>
          <a:xfrm>
            <a:off x="4264875" y="1688175"/>
            <a:ext cx="4568775" cy="232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7650" y="548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Segment par taille de famille</a:t>
            </a:r>
            <a:endParaRPr/>
          </a:p>
        </p:txBody>
      </p:sp>
      <p:sp>
        <p:nvSpPr>
          <p:cNvPr id="164" name="Google Shape;164;p23"/>
          <p:cNvSpPr txBox="1"/>
          <p:nvPr>
            <p:ph idx="1" type="body"/>
          </p:nvPr>
        </p:nvSpPr>
        <p:spPr>
          <a:xfrm>
            <a:off x="727650" y="2377100"/>
            <a:ext cx="3801900" cy="11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Plus une famille est nombreux , plus la </a:t>
            </a:r>
            <a:r>
              <a:rPr lang="fr"/>
              <a:t>probabilité d’acceptation est grande.</a:t>
            </a:r>
            <a:endParaRPr/>
          </a:p>
        </p:txBody>
      </p:sp>
      <p:pic>
        <p:nvPicPr>
          <p:cNvPr id="165" name="Google Shape;165;p23" title="Capture d’écran 2025-10-20 à 15.34.12.png"/>
          <p:cNvPicPr preferRelativeResize="0"/>
          <p:nvPr/>
        </p:nvPicPr>
        <p:blipFill>
          <a:blip r:embed="rId3">
            <a:alphaModFix/>
          </a:blip>
          <a:stretch>
            <a:fillRect/>
          </a:stretch>
        </p:blipFill>
        <p:spPr>
          <a:xfrm>
            <a:off x="4887195" y="1768225"/>
            <a:ext cx="4007804" cy="2571750"/>
          </a:xfrm>
          <a:prstGeom prst="rect">
            <a:avLst/>
          </a:prstGeom>
          <a:noFill/>
          <a:ln>
            <a:noFill/>
          </a:ln>
        </p:spPr>
      </p:pic>
      <p:sp>
        <p:nvSpPr>
          <p:cNvPr id="166" name="Google Shape;166;p23"/>
          <p:cNvSpPr txBox="1"/>
          <p:nvPr/>
        </p:nvSpPr>
        <p:spPr>
          <a:xfrm>
            <a:off x="781875" y="2952425"/>
            <a:ext cx="374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La taille du foyer influence les besoins financiers (logement, éducation, consommation)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7650" y="528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40"/>
              <a:t>Profil client type</a:t>
            </a:r>
            <a:endParaRPr sz="2540"/>
          </a:p>
        </p:txBody>
      </p:sp>
      <p:sp>
        <p:nvSpPr>
          <p:cNvPr id="172" name="Google Shape;172;p24"/>
          <p:cNvSpPr txBox="1"/>
          <p:nvPr/>
        </p:nvSpPr>
        <p:spPr>
          <a:xfrm>
            <a:off x="4301000" y="2318425"/>
            <a:ext cx="2904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Clients senior ( &gt;50 ans )</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Revenu &gt;80k</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taille de famille &gt;=3</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Education Doctorat ou </a:t>
            </a:r>
            <a:r>
              <a:rPr lang="fr" sz="1300">
                <a:solidFill>
                  <a:schemeClr val="accent1"/>
                </a:solidFill>
                <a:latin typeface="Lato"/>
                <a:ea typeface="Lato"/>
                <a:cs typeface="Lato"/>
                <a:sym typeface="Lato"/>
              </a:rPr>
              <a:t>équivalent</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Carte de crédit , compte en ligne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Taux d’acceptation :</a:t>
            </a:r>
            <a:r>
              <a:rPr b="1" lang="fr" sz="1300">
                <a:solidFill>
                  <a:srgbClr val="4A86E8"/>
                </a:solidFill>
                <a:latin typeface="Lato"/>
                <a:ea typeface="Lato"/>
                <a:cs typeface="Lato"/>
                <a:sym typeface="Lato"/>
              </a:rPr>
              <a:t>63,6 %</a:t>
            </a:r>
            <a:r>
              <a:rPr b="1" lang="fr" sz="1300">
                <a:solidFill>
                  <a:srgbClr val="4A86E8"/>
                </a:solidFill>
                <a:latin typeface="Lato"/>
                <a:ea typeface="Lato"/>
                <a:cs typeface="Lato"/>
                <a:sym typeface="Lato"/>
              </a:rPr>
              <a:t> </a:t>
            </a:r>
            <a:endParaRPr b="1" sz="1300">
              <a:solidFill>
                <a:srgbClr val="4A86E8"/>
              </a:solidFill>
              <a:latin typeface="Lato"/>
              <a:ea typeface="Lato"/>
              <a:cs typeface="Lato"/>
              <a:sym typeface="Lato"/>
            </a:endParaRPr>
          </a:p>
        </p:txBody>
      </p:sp>
      <p:sp>
        <p:nvSpPr>
          <p:cNvPr id="173" name="Google Shape;173;p24"/>
          <p:cNvSpPr txBox="1"/>
          <p:nvPr/>
        </p:nvSpPr>
        <p:spPr>
          <a:xfrm>
            <a:off x="727650" y="2318425"/>
            <a:ext cx="27984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Clients adulte ( 30-50 ans )</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Revenu &gt;80k</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taille de famille &gt;=2</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Education Master ou Doctorat </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Carte de crédit , compte en ligne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Taux d’acceptation :</a:t>
            </a:r>
            <a:r>
              <a:rPr b="1" lang="fr" sz="1300">
                <a:solidFill>
                  <a:srgbClr val="4A86E8"/>
                </a:solidFill>
                <a:latin typeface="Lato"/>
                <a:ea typeface="Lato"/>
                <a:cs typeface="Lato"/>
                <a:sym typeface="Lato"/>
              </a:rPr>
              <a:t>45,6 % </a:t>
            </a:r>
            <a:endParaRPr b="1" sz="1300">
              <a:solidFill>
                <a:srgbClr val="4A86E8"/>
              </a:solidFill>
              <a:latin typeface="Lato"/>
              <a:ea typeface="Lato"/>
              <a:cs typeface="Lato"/>
              <a:sym typeface="Lato"/>
            </a:endParaRPr>
          </a:p>
        </p:txBody>
      </p:sp>
      <p:sp>
        <p:nvSpPr>
          <p:cNvPr id="174" name="Google Shape;174;p24"/>
          <p:cNvSpPr/>
          <p:nvPr/>
        </p:nvSpPr>
        <p:spPr>
          <a:xfrm>
            <a:off x="1487100" y="1563750"/>
            <a:ext cx="659100" cy="6438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200">
                <a:latin typeface="Lato"/>
                <a:ea typeface="Lato"/>
                <a:cs typeface="Lato"/>
                <a:sym typeface="Lato"/>
              </a:rPr>
              <a:t>1</a:t>
            </a:r>
            <a:endParaRPr sz="2200">
              <a:latin typeface="Lato"/>
              <a:ea typeface="Lato"/>
              <a:cs typeface="Lato"/>
              <a:sym typeface="Lato"/>
            </a:endParaRPr>
          </a:p>
        </p:txBody>
      </p:sp>
      <p:sp>
        <p:nvSpPr>
          <p:cNvPr id="175" name="Google Shape;175;p24"/>
          <p:cNvSpPr/>
          <p:nvPr/>
        </p:nvSpPr>
        <p:spPr>
          <a:xfrm>
            <a:off x="4851325" y="1563750"/>
            <a:ext cx="659100" cy="6438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2200">
                <a:latin typeface="Lato"/>
                <a:ea typeface="Lato"/>
                <a:cs typeface="Lato"/>
                <a:sym typeface="Lato"/>
              </a:rPr>
              <a:t>2</a:t>
            </a:r>
            <a:endParaRPr sz="22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9" name="Shape 179"/>
        <p:cNvGrpSpPr/>
        <p:nvPr/>
      </p:nvGrpSpPr>
      <p:grpSpPr>
        <a:xfrm>
          <a:off x="0" y="0"/>
          <a:ext cx="0" cy="0"/>
          <a:chOff x="0" y="0"/>
          <a:chExt cx="0" cy="0"/>
        </a:xfrm>
      </p:grpSpPr>
      <p:sp>
        <p:nvSpPr>
          <p:cNvPr id="180" name="Google Shape;180;p25"/>
          <p:cNvSpPr txBox="1"/>
          <p:nvPr>
            <p:ph type="title"/>
          </p:nvPr>
        </p:nvSpPr>
        <p:spPr>
          <a:xfrm>
            <a:off x="685100" y="194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940">
                <a:solidFill>
                  <a:schemeClr val="lt1"/>
                </a:solidFill>
              </a:rPr>
              <a:t>Recommandation</a:t>
            </a:r>
            <a:endParaRPr sz="294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7650" y="582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Recommandations</a:t>
            </a:r>
            <a:endParaRPr/>
          </a:p>
        </p:txBody>
      </p:sp>
      <p:sp>
        <p:nvSpPr>
          <p:cNvPr id="186" name="Google Shape;186;p26"/>
          <p:cNvSpPr txBox="1"/>
          <p:nvPr>
            <p:ph idx="1" type="body"/>
          </p:nvPr>
        </p:nvSpPr>
        <p:spPr>
          <a:xfrm>
            <a:off x="727650" y="1979225"/>
            <a:ext cx="7688700" cy="1907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595959"/>
              </a:buClr>
              <a:buSzPts val="1200"/>
              <a:buAutoNum type="arabicPeriod"/>
            </a:pPr>
            <a:r>
              <a:rPr lang="fr" sz="1200"/>
              <a:t>Cibler </a:t>
            </a:r>
            <a:r>
              <a:rPr b="1" lang="fr" sz="1200"/>
              <a:t>les clients diplômés ( Doctorat ou équivalent ) à haut revenu</a:t>
            </a:r>
            <a:r>
              <a:rPr lang="fr" sz="1200"/>
              <a:t> dans les campagnes en proposant des </a:t>
            </a:r>
            <a:r>
              <a:rPr b="1" lang="fr" sz="1200">
                <a:solidFill>
                  <a:srgbClr val="4A86E8"/>
                </a:solidFill>
              </a:rPr>
              <a:t>Offres premium / montant plus élevé</a:t>
            </a:r>
            <a:endParaRPr b="1" sz="1200">
              <a:solidFill>
                <a:srgbClr val="4A86E8"/>
              </a:solidFill>
            </a:endParaRPr>
          </a:p>
          <a:p>
            <a:pPr indent="-304800" lvl="0" marL="457200" rtl="0" algn="l">
              <a:lnSpc>
                <a:spcPct val="150000"/>
              </a:lnSpc>
              <a:spcBef>
                <a:spcPts val="0"/>
              </a:spcBef>
              <a:spcAft>
                <a:spcPts val="0"/>
              </a:spcAft>
              <a:buClr>
                <a:srgbClr val="595959"/>
              </a:buClr>
              <a:buSzPts val="1200"/>
              <a:buAutoNum type="arabicPeriod"/>
            </a:pPr>
            <a:r>
              <a:rPr lang="fr" sz="1200"/>
              <a:t>Les </a:t>
            </a:r>
            <a:r>
              <a:rPr b="1" lang="fr" sz="1200"/>
              <a:t>clients diplômés et ayant un compte en ligne et une carte montrent</a:t>
            </a:r>
            <a:r>
              <a:rPr lang="fr" sz="1200"/>
              <a:t> une confiance dans les offres bancaires </a:t>
            </a:r>
            <a:r>
              <a:rPr b="1" lang="fr" sz="1200"/>
              <a:t>faire des </a:t>
            </a:r>
            <a:r>
              <a:rPr b="1" lang="fr" sz="1200">
                <a:solidFill>
                  <a:srgbClr val="4A86E8"/>
                </a:solidFill>
              </a:rPr>
              <a:t>Campagne email / mobile </a:t>
            </a:r>
            <a:r>
              <a:rPr lang="fr" sz="1200">
                <a:solidFill>
                  <a:srgbClr val="4A86E8"/>
                </a:solidFill>
              </a:rPr>
              <a:t>.</a:t>
            </a:r>
            <a:endParaRPr sz="1200">
              <a:solidFill>
                <a:srgbClr val="4A86E8"/>
              </a:solidFill>
            </a:endParaRPr>
          </a:p>
          <a:p>
            <a:pPr indent="-304800" lvl="0" marL="457200" rtl="0" algn="l">
              <a:lnSpc>
                <a:spcPct val="150000"/>
              </a:lnSpc>
              <a:spcBef>
                <a:spcPts val="0"/>
              </a:spcBef>
              <a:spcAft>
                <a:spcPts val="0"/>
              </a:spcAft>
              <a:buClr>
                <a:srgbClr val="595959"/>
              </a:buClr>
              <a:buSzPts val="1200"/>
              <a:buAutoNum type="arabicPeriod"/>
            </a:pPr>
            <a:r>
              <a:rPr b="1" lang="fr" sz="1200">
                <a:solidFill>
                  <a:srgbClr val="4A86E8"/>
                </a:solidFill>
              </a:rPr>
              <a:t>Faire des offre personnalisées pour projets familiaux</a:t>
            </a:r>
            <a:r>
              <a:rPr lang="fr" sz="1200">
                <a:solidFill>
                  <a:srgbClr val="4A86E8"/>
                </a:solidFill>
              </a:rPr>
              <a:t> </a:t>
            </a:r>
            <a:r>
              <a:rPr b="1" lang="fr" sz="1200">
                <a:solidFill>
                  <a:srgbClr val="595959"/>
                </a:solidFill>
              </a:rPr>
              <a:t>pour les familles  2 à 3+ personnes</a:t>
            </a:r>
            <a:endParaRPr b="1" sz="12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0" name="Shape 190"/>
        <p:cNvGrpSpPr/>
        <p:nvPr/>
      </p:nvGrpSpPr>
      <p:grpSpPr>
        <a:xfrm>
          <a:off x="0" y="0"/>
          <a:ext cx="0" cy="0"/>
          <a:chOff x="0" y="0"/>
          <a:chExt cx="0" cy="0"/>
        </a:xfrm>
      </p:grpSpPr>
      <p:sp>
        <p:nvSpPr>
          <p:cNvPr id="191" name="Google Shape;191;p27"/>
          <p:cNvSpPr txBox="1"/>
          <p:nvPr>
            <p:ph type="title"/>
          </p:nvPr>
        </p:nvSpPr>
        <p:spPr>
          <a:xfrm>
            <a:off x="685100" y="194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940">
                <a:solidFill>
                  <a:schemeClr val="lt1"/>
                </a:solidFill>
              </a:rPr>
              <a:t>Dashboard</a:t>
            </a:r>
            <a:endParaRPr sz="294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8" title="Capture d’écran 2025-10-20 à 23.06.31.png"/>
          <p:cNvPicPr preferRelativeResize="0"/>
          <p:nvPr/>
        </p:nvPicPr>
        <p:blipFill>
          <a:blip r:embed="rId3">
            <a:alphaModFix/>
          </a:blip>
          <a:stretch>
            <a:fillRect/>
          </a:stretch>
        </p:blipFill>
        <p:spPr>
          <a:xfrm>
            <a:off x="3122675" y="230825"/>
            <a:ext cx="5871724" cy="4520351"/>
          </a:xfrm>
          <a:prstGeom prst="rect">
            <a:avLst/>
          </a:prstGeom>
          <a:noFill/>
          <a:ln>
            <a:noFill/>
          </a:ln>
        </p:spPr>
      </p:pic>
      <p:sp>
        <p:nvSpPr>
          <p:cNvPr id="197" name="Google Shape;197;p28"/>
          <p:cNvSpPr txBox="1"/>
          <p:nvPr/>
        </p:nvSpPr>
        <p:spPr>
          <a:xfrm>
            <a:off x="122675" y="203900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t>Ce tableau de bord interactif permet d’explorer en temps réel les taux d’acceptation selon différents critères pour orienter les campagnes</a:t>
            </a:r>
            <a:r>
              <a:rPr lang="fr"/>
              <a:t>.</a:t>
            </a:r>
            <a:endParaRPr/>
          </a:p>
        </p:txBody>
      </p:sp>
      <p:sp>
        <p:nvSpPr>
          <p:cNvPr id="198" name="Google Shape;198;p28">
            <a:hlinkClick r:id="rId4"/>
          </p:cNvPr>
          <p:cNvSpPr txBox="1"/>
          <p:nvPr/>
        </p:nvSpPr>
        <p:spPr>
          <a:xfrm>
            <a:off x="122675" y="3027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rgbClr val="0000FF"/>
                </a:solidFill>
              </a:rPr>
              <a:t>https://lookerstudio.google.com/reporting/b7a2e5ef-c4c6-4c87-b777-d6ee4be09232</a:t>
            </a:r>
            <a:endParaRPr sz="9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2" name="Shape 202"/>
        <p:cNvGrpSpPr/>
        <p:nvPr/>
      </p:nvGrpSpPr>
      <p:grpSpPr>
        <a:xfrm>
          <a:off x="0" y="0"/>
          <a:ext cx="0" cy="0"/>
          <a:chOff x="0" y="0"/>
          <a:chExt cx="0" cy="0"/>
        </a:xfrm>
      </p:grpSpPr>
      <p:sp>
        <p:nvSpPr>
          <p:cNvPr id="203" name="Google Shape;203;p29"/>
          <p:cNvSpPr txBox="1"/>
          <p:nvPr>
            <p:ph type="title"/>
          </p:nvPr>
        </p:nvSpPr>
        <p:spPr>
          <a:xfrm>
            <a:off x="685100" y="194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940">
                <a:solidFill>
                  <a:schemeClr val="lt1"/>
                </a:solidFill>
              </a:rPr>
              <a:t>Merci…..</a:t>
            </a:r>
            <a:endParaRPr sz="294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99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40">
                <a:solidFill>
                  <a:srgbClr val="4A86E8"/>
                </a:solidFill>
              </a:rPr>
              <a:t>Analyse global</a:t>
            </a:r>
            <a:endParaRPr sz="2540">
              <a:solidFill>
                <a:srgbClr val="4A86E8"/>
              </a:solidFill>
            </a:endParaRPr>
          </a:p>
        </p:txBody>
      </p:sp>
      <p:sp>
        <p:nvSpPr>
          <p:cNvPr id="96" name="Google Shape;96;p14"/>
          <p:cNvSpPr txBox="1"/>
          <p:nvPr>
            <p:ph idx="1" type="body"/>
          </p:nvPr>
        </p:nvSpPr>
        <p:spPr>
          <a:xfrm>
            <a:off x="1171430" y="1655525"/>
            <a:ext cx="4245600" cy="4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700"/>
              <a:t>Objectif </a:t>
            </a:r>
            <a:r>
              <a:rPr b="1" lang="fr" sz="1700"/>
              <a:t>Métiers ( de quoi parlons nous )</a:t>
            </a:r>
            <a:endParaRPr b="1" sz="1700"/>
          </a:p>
        </p:txBody>
      </p:sp>
      <p:sp>
        <p:nvSpPr>
          <p:cNvPr id="97" name="Google Shape;97;p14"/>
          <p:cNvSpPr txBox="1"/>
          <p:nvPr>
            <p:ph idx="1" type="body"/>
          </p:nvPr>
        </p:nvSpPr>
        <p:spPr>
          <a:xfrm>
            <a:off x="1171430" y="2149625"/>
            <a:ext cx="5893500" cy="49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fr" sz="1700"/>
              <a:t>Vous </a:t>
            </a:r>
            <a:r>
              <a:rPr b="1" lang="fr" sz="1700"/>
              <a:t>racontez</a:t>
            </a:r>
            <a:r>
              <a:rPr b="1" lang="fr" sz="1700"/>
              <a:t> une histoire ( avec des données )</a:t>
            </a:r>
            <a:endParaRPr b="1" sz="1700"/>
          </a:p>
        </p:txBody>
      </p:sp>
      <p:sp>
        <p:nvSpPr>
          <p:cNvPr id="98" name="Google Shape;98;p14"/>
          <p:cNvSpPr txBox="1"/>
          <p:nvPr>
            <p:ph idx="1" type="body"/>
          </p:nvPr>
        </p:nvSpPr>
        <p:spPr>
          <a:xfrm>
            <a:off x="1171434" y="3137825"/>
            <a:ext cx="2730600" cy="4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700"/>
              <a:t>Dashboard</a:t>
            </a:r>
            <a:endParaRPr b="1" sz="1700"/>
          </a:p>
        </p:txBody>
      </p:sp>
      <p:sp>
        <p:nvSpPr>
          <p:cNvPr id="99" name="Google Shape;99;p14"/>
          <p:cNvSpPr txBox="1"/>
          <p:nvPr>
            <p:ph idx="1" type="body"/>
          </p:nvPr>
        </p:nvSpPr>
        <p:spPr>
          <a:xfrm>
            <a:off x="1171434" y="2643725"/>
            <a:ext cx="2730600" cy="4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700"/>
              <a:t>Recommandation</a:t>
            </a:r>
            <a:endParaRPr b="1" sz="1700"/>
          </a:p>
        </p:txBody>
      </p:sp>
      <p:sp>
        <p:nvSpPr>
          <p:cNvPr id="100" name="Google Shape;100;p14"/>
          <p:cNvSpPr/>
          <p:nvPr/>
        </p:nvSpPr>
        <p:spPr>
          <a:xfrm>
            <a:off x="727650" y="1813925"/>
            <a:ext cx="177300" cy="1773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14"/>
          <p:cNvSpPr/>
          <p:nvPr/>
        </p:nvSpPr>
        <p:spPr>
          <a:xfrm>
            <a:off x="727650" y="2308025"/>
            <a:ext cx="177300" cy="1773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14"/>
          <p:cNvSpPr/>
          <p:nvPr/>
        </p:nvSpPr>
        <p:spPr>
          <a:xfrm>
            <a:off x="727650" y="2802125"/>
            <a:ext cx="177300" cy="1773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14"/>
          <p:cNvSpPr/>
          <p:nvPr/>
        </p:nvSpPr>
        <p:spPr>
          <a:xfrm>
            <a:off x="727650" y="3296225"/>
            <a:ext cx="177300" cy="1773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2" presetSubtype="2">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7" name="Shape 107"/>
        <p:cNvGrpSpPr/>
        <p:nvPr/>
      </p:nvGrpSpPr>
      <p:grpSpPr>
        <a:xfrm>
          <a:off x="0" y="0"/>
          <a:ext cx="0" cy="0"/>
          <a:chOff x="0" y="0"/>
          <a:chExt cx="0" cy="0"/>
        </a:xfrm>
      </p:grpSpPr>
      <p:sp>
        <p:nvSpPr>
          <p:cNvPr id="108" name="Google Shape;108;p15"/>
          <p:cNvSpPr txBox="1"/>
          <p:nvPr>
            <p:ph type="title"/>
          </p:nvPr>
        </p:nvSpPr>
        <p:spPr>
          <a:xfrm>
            <a:off x="685100" y="194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940">
                <a:solidFill>
                  <a:schemeClr val="lt1"/>
                </a:solidFill>
              </a:rPr>
              <a:t>De quoi parlons nous ?</a:t>
            </a:r>
            <a:endParaRPr sz="294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 </a:t>
            </a:r>
            <a:endParaRPr/>
          </a:p>
        </p:txBody>
      </p:sp>
      <p:sp>
        <p:nvSpPr>
          <p:cNvPr id="114" name="Google Shape;114;p16"/>
          <p:cNvSpPr txBox="1"/>
          <p:nvPr>
            <p:ph idx="1" type="body"/>
          </p:nvPr>
        </p:nvSpPr>
        <p:spPr>
          <a:xfrm>
            <a:off x="795950" y="2078875"/>
            <a:ext cx="8124000" cy="840300"/>
          </a:xfrm>
          <a:prstGeom prst="rect">
            <a:avLst/>
          </a:prstGeom>
          <a:solidFill>
            <a:srgbClr val="F09090">
              <a:alpha val="24680"/>
            </a:srgbClr>
          </a:solidFill>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fr" sz="4800">
                <a:solidFill>
                  <a:srgbClr val="000000"/>
                </a:solidFill>
                <a:latin typeface="Arial"/>
                <a:ea typeface="Arial"/>
                <a:cs typeface="Arial"/>
                <a:sym typeface="Arial"/>
              </a:rPr>
              <a:t>Une banque souhaite améliorer la performance de ses campagnes de prêts personnels( toutes les campagnes marketing n’ont pas le même succès : certaines sont très efficaces, d’autres génèrent peu d’acceptations).Pour optimiser ces campagnes, la banque souhaite </a:t>
            </a:r>
            <a:r>
              <a:rPr b="1" lang="fr" sz="4800">
                <a:solidFill>
                  <a:srgbClr val="000000"/>
                </a:solidFill>
                <a:latin typeface="Arial"/>
                <a:ea typeface="Arial"/>
                <a:cs typeface="Arial"/>
                <a:sym typeface="Arial"/>
              </a:rPr>
              <a:t>identifier les profils de clients les plus susceptibles d’accepter une offre de prêt.</a:t>
            </a:r>
            <a:endParaRPr sz="4800">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chemeClr val="accent2"/>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15" name="Google Shape;115;p16"/>
          <p:cNvSpPr txBox="1"/>
          <p:nvPr>
            <p:ph idx="1" type="body"/>
          </p:nvPr>
        </p:nvSpPr>
        <p:spPr>
          <a:xfrm>
            <a:off x="1082450" y="3173775"/>
            <a:ext cx="7690500" cy="665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lang="fr">
                <a:solidFill>
                  <a:srgbClr val="4A86E8"/>
                </a:solidFill>
                <a:latin typeface="Arial"/>
                <a:ea typeface="Arial"/>
                <a:cs typeface="Arial"/>
                <a:sym typeface="Arial"/>
              </a:rPr>
              <a:t>Réaliser une analyse de segmentation sur les données clients pour </a:t>
            </a:r>
            <a:r>
              <a:rPr b="1" lang="fr">
                <a:solidFill>
                  <a:srgbClr val="4A86E8"/>
                </a:solidFill>
                <a:latin typeface="Arial"/>
                <a:ea typeface="Arial"/>
                <a:cs typeface="Arial"/>
                <a:sym typeface="Arial"/>
              </a:rPr>
              <a:t>identifier les segments à fort taux d’acceptation et créer un tableau de bord de suivi</a:t>
            </a:r>
            <a:r>
              <a:rPr lang="fr">
                <a:solidFill>
                  <a:srgbClr val="4A86E8"/>
                </a:solidFill>
                <a:latin typeface="Arial"/>
                <a:ea typeface="Arial"/>
                <a:cs typeface="Arial"/>
                <a:sym typeface="Arial"/>
              </a:rPr>
              <a:t>.</a:t>
            </a:r>
            <a:endParaRPr>
              <a:solidFill>
                <a:srgbClr val="4A86E8"/>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200"/>
          </a:p>
        </p:txBody>
      </p:sp>
      <p:sp>
        <p:nvSpPr>
          <p:cNvPr id="116" name="Google Shape;116;p16"/>
          <p:cNvSpPr/>
          <p:nvPr/>
        </p:nvSpPr>
        <p:spPr>
          <a:xfrm>
            <a:off x="729450" y="3429000"/>
            <a:ext cx="266100" cy="738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0" name="Shape 120"/>
        <p:cNvGrpSpPr/>
        <p:nvPr/>
      </p:nvGrpSpPr>
      <p:grpSpPr>
        <a:xfrm>
          <a:off x="0" y="0"/>
          <a:ext cx="0" cy="0"/>
          <a:chOff x="0" y="0"/>
          <a:chExt cx="0" cy="0"/>
        </a:xfrm>
      </p:grpSpPr>
      <p:sp>
        <p:nvSpPr>
          <p:cNvPr id="121" name="Google Shape;121;p17"/>
          <p:cNvSpPr txBox="1"/>
          <p:nvPr>
            <p:ph type="title"/>
          </p:nvPr>
        </p:nvSpPr>
        <p:spPr>
          <a:xfrm>
            <a:off x="685100" y="194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940">
                <a:solidFill>
                  <a:schemeClr val="lt1"/>
                </a:solidFill>
              </a:rPr>
              <a:t>Présenter</a:t>
            </a:r>
            <a:r>
              <a:rPr lang="fr" sz="2940">
                <a:solidFill>
                  <a:schemeClr val="lt1"/>
                </a:solidFill>
              </a:rPr>
              <a:t> les données </a:t>
            </a:r>
            <a:endParaRPr sz="294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58550" y="548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140"/>
              <a:t>Vue global</a:t>
            </a:r>
            <a:endParaRPr sz="3140"/>
          </a:p>
        </p:txBody>
      </p:sp>
      <p:sp>
        <p:nvSpPr>
          <p:cNvPr id="127" name="Google Shape;127;p18"/>
          <p:cNvSpPr txBox="1"/>
          <p:nvPr>
            <p:ph idx="1" type="body"/>
          </p:nvPr>
        </p:nvSpPr>
        <p:spPr>
          <a:xfrm>
            <a:off x="658550" y="2111650"/>
            <a:ext cx="4818900" cy="169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fr" sz="1400">
                <a:solidFill>
                  <a:srgbClr val="000000"/>
                </a:solidFill>
              </a:rPr>
              <a:t>Taux global d’acceptation : </a:t>
            </a:r>
            <a:r>
              <a:rPr b="1" lang="fr" sz="1400">
                <a:solidFill>
                  <a:srgbClr val="FF0000"/>
                </a:solidFill>
              </a:rPr>
              <a:t>9,6 %</a:t>
            </a:r>
            <a:endParaRPr b="1" sz="1500">
              <a:solidFill>
                <a:srgbClr val="FF0000"/>
              </a:solidFill>
            </a:endParaRPr>
          </a:p>
          <a:p>
            <a:pPr indent="-317500" lvl="0" marL="457200" rtl="0" algn="l">
              <a:spcBef>
                <a:spcPts val="0"/>
              </a:spcBef>
              <a:spcAft>
                <a:spcPts val="0"/>
              </a:spcAft>
              <a:buClr>
                <a:srgbClr val="000000"/>
              </a:buClr>
              <a:buSzPts val="1400"/>
              <a:buFont typeface="Arial"/>
              <a:buChar char="●"/>
            </a:pPr>
            <a:r>
              <a:rPr lang="fr" sz="1400">
                <a:solidFill>
                  <a:srgbClr val="000000"/>
                </a:solidFill>
              </a:rPr>
              <a:t>Population totale : </a:t>
            </a:r>
            <a:r>
              <a:rPr b="1" lang="fr" sz="1400">
                <a:solidFill>
                  <a:srgbClr val="000000"/>
                </a:solidFill>
              </a:rPr>
              <a:t>5 000 clients</a:t>
            </a:r>
            <a:endParaRPr b="1" sz="1400">
              <a:solidFill>
                <a:srgbClr val="000000"/>
              </a:solidFill>
            </a:endParaRPr>
          </a:p>
          <a:p>
            <a:pPr indent="-317500" lvl="0" marL="457200" rtl="0" algn="l">
              <a:spcBef>
                <a:spcPts val="0"/>
              </a:spcBef>
              <a:spcAft>
                <a:spcPts val="0"/>
              </a:spcAft>
              <a:buClr>
                <a:srgbClr val="000000"/>
              </a:buClr>
              <a:buSzPts val="1400"/>
              <a:buFont typeface="Arial"/>
              <a:buChar char="●"/>
            </a:pPr>
            <a:r>
              <a:rPr lang="fr" sz="1400">
                <a:solidFill>
                  <a:srgbClr val="000000"/>
                </a:solidFill>
              </a:rPr>
              <a:t>Population acceptant le prêt  :</a:t>
            </a:r>
            <a:r>
              <a:rPr b="1" lang="fr" sz="1400">
                <a:solidFill>
                  <a:srgbClr val="000000"/>
                </a:solidFill>
              </a:rPr>
              <a:t> 480  clients</a:t>
            </a:r>
            <a:endParaRPr b="1" sz="1400">
              <a:solidFill>
                <a:srgbClr val="000000"/>
              </a:solidFill>
            </a:endParaRPr>
          </a:p>
          <a:p>
            <a:pPr indent="-317500" lvl="0" marL="457200" rtl="0" algn="l">
              <a:spcBef>
                <a:spcPts val="0"/>
              </a:spcBef>
              <a:spcAft>
                <a:spcPts val="0"/>
              </a:spcAft>
              <a:buClr>
                <a:srgbClr val="000000"/>
              </a:buClr>
              <a:buSzPts val="1400"/>
              <a:buChar char="●"/>
            </a:pPr>
            <a:r>
              <a:rPr lang="fr" sz="1400">
                <a:solidFill>
                  <a:srgbClr val="000000"/>
                </a:solidFill>
              </a:rPr>
              <a:t>Objectif : augmenter ce taux via un ciblage précis</a:t>
            </a:r>
            <a:endParaRPr sz="1400">
              <a:solidFill>
                <a:srgbClr val="000000"/>
              </a:solidFill>
            </a:endParaRPr>
          </a:p>
          <a:p>
            <a:pPr indent="0" lvl="0" marL="0" rtl="0" algn="l">
              <a:spcBef>
                <a:spcPts val="1200"/>
              </a:spcBef>
              <a:spcAft>
                <a:spcPts val="1200"/>
              </a:spcAft>
              <a:buNone/>
            </a:pPr>
            <a:r>
              <a:t/>
            </a:r>
            <a:endParaRPr/>
          </a:p>
        </p:txBody>
      </p:sp>
      <p:pic>
        <p:nvPicPr>
          <p:cNvPr id="128" name="Google Shape;128;p18" title="Capture d’écran 2025-10-20 à 17.01.59.png"/>
          <p:cNvPicPr preferRelativeResize="0"/>
          <p:nvPr/>
        </p:nvPicPr>
        <p:blipFill>
          <a:blip r:embed="rId3">
            <a:alphaModFix/>
          </a:blip>
          <a:stretch>
            <a:fillRect/>
          </a:stretch>
        </p:blipFill>
        <p:spPr>
          <a:xfrm>
            <a:off x="5903675" y="1678875"/>
            <a:ext cx="2752275" cy="178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650" y="578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40"/>
              <a:t>Segmentation par </a:t>
            </a:r>
            <a:r>
              <a:rPr lang="fr" sz="2640">
                <a:solidFill>
                  <a:srgbClr val="4A86E8"/>
                </a:solidFill>
              </a:rPr>
              <a:t>revenu</a:t>
            </a:r>
            <a:endParaRPr sz="2640">
              <a:solidFill>
                <a:srgbClr val="4A86E8"/>
              </a:solidFill>
            </a:endParaRPr>
          </a:p>
        </p:txBody>
      </p:sp>
      <p:sp>
        <p:nvSpPr>
          <p:cNvPr id="134" name="Google Shape;134;p19"/>
          <p:cNvSpPr txBox="1"/>
          <p:nvPr>
            <p:ph idx="1" type="body"/>
          </p:nvPr>
        </p:nvSpPr>
        <p:spPr>
          <a:xfrm>
            <a:off x="729450" y="2078875"/>
            <a:ext cx="3752700" cy="1248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fr" sz="1200">
                <a:solidFill>
                  <a:srgbClr val="000000"/>
                </a:solidFill>
              </a:rPr>
              <a:t>Les clients à </a:t>
            </a:r>
            <a:r>
              <a:rPr b="1" lang="fr" sz="1200">
                <a:solidFill>
                  <a:srgbClr val="4A86E8"/>
                </a:solidFill>
              </a:rPr>
              <a:t>haut revenu (&gt;80k)</a:t>
            </a:r>
            <a:r>
              <a:rPr lang="fr" sz="1200">
                <a:solidFill>
                  <a:srgbClr val="000000"/>
                </a:solidFill>
              </a:rPr>
              <a:t> sont </a:t>
            </a:r>
            <a:r>
              <a:rPr b="1" lang="fr" sz="1200">
                <a:solidFill>
                  <a:srgbClr val="000000"/>
                </a:solidFill>
              </a:rPr>
              <a:t>les  plus susceptibles</a:t>
            </a:r>
            <a:r>
              <a:rPr lang="fr" sz="1200">
                <a:solidFill>
                  <a:srgbClr val="000000"/>
                </a:solidFill>
              </a:rPr>
              <a:t> d’accepter un prêt. Elles </a:t>
            </a:r>
            <a:r>
              <a:rPr lang="fr" sz="1200">
                <a:solidFill>
                  <a:srgbClr val="000000"/>
                </a:solidFill>
              </a:rPr>
              <a:t>représentent</a:t>
            </a:r>
            <a:r>
              <a:rPr lang="fr" sz="1200">
                <a:solidFill>
                  <a:srgbClr val="000000"/>
                </a:solidFill>
              </a:rPr>
              <a:t> </a:t>
            </a:r>
            <a:r>
              <a:rPr b="1" lang="fr" sz="1200">
                <a:solidFill>
                  <a:srgbClr val="000000"/>
                </a:solidFill>
              </a:rPr>
              <a:t>25.25% </a:t>
            </a:r>
            <a:r>
              <a:rPr lang="fr" sz="1200">
                <a:solidFill>
                  <a:srgbClr val="000000"/>
                </a:solidFill>
              </a:rPr>
              <a:t>du taux d’acceptation conte 0.39% pour les revenus moyens et 0% pour les faibles revenus.</a:t>
            </a:r>
            <a:endParaRPr sz="1400"/>
          </a:p>
        </p:txBody>
      </p:sp>
      <p:pic>
        <p:nvPicPr>
          <p:cNvPr id="135" name="Google Shape;135;p19" title="Capture d’écran 2025-10-20 à 14.59.56.png"/>
          <p:cNvPicPr preferRelativeResize="0"/>
          <p:nvPr/>
        </p:nvPicPr>
        <p:blipFill>
          <a:blip r:embed="rId3">
            <a:alphaModFix/>
          </a:blip>
          <a:stretch>
            <a:fillRect/>
          </a:stretch>
        </p:blipFill>
        <p:spPr>
          <a:xfrm>
            <a:off x="4857200" y="1869875"/>
            <a:ext cx="4072025" cy="2679101"/>
          </a:xfrm>
          <a:prstGeom prst="rect">
            <a:avLst/>
          </a:prstGeom>
          <a:noFill/>
          <a:ln>
            <a:noFill/>
          </a:ln>
        </p:spPr>
      </p:pic>
      <p:sp>
        <p:nvSpPr>
          <p:cNvPr id="136" name="Google Shape;136;p19"/>
          <p:cNvSpPr/>
          <p:nvPr/>
        </p:nvSpPr>
        <p:spPr>
          <a:xfrm rot="8336632">
            <a:off x="6430459" y="2670250"/>
            <a:ext cx="635355" cy="129707"/>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19"/>
          <p:cNvSpPr txBox="1"/>
          <p:nvPr/>
        </p:nvSpPr>
        <p:spPr>
          <a:xfrm>
            <a:off x="6989625" y="2379300"/>
            <a:ext cx="156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chemeClr val="dk1"/>
                </a:solidFill>
                <a:latin typeface="Lato"/>
                <a:ea typeface="Lato"/>
                <a:cs typeface="Lato"/>
                <a:sym typeface="Lato"/>
              </a:rPr>
              <a:t>Best taux</a:t>
            </a:r>
            <a:r>
              <a:rPr lang="fr"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650475" y="548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40"/>
              <a:t>Segment par tranche d'âge</a:t>
            </a:r>
            <a:endParaRPr sz="2540"/>
          </a:p>
          <a:p>
            <a:pPr indent="0" lvl="0" marL="0" rtl="0" algn="l">
              <a:spcBef>
                <a:spcPts val="0"/>
              </a:spcBef>
              <a:spcAft>
                <a:spcPts val="0"/>
              </a:spcAft>
              <a:buSzPts val="990"/>
              <a:buNone/>
            </a:pPr>
            <a:r>
              <a:t/>
            </a:r>
            <a:endParaRPr sz="2540"/>
          </a:p>
        </p:txBody>
      </p:sp>
      <p:sp>
        <p:nvSpPr>
          <p:cNvPr id="143" name="Google Shape;143;p20"/>
          <p:cNvSpPr txBox="1"/>
          <p:nvPr>
            <p:ph idx="1" type="body"/>
          </p:nvPr>
        </p:nvSpPr>
        <p:spPr>
          <a:xfrm>
            <a:off x="729450" y="2078875"/>
            <a:ext cx="456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200">
                <a:solidFill>
                  <a:srgbClr val="000000"/>
                </a:solidFill>
                <a:latin typeface="Arial"/>
                <a:ea typeface="Arial"/>
                <a:cs typeface="Arial"/>
                <a:sym typeface="Arial"/>
              </a:rPr>
              <a:t>La répartition équilibrée entre les jeunes (34,5 %), les adultes (33,5 %) et les seniors (32 %) montre une clientèle homogène.</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lang="fr" sz="1200">
                <a:solidFill>
                  <a:srgbClr val="000000"/>
                </a:solidFill>
                <a:latin typeface="Arial"/>
                <a:ea typeface="Arial"/>
                <a:cs typeface="Arial"/>
                <a:sym typeface="Arial"/>
              </a:rPr>
              <a:t>Cependant, la légère surreprésentation des jeunes peut être exploitée pour développer des offres spécifiques (prêts étudiants, premiers projets professionnels), tandis que les adultes et seniors restent des cibles clés pour des prêts de confort ou d’investissement</a:t>
            </a:r>
            <a:endParaRPr sz="1200">
              <a:solidFill>
                <a:srgbClr val="000000"/>
              </a:solidFill>
              <a:latin typeface="Arial"/>
              <a:ea typeface="Arial"/>
              <a:cs typeface="Arial"/>
              <a:sym typeface="Arial"/>
            </a:endParaRPr>
          </a:p>
        </p:txBody>
      </p:sp>
      <p:pic>
        <p:nvPicPr>
          <p:cNvPr id="144" name="Google Shape;144;p20" title="Capture d’écran 2025-10-20 à 15.38.28.png"/>
          <p:cNvPicPr preferRelativeResize="0"/>
          <p:nvPr/>
        </p:nvPicPr>
        <p:blipFill>
          <a:blip r:embed="rId3">
            <a:alphaModFix/>
          </a:blip>
          <a:stretch>
            <a:fillRect/>
          </a:stretch>
        </p:blipFill>
        <p:spPr>
          <a:xfrm>
            <a:off x="5929700" y="2029525"/>
            <a:ext cx="2879200" cy="222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55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40"/>
              <a:t>Segmentation par </a:t>
            </a:r>
            <a:r>
              <a:rPr lang="fr" sz="2540">
                <a:solidFill>
                  <a:srgbClr val="4A86E8"/>
                </a:solidFill>
              </a:rPr>
              <a:t>éducation</a:t>
            </a:r>
            <a:endParaRPr sz="2540">
              <a:solidFill>
                <a:srgbClr val="4A86E8"/>
              </a:solidFill>
            </a:endParaRPr>
          </a:p>
        </p:txBody>
      </p:sp>
      <p:sp>
        <p:nvSpPr>
          <p:cNvPr id="150" name="Google Shape;150;p21"/>
          <p:cNvSpPr txBox="1"/>
          <p:nvPr>
            <p:ph idx="1" type="body"/>
          </p:nvPr>
        </p:nvSpPr>
        <p:spPr>
          <a:xfrm>
            <a:off x="729450" y="2250900"/>
            <a:ext cx="4601700" cy="10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Plus le niveau d’éducation est élevé, plus la probabilité d’acceptation augmente.</a:t>
            </a:r>
            <a:endParaRPr/>
          </a:p>
        </p:txBody>
      </p:sp>
      <p:pic>
        <p:nvPicPr>
          <p:cNvPr id="151" name="Google Shape;151;p21" title="Capture d’écran 2025-10-20 à 15.21.10.png"/>
          <p:cNvPicPr preferRelativeResize="0"/>
          <p:nvPr/>
        </p:nvPicPr>
        <p:blipFill>
          <a:blip r:embed="rId3">
            <a:alphaModFix/>
          </a:blip>
          <a:stretch>
            <a:fillRect/>
          </a:stretch>
        </p:blipFill>
        <p:spPr>
          <a:xfrm>
            <a:off x="5173100" y="1356975"/>
            <a:ext cx="3778999" cy="2834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