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77" r:id="rId8"/>
    <p:sldId id="278" r:id="rId9"/>
    <p:sldId id="262" r:id="rId10"/>
    <p:sldId id="276" r:id="rId11"/>
    <p:sldId id="27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77B7-6D08-41C6-9F10-ED8C3AB05C88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E86C-DD98-4FA5-B7FA-CE85063F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933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77B7-6D08-41C6-9F10-ED8C3AB05C88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E86C-DD98-4FA5-B7FA-CE85063F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451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77B7-6D08-41C6-9F10-ED8C3AB05C88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E86C-DD98-4FA5-B7FA-CE85063F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68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77B7-6D08-41C6-9F10-ED8C3AB05C88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E86C-DD98-4FA5-B7FA-CE85063F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81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77B7-6D08-41C6-9F10-ED8C3AB05C88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E86C-DD98-4FA5-B7FA-CE85063F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614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77B7-6D08-41C6-9F10-ED8C3AB05C88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E86C-DD98-4FA5-B7FA-CE85063F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378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77B7-6D08-41C6-9F10-ED8C3AB05C88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E86C-DD98-4FA5-B7FA-CE85063F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553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77B7-6D08-41C6-9F10-ED8C3AB05C88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E86C-DD98-4FA5-B7FA-CE85063F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505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77B7-6D08-41C6-9F10-ED8C3AB05C88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E86C-DD98-4FA5-B7FA-CE85063F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20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77B7-6D08-41C6-9F10-ED8C3AB05C88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E86C-DD98-4FA5-B7FA-CE85063F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336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77B7-6D08-41C6-9F10-ED8C3AB05C88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E86C-DD98-4FA5-B7FA-CE85063F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42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A77B7-6D08-41C6-9F10-ED8C3AB05C88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1E86C-DD98-4FA5-B7FA-CE85063F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701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57374"/>
          </a:xfrm>
        </p:spPr>
        <p:txBody>
          <a:bodyPr/>
          <a:lstStyle/>
          <a:p>
            <a:r>
              <a:rPr lang="en-US" altLang="ko-KR" dirty="0" smtClean="0"/>
              <a:t>MBTI test site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041672"/>
              </p:ext>
            </p:extLst>
          </p:nvPr>
        </p:nvGraphicFramePr>
        <p:xfrm>
          <a:off x="3643085" y="3044855"/>
          <a:ext cx="4905829" cy="17884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4309">
                  <a:extLst>
                    <a:ext uri="{9D8B030D-6E8A-4147-A177-3AD203B41FA5}">
                      <a16:colId xmlns:a16="http://schemas.microsoft.com/office/drawing/2014/main" val="933487961"/>
                    </a:ext>
                  </a:extLst>
                </a:gridCol>
                <a:gridCol w="3271520">
                  <a:extLst>
                    <a:ext uri="{9D8B030D-6E8A-4147-A177-3AD203B41FA5}">
                      <a16:colId xmlns:a16="http://schemas.microsoft.com/office/drawing/2014/main" val="2090919731"/>
                    </a:ext>
                  </a:extLst>
                </a:gridCol>
              </a:tblGrid>
              <a:tr h="447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버전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1.1v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112146"/>
                  </a:ext>
                </a:extLst>
              </a:tr>
              <a:tr h="447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작성일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2024.01.04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6459649"/>
                  </a:ext>
                </a:extLst>
              </a:tr>
              <a:tr h="447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소속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조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6871874"/>
                  </a:ext>
                </a:extLst>
              </a:tr>
              <a:tr h="447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작성자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옥은진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윤지원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최원준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9331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421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7585A4-0685-47D0-9A81-35FDFCD1EBD7}"/>
              </a:ext>
            </a:extLst>
          </p:cNvPr>
          <p:cNvSpPr txBox="1"/>
          <p:nvPr/>
        </p:nvSpPr>
        <p:spPr>
          <a:xfrm>
            <a:off x="533400" y="466725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dirty="0" smtClean="0"/>
              <a:t>권한</a:t>
            </a:r>
            <a:endParaRPr lang="ko-KR" altLang="en-US" sz="3500" dirty="0"/>
          </a:p>
        </p:txBody>
      </p:sp>
      <p:graphicFrame>
        <p:nvGraphicFramePr>
          <p:cNvPr id="3" name="표 8">
            <a:extLst>
              <a:ext uri="{FF2B5EF4-FFF2-40B4-BE49-F238E27FC236}">
                <a16:creationId xmlns:a16="http://schemas.microsoft.com/office/drawing/2014/main" id="{A442FEA8-4E41-46BF-AE73-21B9451E6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234081"/>
              </p:ext>
            </p:extLst>
          </p:nvPr>
        </p:nvGraphicFramePr>
        <p:xfrm>
          <a:off x="533400" y="1361692"/>
          <a:ext cx="11140438" cy="4794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845">
                  <a:extLst>
                    <a:ext uri="{9D8B030D-6E8A-4147-A177-3AD203B41FA5}">
                      <a16:colId xmlns:a16="http://schemas.microsoft.com/office/drawing/2014/main" val="2332422281"/>
                    </a:ext>
                  </a:extLst>
                </a:gridCol>
                <a:gridCol w="1407102">
                  <a:extLst>
                    <a:ext uri="{9D8B030D-6E8A-4147-A177-3AD203B41FA5}">
                      <a16:colId xmlns:a16="http://schemas.microsoft.com/office/drawing/2014/main" val="3419799210"/>
                    </a:ext>
                  </a:extLst>
                </a:gridCol>
                <a:gridCol w="2166693">
                  <a:extLst>
                    <a:ext uri="{9D8B030D-6E8A-4147-A177-3AD203B41FA5}">
                      <a16:colId xmlns:a16="http://schemas.microsoft.com/office/drawing/2014/main" val="2531580721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4109142419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3347047534"/>
                    </a:ext>
                  </a:extLst>
                </a:gridCol>
                <a:gridCol w="675917">
                  <a:extLst>
                    <a:ext uri="{9D8B030D-6E8A-4147-A177-3AD203B41FA5}">
                      <a16:colId xmlns:a16="http://schemas.microsoft.com/office/drawing/2014/main" val="1186746266"/>
                    </a:ext>
                  </a:extLst>
                </a:gridCol>
                <a:gridCol w="719777">
                  <a:extLst>
                    <a:ext uri="{9D8B030D-6E8A-4147-A177-3AD203B41FA5}">
                      <a16:colId xmlns:a16="http://schemas.microsoft.com/office/drawing/2014/main" val="4233055295"/>
                    </a:ext>
                  </a:extLst>
                </a:gridCol>
                <a:gridCol w="3712752">
                  <a:extLst>
                    <a:ext uri="{9D8B030D-6E8A-4147-A177-3AD203B41FA5}">
                      <a16:colId xmlns:a16="http://schemas.microsoft.com/office/drawing/2014/main" val="305696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/>
                        <a:t>대메뉴</a:t>
                      </a:r>
                      <a:endParaRPr lang="ko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/>
                        <a:t>중메뉴</a:t>
                      </a:r>
                      <a:endParaRPr lang="ko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사용자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쓰기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545786"/>
                  </a:ext>
                </a:extLst>
              </a:tr>
              <a:tr h="373510">
                <a:tc rowSpan="12"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err="1" smtClean="0"/>
                        <a:t>페이지별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권한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마이 페이지</a:t>
                      </a:r>
                      <a:endParaRPr lang="ko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2673646"/>
                  </a:ext>
                </a:extLst>
              </a:tr>
              <a:tr h="3735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회원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365585"/>
                  </a:ext>
                </a:extLst>
              </a:tr>
              <a:tr h="3735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비회원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x</a:t>
                      </a:r>
                      <a:endParaRPr lang="ko-KR" alt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359475"/>
                  </a:ext>
                </a:extLst>
              </a:tr>
              <a:tr h="3735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성격유형 검사</a:t>
                      </a:r>
                      <a:endParaRPr lang="ko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912367"/>
                  </a:ext>
                </a:extLst>
              </a:tr>
              <a:tr h="37351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선생님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소개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회원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253773"/>
                  </a:ext>
                </a:extLst>
              </a:tr>
              <a:tr h="3735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비회원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577342"/>
                  </a:ext>
                </a:extLst>
              </a:tr>
              <a:tr h="3735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매칭</a:t>
                      </a:r>
                      <a:r>
                        <a:rPr lang="ko-KR" altLang="en-US" sz="1500" baseline="0" dirty="0" smtClean="0"/>
                        <a:t> 페이지</a:t>
                      </a:r>
                      <a:endParaRPr lang="en-US" altLang="ko-KR" sz="15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941370"/>
                  </a:ext>
                </a:extLst>
              </a:tr>
              <a:tr h="3735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회원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017939"/>
                  </a:ext>
                </a:extLst>
              </a:tr>
              <a:tr h="373510">
                <a:tc vMerge="1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학습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커뮤니티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비회원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8861"/>
                  </a:ext>
                </a:extLst>
              </a:tr>
              <a:tr h="3735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대화 페이지</a:t>
                      </a:r>
                      <a:endParaRPr lang="en-US" altLang="ko-KR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477276"/>
                  </a:ext>
                </a:extLst>
              </a:tr>
              <a:tr h="28200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회원</a:t>
                      </a:r>
                      <a:endParaRPr lang="ko-KR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853522"/>
                  </a:ext>
                </a:extLst>
              </a:tr>
              <a:tr h="3735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비회원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064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24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7585A4-0685-47D0-9A81-35FDFCD1EBD7}"/>
              </a:ext>
            </a:extLst>
          </p:cNvPr>
          <p:cNvSpPr txBox="1"/>
          <p:nvPr/>
        </p:nvSpPr>
        <p:spPr>
          <a:xfrm>
            <a:off x="533400" y="466725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dirty="0" smtClean="0"/>
              <a:t>정책</a:t>
            </a:r>
            <a:endParaRPr lang="ko-KR" altLang="en-US" sz="3500" dirty="0"/>
          </a:p>
        </p:txBody>
      </p:sp>
      <p:graphicFrame>
        <p:nvGraphicFramePr>
          <p:cNvPr id="3" name="표 8">
            <a:extLst>
              <a:ext uri="{FF2B5EF4-FFF2-40B4-BE49-F238E27FC236}">
                <a16:creationId xmlns:a16="http://schemas.microsoft.com/office/drawing/2014/main" id="{A442FEA8-4E41-46BF-AE73-21B9451E6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634666"/>
              </p:ext>
            </p:extLst>
          </p:nvPr>
        </p:nvGraphicFramePr>
        <p:xfrm>
          <a:off x="533400" y="1097665"/>
          <a:ext cx="11170921" cy="5221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733">
                  <a:extLst>
                    <a:ext uri="{9D8B030D-6E8A-4147-A177-3AD203B41FA5}">
                      <a16:colId xmlns:a16="http://schemas.microsoft.com/office/drawing/2014/main" val="2332422281"/>
                    </a:ext>
                  </a:extLst>
                </a:gridCol>
                <a:gridCol w="1480040">
                  <a:extLst>
                    <a:ext uri="{9D8B030D-6E8A-4147-A177-3AD203B41FA5}">
                      <a16:colId xmlns:a16="http://schemas.microsoft.com/office/drawing/2014/main" val="3419799210"/>
                    </a:ext>
                  </a:extLst>
                </a:gridCol>
                <a:gridCol w="7421411">
                  <a:extLst>
                    <a:ext uri="{9D8B030D-6E8A-4147-A177-3AD203B41FA5}">
                      <a16:colId xmlns:a16="http://schemas.microsoft.com/office/drawing/2014/main" val="2531580721"/>
                    </a:ext>
                  </a:extLst>
                </a:gridCol>
                <a:gridCol w="1144737">
                  <a:extLst>
                    <a:ext uri="{9D8B030D-6E8A-4147-A177-3AD203B41FA5}">
                      <a16:colId xmlns:a16="http://schemas.microsoft.com/office/drawing/2014/main" val="3056962135"/>
                    </a:ext>
                  </a:extLst>
                </a:gridCol>
              </a:tblGrid>
              <a:tr h="5496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/>
                        <a:t>대구분</a:t>
                      </a:r>
                      <a:endParaRPr lang="ko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/>
                        <a:t>중구분</a:t>
                      </a:r>
                      <a:endParaRPr lang="ko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Description</a:t>
                      </a:r>
                      <a:endParaRPr lang="ko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545786"/>
                  </a:ext>
                </a:extLst>
              </a:tr>
              <a:tr h="549626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회원가입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정책</a:t>
                      </a:r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국가</a:t>
                      </a:r>
                      <a:endParaRPr lang="ko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대한민국 국민을 대상으로</a:t>
                      </a:r>
                      <a:r>
                        <a:rPr lang="ko-KR" altLang="en-US" sz="1400" baseline="0" dirty="0" smtClean="0"/>
                        <a:t> 서비스 지원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ko-KR" altLang="en-US" sz="1400" baseline="0" dirty="0" smtClean="0"/>
                        <a:t>해외 </a:t>
                      </a:r>
                      <a:r>
                        <a:rPr lang="en-US" altLang="ko-KR" sz="1400" baseline="0" dirty="0" smtClean="0"/>
                        <a:t>IP</a:t>
                      </a:r>
                      <a:r>
                        <a:rPr lang="ko-KR" altLang="en-US" sz="1400" baseline="0" dirty="0" smtClean="0"/>
                        <a:t>는 회원가입 불가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926743"/>
                  </a:ext>
                </a:extLst>
              </a:tr>
              <a:tr h="5496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언어</a:t>
                      </a:r>
                      <a:endParaRPr lang="ko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한국어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영어 </a:t>
                      </a:r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가지 언어 지원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추가되는 신규 계정의 언어는 한국어로</a:t>
                      </a:r>
                      <a:r>
                        <a:rPr lang="ko-KR" altLang="en-US" sz="1400" baseline="0" dirty="0" smtClean="0"/>
                        <a:t> 자동 설정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273820"/>
                  </a:ext>
                </a:extLst>
              </a:tr>
              <a:tr h="549626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ID</a:t>
                      </a:r>
                      <a:r>
                        <a:rPr lang="ko-KR" altLang="en-US" sz="1400" dirty="0"/>
                        <a:t>는 영문자나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숫자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또는 영문자와 숫자의 조합으로 </a:t>
                      </a:r>
                      <a:r>
                        <a:rPr lang="en-US" altLang="ko-KR" sz="1400" dirty="0"/>
                        <a:t>4-12</a:t>
                      </a:r>
                      <a:r>
                        <a:rPr lang="ko-KR" altLang="en-US" sz="1400" dirty="0"/>
                        <a:t>자까지 조합하여 </a:t>
                      </a:r>
                      <a:r>
                        <a:rPr lang="ko-KR" altLang="en-US" sz="1400" dirty="0" smtClean="0"/>
                        <a:t>만들 수 </a:t>
                      </a:r>
                      <a:r>
                        <a:rPr lang="ko-KR" altLang="en-US" sz="1400" dirty="0"/>
                        <a:t>있으며 한글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특수문자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 smtClean="0"/>
                        <a:t>띄어쓰기 등을 </a:t>
                      </a:r>
                      <a:r>
                        <a:rPr lang="ko-KR" altLang="en-US" sz="1400" dirty="0"/>
                        <a:t>포함할 수 </a:t>
                      </a:r>
                      <a:r>
                        <a:rPr lang="ko-KR" altLang="en-US" sz="1400" dirty="0" smtClean="0"/>
                        <a:t>없음</a:t>
                      </a:r>
                      <a:r>
                        <a:rPr lang="en-US" altLang="ko-KR" sz="1400" dirty="0" smtClean="0"/>
                        <a:t>.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673646"/>
                  </a:ext>
                </a:extLst>
              </a:tr>
              <a:tr h="9617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패스워드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영문자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특수문자를 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혼용하여 </a:t>
                      </a:r>
                      <a:r>
                        <a:rPr lang="en-US" altLang="ko-KR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ko-KR" altLang="en-US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글자 이상 </a:t>
                      </a:r>
                      <a:r>
                        <a:rPr lang="en-US" altLang="ko-KR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ko-KR" altLang="en-US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글자 미만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패스워드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사용하도록 한다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연속적인 숫자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문자 조합 및 생일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전화번호 등 추측하기 쉬운 </a:t>
                      </a:r>
                      <a:r>
                        <a:rPr lang="ko-KR" alt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패스워드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사용을 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금지한다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912367"/>
                  </a:ext>
                </a:extLst>
              </a:tr>
              <a:tr h="9617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이메일</a:t>
                      </a:r>
                      <a:endParaRPr lang="ko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개별 </a:t>
                      </a:r>
                      <a:r>
                        <a:rPr lang="ko-KR" altLang="en-US" sz="1400" dirty="0" err="1" smtClean="0"/>
                        <a:t>메일명</a:t>
                      </a:r>
                      <a:r>
                        <a:rPr lang="en-US" altLang="ko-KR" sz="1400" dirty="0" smtClean="0"/>
                        <a:t>@</a:t>
                      </a:r>
                      <a:r>
                        <a:rPr lang="ko-KR" altLang="en-US" sz="1400" dirty="0" err="1" smtClean="0"/>
                        <a:t>도메인명을</a:t>
                      </a:r>
                      <a:r>
                        <a:rPr lang="ko-KR" altLang="en-US" sz="1400" dirty="0" smtClean="0"/>
                        <a:t> 기본으로 입력 받는다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중복 확인을</a:t>
                      </a:r>
                      <a:r>
                        <a:rPr lang="ko-KR" altLang="en-US" sz="1400" baseline="0" dirty="0" smtClean="0"/>
                        <a:t> 통하여 유저간 같은 이메일이 없는지 확인한다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en-US" altLang="ko-KR" sz="1400" dirty="0" smtClean="0"/>
                    </a:p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941370"/>
                  </a:ext>
                </a:extLst>
              </a:tr>
              <a:tr h="549626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전화번호</a:t>
                      </a:r>
                      <a:endParaRPr lang="ko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E.164</a:t>
                      </a:r>
                      <a:r>
                        <a:rPr lang="en-US" altLang="ko-KR" sz="1400" baseline="0" dirty="0" smtClean="0"/>
                        <a:t> formatting </a:t>
                      </a:r>
                      <a:r>
                        <a:rPr lang="ko-KR" altLang="en-US" sz="1400" baseline="0" dirty="0" smtClean="0"/>
                        <a:t>표준으로 진행 </a:t>
                      </a:r>
                      <a:r>
                        <a:rPr lang="en-US" altLang="ko-KR" sz="1400" baseline="0" dirty="0" smtClean="0"/>
                        <a:t>(</a:t>
                      </a:r>
                      <a:r>
                        <a:rPr lang="ko-KR" altLang="en-US" sz="1400" baseline="0" dirty="0" smtClean="0"/>
                        <a:t>표기 가능 범위</a:t>
                      </a:r>
                      <a:r>
                        <a:rPr lang="en-US" altLang="ko-KR" sz="1400" baseline="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(+) + country code + phone number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631532"/>
                  </a:ext>
                </a:extLst>
              </a:tr>
              <a:tr h="549626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닉네임</a:t>
                      </a:r>
                      <a:endParaRPr lang="ko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닉네임은 한글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영문자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숫자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또는</a:t>
                      </a:r>
                      <a:r>
                        <a:rPr lang="ko-KR" altLang="en-US" sz="1400" baseline="0" dirty="0" smtClean="0"/>
                        <a:t> 세가지의</a:t>
                      </a:r>
                      <a:r>
                        <a:rPr lang="ko-KR" altLang="en-US" sz="1400" dirty="0" smtClean="0"/>
                        <a:t> 조합으로 만들</a:t>
                      </a:r>
                      <a:r>
                        <a:rPr lang="ko-KR" altLang="en-US" sz="1400" baseline="0" dirty="0" smtClean="0"/>
                        <a:t> 수 있으며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특수문자</a:t>
                      </a:r>
                      <a:r>
                        <a:rPr lang="en-US" altLang="ko-KR" sz="1400" baseline="0" dirty="0" smtClean="0"/>
                        <a:t>,</a:t>
                      </a:r>
                      <a:r>
                        <a:rPr lang="ko-KR" altLang="en-US" sz="1400" baseline="0" dirty="0" smtClean="0"/>
                        <a:t>띄어쓰기 등을 포함 할 수 없음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888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366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505564"/>
              </p:ext>
            </p:extLst>
          </p:nvPr>
        </p:nvGraphicFramePr>
        <p:xfrm>
          <a:off x="281730" y="1310862"/>
          <a:ext cx="116285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567">
                  <a:extLst>
                    <a:ext uri="{9D8B030D-6E8A-4147-A177-3AD203B41FA5}">
                      <a16:colId xmlns:a16="http://schemas.microsoft.com/office/drawing/2014/main" val="656756493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1387697866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3950762565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267066941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623144980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3160919361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4199784236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2823674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Main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MBT-M-001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옥은진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2024.01.02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53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 Path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메인화면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246039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281730" y="2260886"/>
            <a:ext cx="7698245" cy="4035268"/>
            <a:chOff x="404033" y="1665849"/>
            <a:chExt cx="7698245" cy="4035268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4033" y="1855205"/>
              <a:ext cx="7698245" cy="3845912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2071868" y="1990846"/>
              <a:ext cx="821803" cy="358815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999772" y="1990845"/>
              <a:ext cx="821803" cy="358815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609902" y="4210992"/>
              <a:ext cx="1340734" cy="553655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445024" y="1808905"/>
              <a:ext cx="1562661" cy="7028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1875097" y="1855205"/>
              <a:ext cx="324090" cy="28611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2860874" y="1855205"/>
              <a:ext cx="324090" cy="28611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6" name="타원 15"/>
            <p:cNvSpPr/>
            <p:nvPr/>
          </p:nvSpPr>
          <p:spPr>
            <a:xfrm>
              <a:off x="6335532" y="1665849"/>
              <a:ext cx="324090" cy="28611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18" name="타원 17"/>
            <p:cNvSpPr/>
            <p:nvPr/>
          </p:nvSpPr>
          <p:spPr>
            <a:xfrm>
              <a:off x="3441457" y="4067933"/>
              <a:ext cx="324090" cy="28611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</p:grp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198209"/>
              </p:ext>
            </p:extLst>
          </p:nvPr>
        </p:nvGraphicFramePr>
        <p:xfrm>
          <a:off x="7837879" y="3500855"/>
          <a:ext cx="4072387" cy="1744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886">
                  <a:extLst>
                    <a:ext uri="{9D8B030D-6E8A-4147-A177-3AD203B41FA5}">
                      <a16:colId xmlns:a16="http://schemas.microsoft.com/office/drawing/2014/main" val="935386866"/>
                    </a:ext>
                  </a:extLst>
                </a:gridCol>
                <a:gridCol w="2838501">
                  <a:extLst>
                    <a:ext uri="{9D8B030D-6E8A-4147-A177-3AD203B41FA5}">
                      <a16:colId xmlns:a16="http://schemas.microsoft.com/office/drawing/2014/main" val="3291746825"/>
                    </a:ext>
                  </a:extLst>
                </a:gridCol>
              </a:tblGrid>
              <a:tr h="36847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Explanation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951373"/>
                  </a:ext>
                </a:extLst>
              </a:tr>
              <a:tr h="3303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성격 유형 종류 페이지로 이동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407375"/>
                  </a:ext>
                </a:extLst>
              </a:tr>
              <a:tr h="3386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매칭 페이지로 이동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36860"/>
                  </a:ext>
                </a:extLst>
              </a:tr>
              <a:tr h="3386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로그인 페이지로 이동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899459"/>
                  </a:ext>
                </a:extLst>
              </a:tr>
              <a:tr h="3684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테스트 페이지로 이동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215197"/>
                  </a:ext>
                </a:extLst>
              </a:tr>
            </a:tbl>
          </a:graphicData>
        </a:graphic>
      </p:graphicFrame>
      <p:sp>
        <p:nvSpPr>
          <p:cNvPr id="17" name="제목 1"/>
          <p:cNvSpPr txBox="1">
            <a:spLocks/>
          </p:cNvSpPr>
          <p:nvPr/>
        </p:nvSpPr>
        <p:spPr>
          <a:xfrm>
            <a:off x="838198" y="1018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UI / </a:t>
            </a:r>
            <a:r>
              <a:rPr lang="ko-KR" altLang="en-US" dirty="0" err="1" smtClean="0"/>
              <a:t>기능정의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621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467502"/>
              </p:ext>
            </p:extLst>
          </p:nvPr>
        </p:nvGraphicFramePr>
        <p:xfrm>
          <a:off x="345194" y="1260374"/>
          <a:ext cx="116285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567">
                  <a:extLst>
                    <a:ext uri="{9D8B030D-6E8A-4147-A177-3AD203B41FA5}">
                      <a16:colId xmlns:a16="http://schemas.microsoft.com/office/drawing/2014/main" val="656756493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1387697866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3950762565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267066941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623144980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3160919361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4199784236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2823674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MBT-M-002</a:t>
                      </a:r>
                      <a:endParaRPr lang="ko-KR" alt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옥은진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2024.01.02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53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 Path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메인화면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로그인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246039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406963" y="2209228"/>
            <a:ext cx="8369065" cy="4302995"/>
            <a:chOff x="406963" y="1710464"/>
            <a:chExt cx="8369065" cy="430299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6963" y="1821952"/>
              <a:ext cx="8369065" cy="4191507"/>
            </a:xfrm>
            <a:prstGeom prst="rect">
              <a:avLst/>
            </a:prstGeom>
          </p:spPr>
        </p:pic>
        <p:grpSp>
          <p:nvGrpSpPr>
            <p:cNvPr id="7" name="그룹 6"/>
            <p:cNvGrpSpPr/>
            <p:nvPr/>
          </p:nvGrpSpPr>
          <p:grpSpPr>
            <a:xfrm>
              <a:off x="5160975" y="3139541"/>
              <a:ext cx="972585" cy="856215"/>
              <a:chOff x="11092219" y="6133435"/>
              <a:chExt cx="921437" cy="413781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11191853" y="6188401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11092219" y="6133435"/>
                <a:ext cx="220515" cy="11650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4</a:t>
                </a:r>
                <a:endParaRPr lang="ko-KR" altLang="en-US" dirty="0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4330253" y="3924095"/>
              <a:ext cx="1729722" cy="343113"/>
              <a:chOff x="11136264" y="6047125"/>
              <a:chExt cx="877392" cy="500091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11191853" y="6188401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11136264" y="6047125"/>
                <a:ext cx="104027" cy="3315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5</a:t>
                </a:r>
                <a:endParaRPr lang="ko-KR" altLang="en-US" dirty="0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3783724" y="4344484"/>
              <a:ext cx="1359769" cy="726920"/>
              <a:chOff x="11115286" y="6127546"/>
              <a:chExt cx="898370" cy="419670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11191853" y="6188401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1115286" y="6127546"/>
                <a:ext cx="143997" cy="12601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6</a:t>
                </a:r>
                <a:endParaRPr lang="ko-KR" altLang="en-US" dirty="0"/>
              </a:p>
            </p:txBody>
          </p:sp>
        </p:grpSp>
        <p:sp>
          <p:nvSpPr>
            <p:cNvPr id="27" name="직사각형 26"/>
            <p:cNvSpPr/>
            <p:nvPr/>
          </p:nvSpPr>
          <p:spPr>
            <a:xfrm>
              <a:off x="2221499" y="1990846"/>
              <a:ext cx="821803" cy="358815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2099543" y="1846892"/>
              <a:ext cx="261272" cy="22297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276543" y="1964283"/>
              <a:ext cx="821803" cy="358815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064104" y="1848113"/>
              <a:ext cx="1527604" cy="623468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3152396" y="1843069"/>
              <a:ext cx="261272" cy="22297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32" name="타원 31"/>
            <p:cNvSpPr/>
            <p:nvPr/>
          </p:nvSpPr>
          <p:spPr>
            <a:xfrm>
              <a:off x="6879784" y="1710464"/>
              <a:ext cx="283426" cy="2748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sp>
        <p:nvSpPr>
          <p:cNvPr id="25" name="제목 1"/>
          <p:cNvSpPr txBox="1">
            <a:spLocks/>
          </p:cNvSpPr>
          <p:nvPr/>
        </p:nvSpPr>
        <p:spPr>
          <a:xfrm>
            <a:off x="838198" y="1018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UI / </a:t>
            </a:r>
            <a:r>
              <a:rPr lang="ko-KR" altLang="en-US" dirty="0" err="1" smtClean="0"/>
              <a:t>기능정의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421407"/>
              </p:ext>
            </p:extLst>
          </p:nvPr>
        </p:nvGraphicFramePr>
        <p:xfrm>
          <a:off x="7494329" y="3271471"/>
          <a:ext cx="4479401" cy="2289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208">
                  <a:extLst>
                    <a:ext uri="{9D8B030D-6E8A-4147-A177-3AD203B41FA5}">
                      <a16:colId xmlns:a16="http://schemas.microsoft.com/office/drawing/2014/main" val="935386866"/>
                    </a:ext>
                  </a:extLst>
                </a:gridCol>
                <a:gridCol w="3122193">
                  <a:extLst>
                    <a:ext uri="{9D8B030D-6E8A-4147-A177-3AD203B41FA5}">
                      <a16:colId xmlns:a16="http://schemas.microsoft.com/office/drawing/2014/main" val="3291746825"/>
                    </a:ext>
                  </a:extLst>
                </a:gridCol>
              </a:tblGrid>
              <a:tr h="3233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Explanation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951373"/>
                  </a:ext>
                </a:extLst>
              </a:tr>
              <a:tr h="323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성격 유형 종류 페이지로 이동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258265"/>
                  </a:ext>
                </a:extLst>
              </a:tr>
              <a:tr h="323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매칭 페이지로 이동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734848"/>
                  </a:ext>
                </a:extLst>
              </a:tr>
              <a:tr h="323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로그인 페이지로 이동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578012"/>
                  </a:ext>
                </a:extLst>
              </a:tr>
              <a:tr h="323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입력한 아이디로 로그인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407375"/>
                  </a:ext>
                </a:extLst>
              </a:tr>
              <a:tr h="323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회원가입 페이지로 이동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36860"/>
                  </a:ext>
                </a:extLst>
              </a:tr>
              <a:tr h="350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다른 사이트 계정으로 로그인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899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673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258174"/>
              </p:ext>
            </p:extLst>
          </p:nvPr>
        </p:nvGraphicFramePr>
        <p:xfrm>
          <a:off x="281730" y="1246710"/>
          <a:ext cx="116285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567">
                  <a:extLst>
                    <a:ext uri="{9D8B030D-6E8A-4147-A177-3AD203B41FA5}">
                      <a16:colId xmlns:a16="http://schemas.microsoft.com/office/drawing/2014/main" val="656756493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1387697866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3950762565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267066941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623144980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3160919361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4199784236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2823674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Page Title 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MemberJoin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MBT-M-003</a:t>
                      </a:r>
                      <a:endParaRPr lang="ko-KR" alt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옥은진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2024.01.02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53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 Path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메인화면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로그인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회원가입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246039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535136" y="2337341"/>
            <a:ext cx="8500801" cy="4320166"/>
            <a:chOff x="543449" y="1747138"/>
            <a:chExt cx="8500801" cy="432016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3449" y="1809808"/>
              <a:ext cx="8500801" cy="4257496"/>
            </a:xfrm>
            <a:prstGeom prst="rect">
              <a:avLst/>
            </a:prstGeom>
          </p:spPr>
        </p:pic>
        <p:grpSp>
          <p:nvGrpSpPr>
            <p:cNvPr id="3" name="그룹 2"/>
            <p:cNvGrpSpPr/>
            <p:nvPr/>
          </p:nvGrpSpPr>
          <p:grpSpPr>
            <a:xfrm>
              <a:off x="2244603" y="1809808"/>
              <a:ext cx="1105425" cy="567632"/>
              <a:chOff x="1875097" y="1855205"/>
              <a:chExt cx="1018574" cy="494456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1875097" y="1855205"/>
                <a:ext cx="324090" cy="28611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3386180" y="1867997"/>
              <a:ext cx="915809" cy="509443"/>
              <a:chOff x="1875097" y="1855205"/>
              <a:chExt cx="1018574" cy="494456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1875097" y="1855205"/>
                <a:ext cx="324090" cy="28611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7173874" y="1747138"/>
              <a:ext cx="1720744" cy="779941"/>
              <a:chOff x="1985475" y="1921405"/>
              <a:chExt cx="908196" cy="428256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985475" y="1921405"/>
                <a:ext cx="169834" cy="16056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4134363" y="5012979"/>
              <a:ext cx="1105425" cy="567632"/>
              <a:chOff x="1875097" y="1855205"/>
              <a:chExt cx="1018574" cy="494456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1875097" y="1855205"/>
                <a:ext cx="324090" cy="28611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6</a:t>
                </a:r>
                <a:endParaRPr lang="ko-KR" altLang="en-US" dirty="0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5676290" y="4055204"/>
              <a:ext cx="666321" cy="380726"/>
              <a:chOff x="1875097" y="1855205"/>
              <a:chExt cx="1018574" cy="494456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1875097" y="1855205"/>
                <a:ext cx="324090" cy="28611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4</a:t>
                </a:r>
                <a:endParaRPr lang="ko-KR" altLang="en-US" dirty="0"/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5679058" y="4581675"/>
              <a:ext cx="666321" cy="380726"/>
              <a:chOff x="1875097" y="1855205"/>
              <a:chExt cx="1018574" cy="494456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1875097" y="1855205"/>
                <a:ext cx="324090" cy="28611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5</a:t>
                </a:r>
                <a:endParaRPr lang="ko-KR" altLang="en-US" dirty="0"/>
              </a:p>
            </p:txBody>
          </p:sp>
        </p:grpSp>
      </p:grp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698441"/>
              </p:ext>
            </p:extLst>
          </p:nvPr>
        </p:nvGraphicFramePr>
        <p:xfrm>
          <a:off x="7326452" y="3678985"/>
          <a:ext cx="4425149" cy="2373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769">
                  <a:extLst>
                    <a:ext uri="{9D8B030D-6E8A-4147-A177-3AD203B41FA5}">
                      <a16:colId xmlns:a16="http://schemas.microsoft.com/office/drawing/2014/main" val="935386866"/>
                    </a:ext>
                  </a:extLst>
                </a:gridCol>
                <a:gridCol w="3084380">
                  <a:extLst>
                    <a:ext uri="{9D8B030D-6E8A-4147-A177-3AD203B41FA5}">
                      <a16:colId xmlns:a16="http://schemas.microsoft.com/office/drawing/2014/main" val="3291746825"/>
                    </a:ext>
                  </a:extLst>
                </a:gridCol>
              </a:tblGrid>
              <a:tr h="29942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Explanation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951373"/>
                  </a:ext>
                </a:extLst>
              </a:tr>
              <a:tr h="2994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성격 유형 종류 페이지로 이동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407375"/>
                  </a:ext>
                </a:extLst>
              </a:tr>
              <a:tr h="2994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매칭 페이지로 이동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36860"/>
                  </a:ext>
                </a:extLst>
              </a:tr>
              <a:tr h="2994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로그인 페이지로 이동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899459"/>
                  </a:ext>
                </a:extLst>
              </a:tr>
              <a:tr h="391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입력된 이메일 중복 확인 기능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300607"/>
                  </a:ext>
                </a:extLst>
              </a:tr>
              <a:tr h="391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입력된 닉네임 중복 확인 기능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362289"/>
                  </a:ext>
                </a:extLst>
              </a:tr>
              <a:tr h="391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내용 작성 후 회원가입 시 데이터 저장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980798"/>
                  </a:ext>
                </a:extLst>
              </a:tr>
            </a:tbl>
          </a:graphicData>
        </a:graphic>
      </p:graphicFrame>
      <p:sp>
        <p:nvSpPr>
          <p:cNvPr id="31" name="제목 1"/>
          <p:cNvSpPr txBox="1">
            <a:spLocks/>
          </p:cNvSpPr>
          <p:nvPr/>
        </p:nvSpPr>
        <p:spPr>
          <a:xfrm>
            <a:off x="838198" y="1018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UI / </a:t>
            </a:r>
            <a:r>
              <a:rPr lang="ko-KR" altLang="en-US" dirty="0" err="1" smtClean="0"/>
              <a:t>기능정의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636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596969"/>
              </p:ext>
            </p:extLst>
          </p:nvPr>
        </p:nvGraphicFramePr>
        <p:xfrm>
          <a:off x="339919" y="1294095"/>
          <a:ext cx="116285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567">
                  <a:extLst>
                    <a:ext uri="{9D8B030D-6E8A-4147-A177-3AD203B41FA5}">
                      <a16:colId xmlns:a16="http://schemas.microsoft.com/office/drawing/2014/main" val="656756493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1387697866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3950762565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267066941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623144980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3160919361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4199784236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2823674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Personalities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MBT-M-004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옥은진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2024.01.02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53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 Path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메인화면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성격유형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246039"/>
                  </a:ext>
                </a:extLst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547517" y="2158675"/>
            <a:ext cx="8492667" cy="4395174"/>
            <a:chOff x="530891" y="1759664"/>
            <a:chExt cx="8492667" cy="4395174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0891" y="1908504"/>
              <a:ext cx="8492667" cy="4246334"/>
            </a:xfrm>
            <a:prstGeom prst="rect">
              <a:avLst/>
            </a:prstGeom>
          </p:spPr>
        </p:pic>
        <p:grpSp>
          <p:nvGrpSpPr>
            <p:cNvPr id="3" name="그룹 2"/>
            <p:cNvGrpSpPr/>
            <p:nvPr/>
          </p:nvGrpSpPr>
          <p:grpSpPr>
            <a:xfrm>
              <a:off x="2194500" y="1935065"/>
              <a:ext cx="974586" cy="477641"/>
              <a:chOff x="1875097" y="1887938"/>
              <a:chExt cx="1018574" cy="461723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1875097" y="1887938"/>
                <a:ext cx="324090" cy="28611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1114809" y="2968662"/>
              <a:ext cx="7014585" cy="2755727"/>
              <a:chOff x="2057633" y="1965579"/>
              <a:chExt cx="836038" cy="384082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2057633" y="1965579"/>
                <a:ext cx="45208" cy="4713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4</a:t>
                </a:r>
                <a:endParaRPr lang="ko-KR" altLang="en-US" dirty="0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3386180" y="1905575"/>
              <a:ext cx="915809" cy="509443"/>
              <a:chOff x="1875097" y="1855205"/>
              <a:chExt cx="1018574" cy="494456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1875097" y="1855205"/>
                <a:ext cx="324090" cy="28611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7064679" y="1759664"/>
              <a:ext cx="1842464" cy="783120"/>
              <a:chOff x="1996499" y="1921405"/>
              <a:chExt cx="897172" cy="428256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996499" y="1921405"/>
                <a:ext cx="158810" cy="17720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</p:grpSp>
      </p:grp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359887"/>
              </p:ext>
            </p:extLst>
          </p:nvPr>
        </p:nvGraphicFramePr>
        <p:xfrm>
          <a:off x="8439725" y="3815542"/>
          <a:ext cx="3528730" cy="1515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164">
                  <a:extLst>
                    <a:ext uri="{9D8B030D-6E8A-4147-A177-3AD203B41FA5}">
                      <a16:colId xmlns:a16="http://schemas.microsoft.com/office/drawing/2014/main" val="935386866"/>
                    </a:ext>
                  </a:extLst>
                </a:gridCol>
                <a:gridCol w="2459566">
                  <a:extLst>
                    <a:ext uri="{9D8B030D-6E8A-4147-A177-3AD203B41FA5}">
                      <a16:colId xmlns:a16="http://schemas.microsoft.com/office/drawing/2014/main" val="3291746825"/>
                    </a:ext>
                  </a:extLst>
                </a:gridCol>
              </a:tblGrid>
              <a:tr h="2995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Explanation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951373"/>
                  </a:ext>
                </a:extLst>
              </a:tr>
              <a:tr h="323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성격 유형 종류 페이지로 이동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407375"/>
                  </a:ext>
                </a:extLst>
              </a:tr>
              <a:tr h="302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매칭 페이지로 이동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36860"/>
                  </a:ext>
                </a:extLst>
              </a:tr>
              <a:tr h="2951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마이페이지로</a:t>
                      </a:r>
                      <a:r>
                        <a:rPr lang="ko-KR" altLang="en-US" sz="1200" dirty="0" smtClean="0"/>
                        <a:t> 이동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899459"/>
                  </a:ext>
                </a:extLst>
              </a:tr>
              <a:tr h="295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Mbti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유형 종류 표시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197060"/>
                  </a:ext>
                </a:extLst>
              </a:tr>
            </a:tbl>
          </a:graphicData>
        </a:graphic>
      </p:graphicFrame>
      <p:sp>
        <p:nvSpPr>
          <p:cNvPr id="22" name="제목 1"/>
          <p:cNvSpPr txBox="1">
            <a:spLocks/>
          </p:cNvSpPr>
          <p:nvPr/>
        </p:nvSpPr>
        <p:spPr>
          <a:xfrm>
            <a:off x="838198" y="1018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UI / </a:t>
            </a:r>
            <a:r>
              <a:rPr lang="ko-KR" altLang="en-US" dirty="0" err="1" smtClean="0"/>
              <a:t>기능정의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281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166638"/>
              </p:ext>
            </p:extLst>
          </p:nvPr>
        </p:nvGraphicFramePr>
        <p:xfrm>
          <a:off x="281730" y="1346404"/>
          <a:ext cx="116285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567">
                  <a:extLst>
                    <a:ext uri="{9D8B030D-6E8A-4147-A177-3AD203B41FA5}">
                      <a16:colId xmlns:a16="http://schemas.microsoft.com/office/drawing/2014/main" val="656756493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1387697866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3950762565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267066941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623144980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3160919361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4199784236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2823674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MyPage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MBT-C-001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옥은진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2024.01.02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53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 Path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메인화면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로그인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로그인 후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246039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554383" y="2345654"/>
            <a:ext cx="8203189" cy="4219940"/>
            <a:chOff x="704012" y="1747138"/>
            <a:chExt cx="8203189" cy="421994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4012" y="1855205"/>
              <a:ext cx="8203189" cy="4111873"/>
            </a:xfrm>
            <a:prstGeom prst="rect">
              <a:avLst/>
            </a:prstGeom>
          </p:spPr>
        </p:pic>
        <p:grpSp>
          <p:nvGrpSpPr>
            <p:cNvPr id="3" name="그룹 2"/>
            <p:cNvGrpSpPr/>
            <p:nvPr/>
          </p:nvGrpSpPr>
          <p:grpSpPr>
            <a:xfrm>
              <a:off x="2244603" y="1809808"/>
              <a:ext cx="1105425" cy="567632"/>
              <a:chOff x="1875097" y="1855205"/>
              <a:chExt cx="1018574" cy="494456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1875097" y="1855205"/>
                <a:ext cx="324090" cy="28611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3386180" y="1867997"/>
              <a:ext cx="915809" cy="509443"/>
              <a:chOff x="1875097" y="1855205"/>
              <a:chExt cx="1018574" cy="494456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1875097" y="1855205"/>
                <a:ext cx="324090" cy="28611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6820977" y="1747138"/>
              <a:ext cx="1979049" cy="779941"/>
              <a:chOff x="1996499" y="1921405"/>
              <a:chExt cx="897172" cy="428256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996499" y="1921405"/>
                <a:ext cx="158810" cy="17720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3282683" y="2585463"/>
              <a:ext cx="2768982" cy="2310736"/>
              <a:chOff x="2000903" y="1954100"/>
              <a:chExt cx="892768" cy="395561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2000903" y="1954100"/>
                <a:ext cx="127319" cy="6326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4</a:t>
                </a:r>
                <a:endParaRPr lang="ko-KR" altLang="en-US" dirty="0"/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3365157" y="5014781"/>
              <a:ext cx="1276785" cy="630444"/>
              <a:chOff x="2001784" y="1925680"/>
              <a:chExt cx="891887" cy="423981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2001784" y="1925680"/>
                <a:ext cx="167057" cy="18330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5</a:t>
                </a:r>
                <a:endParaRPr lang="ko-KR" altLang="en-US" dirty="0"/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4726238" y="5009530"/>
              <a:ext cx="1276785" cy="630444"/>
              <a:chOff x="2001784" y="1925680"/>
              <a:chExt cx="891887" cy="423981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2001784" y="1925680"/>
                <a:ext cx="167057" cy="18330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6</a:t>
                </a:r>
                <a:endParaRPr lang="ko-KR" altLang="en-US" dirty="0"/>
              </a:p>
            </p:txBody>
          </p:sp>
        </p:grpSp>
      </p:grpSp>
      <p:sp>
        <p:nvSpPr>
          <p:cNvPr id="31" name="제목 1"/>
          <p:cNvSpPr txBox="1">
            <a:spLocks/>
          </p:cNvSpPr>
          <p:nvPr/>
        </p:nvSpPr>
        <p:spPr>
          <a:xfrm>
            <a:off x="838198" y="1018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UI / </a:t>
            </a:r>
            <a:r>
              <a:rPr lang="ko-KR" altLang="en-US" dirty="0" err="1" smtClean="0"/>
              <a:t>기능정의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321859"/>
              </p:ext>
            </p:extLst>
          </p:nvPr>
        </p:nvGraphicFramePr>
        <p:xfrm>
          <a:off x="7403416" y="3666128"/>
          <a:ext cx="4458663" cy="2572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923">
                  <a:extLst>
                    <a:ext uri="{9D8B030D-6E8A-4147-A177-3AD203B41FA5}">
                      <a16:colId xmlns:a16="http://schemas.microsoft.com/office/drawing/2014/main" val="935386866"/>
                    </a:ext>
                  </a:extLst>
                </a:gridCol>
                <a:gridCol w="3107740">
                  <a:extLst>
                    <a:ext uri="{9D8B030D-6E8A-4147-A177-3AD203B41FA5}">
                      <a16:colId xmlns:a16="http://schemas.microsoft.com/office/drawing/2014/main" val="3291746825"/>
                    </a:ext>
                  </a:extLst>
                </a:gridCol>
              </a:tblGrid>
              <a:tr h="36649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Explanation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951373"/>
                  </a:ext>
                </a:extLst>
              </a:tr>
              <a:tr h="3127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성격 유형 종류 페이지로 이동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407375"/>
                  </a:ext>
                </a:extLst>
              </a:tr>
              <a:tr h="3447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매칭 페이지로 이동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36860"/>
                  </a:ext>
                </a:extLst>
              </a:tr>
              <a:tr h="3836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마이페이지로</a:t>
                      </a:r>
                      <a:r>
                        <a:rPr lang="ko-KR" altLang="en-US" sz="1200" dirty="0" smtClean="0"/>
                        <a:t> 이동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899459"/>
                  </a:ext>
                </a:extLst>
              </a:tr>
              <a:tr h="328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자신이 이전</a:t>
                      </a:r>
                      <a:r>
                        <a:rPr lang="ko-KR" altLang="en-US" sz="1200" baseline="0" dirty="0" smtClean="0"/>
                        <a:t> 검사 결과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표시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197060"/>
                  </a:ext>
                </a:extLst>
              </a:tr>
              <a:tr h="384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이전 검사 결과와 같은 </a:t>
                      </a:r>
                      <a:r>
                        <a:rPr lang="en-US" altLang="ko-KR" sz="1200" dirty="0" err="1" smtClean="0"/>
                        <a:t>mbti</a:t>
                      </a:r>
                      <a:r>
                        <a:rPr lang="ko-KR" altLang="en-US" sz="1200" dirty="0" smtClean="0"/>
                        <a:t>의 유명인 표시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188469"/>
                  </a:ext>
                </a:extLst>
              </a:tr>
              <a:tr h="3793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이전 검사 결과에 맞는 직업 추천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469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719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512810" y="2035046"/>
            <a:ext cx="8672104" cy="4463880"/>
            <a:chOff x="504497" y="1759665"/>
            <a:chExt cx="8672104" cy="446388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4497" y="1905575"/>
              <a:ext cx="8672104" cy="4317970"/>
            </a:xfrm>
            <a:prstGeom prst="rect">
              <a:avLst/>
            </a:prstGeom>
          </p:spPr>
        </p:pic>
        <p:grpSp>
          <p:nvGrpSpPr>
            <p:cNvPr id="3" name="그룹 2"/>
            <p:cNvGrpSpPr/>
            <p:nvPr/>
          </p:nvGrpSpPr>
          <p:grpSpPr>
            <a:xfrm>
              <a:off x="2215518" y="1903532"/>
              <a:ext cx="953566" cy="509171"/>
              <a:chOff x="1897065" y="1857458"/>
              <a:chExt cx="996606" cy="492203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1897065" y="1857458"/>
                <a:ext cx="324090" cy="28611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2974429" y="5048808"/>
              <a:ext cx="3486988" cy="900043"/>
              <a:chOff x="2030174" y="1939297"/>
              <a:chExt cx="863497" cy="410364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2030174" y="1939297"/>
                <a:ext cx="81689" cy="15181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4</a:t>
                </a:r>
                <a:endParaRPr lang="ko-KR" altLang="en-US" dirty="0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3386180" y="1905575"/>
              <a:ext cx="915809" cy="509443"/>
              <a:chOff x="1875097" y="1855205"/>
              <a:chExt cx="1018574" cy="494456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1875097" y="1855205"/>
                <a:ext cx="324090" cy="28611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7010399" y="1759665"/>
              <a:ext cx="1986455" cy="783118"/>
              <a:chOff x="2011012" y="1921406"/>
              <a:chExt cx="882659" cy="428255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2011012" y="1921406"/>
                <a:ext cx="144297" cy="15413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</p:grp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949129"/>
              </p:ext>
            </p:extLst>
          </p:nvPr>
        </p:nvGraphicFramePr>
        <p:xfrm>
          <a:off x="281730" y="1169639"/>
          <a:ext cx="116285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567">
                  <a:extLst>
                    <a:ext uri="{9D8B030D-6E8A-4147-A177-3AD203B41FA5}">
                      <a16:colId xmlns:a16="http://schemas.microsoft.com/office/drawing/2014/main" val="656756493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1387697866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3950762565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267066941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623144980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3160919361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4199784236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2823674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MBT-T-001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옥은진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2024.01.02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53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 Path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메인화면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테스트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246039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7647710" y="3121065"/>
          <a:ext cx="4112927" cy="1886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169">
                  <a:extLst>
                    <a:ext uri="{9D8B030D-6E8A-4147-A177-3AD203B41FA5}">
                      <a16:colId xmlns:a16="http://schemas.microsoft.com/office/drawing/2014/main" val="935386866"/>
                    </a:ext>
                  </a:extLst>
                </a:gridCol>
                <a:gridCol w="2866758">
                  <a:extLst>
                    <a:ext uri="{9D8B030D-6E8A-4147-A177-3AD203B41FA5}">
                      <a16:colId xmlns:a16="http://schemas.microsoft.com/office/drawing/2014/main" val="3291746825"/>
                    </a:ext>
                  </a:extLst>
                </a:gridCol>
              </a:tblGrid>
              <a:tr h="34558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Explanation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951373"/>
                  </a:ext>
                </a:extLst>
              </a:tr>
              <a:tr h="348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성격 유형 종류 페이지로 이동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407375"/>
                  </a:ext>
                </a:extLst>
              </a:tr>
              <a:tr h="402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매칭 페이지로 이동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36860"/>
                  </a:ext>
                </a:extLst>
              </a:tr>
              <a:tr h="373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마이페이지로</a:t>
                      </a:r>
                      <a:r>
                        <a:rPr lang="ko-KR" altLang="en-US" sz="1200" dirty="0" smtClean="0"/>
                        <a:t> 이동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899459"/>
                  </a:ext>
                </a:extLst>
              </a:tr>
              <a:tr h="4162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사용자가 해당 정도에 따라 선택 가능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197060"/>
                  </a:ext>
                </a:extLst>
              </a:tr>
            </a:tbl>
          </a:graphicData>
        </a:graphic>
      </p:graphicFrame>
      <p:sp>
        <p:nvSpPr>
          <p:cNvPr id="22" name="제목 1"/>
          <p:cNvSpPr txBox="1">
            <a:spLocks/>
          </p:cNvSpPr>
          <p:nvPr/>
        </p:nvSpPr>
        <p:spPr>
          <a:xfrm>
            <a:off x="838198" y="1018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UI / </a:t>
            </a:r>
            <a:r>
              <a:rPr lang="ko-KR" altLang="en-US" dirty="0" err="1" smtClean="0"/>
              <a:t>기능정의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809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617113"/>
              </p:ext>
            </p:extLst>
          </p:nvPr>
        </p:nvGraphicFramePr>
        <p:xfrm>
          <a:off x="281730" y="1319701"/>
          <a:ext cx="116285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567">
                  <a:extLst>
                    <a:ext uri="{9D8B030D-6E8A-4147-A177-3AD203B41FA5}">
                      <a16:colId xmlns:a16="http://schemas.microsoft.com/office/drawing/2014/main" val="656756493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1387697866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3950762565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267066941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623144980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3160919361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4199784236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2823674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MBT-T-002</a:t>
                      </a:r>
                      <a:endParaRPr lang="ko-KR" alt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옥은진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2024.01.02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53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 Path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메인화면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테스트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결과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246039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524507" y="2331226"/>
            <a:ext cx="8389057" cy="4318883"/>
            <a:chOff x="582696" y="1757648"/>
            <a:chExt cx="8389057" cy="4318883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2696" y="1867997"/>
              <a:ext cx="8389057" cy="4208534"/>
            </a:xfrm>
            <a:prstGeom prst="rect">
              <a:avLst/>
            </a:prstGeom>
          </p:spPr>
        </p:pic>
        <p:grpSp>
          <p:nvGrpSpPr>
            <p:cNvPr id="3" name="그룹 2"/>
            <p:cNvGrpSpPr/>
            <p:nvPr/>
          </p:nvGrpSpPr>
          <p:grpSpPr>
            <a:xfrm>
              <a:off x="2292452" y="1855204"/>
              <a:ext cx="871163" cy="522235"/>
              <a:chOff x="1928129" y="1855205"/>
              <a:chExt cx="965542" cy="494456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1928129" y="1855205"/>
                <a:ext cx="271058" cy="21319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3386180" y="1867997"/>
              <a:ext cx="915809" cy="509443"/>
              <a:chOff x="1875097" y="1855205"/>
              <a:chExt cx="1018574" cy="494456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1875097" y="1855205"/>
                <a:ext cx="324090" cy="28611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6863015" y="1757648"/>
              <a:ext cx="1979049" cy="779941"/>
              <a:chOff x="1996499" y="1921405"/>
              <a:chExt cx="897172" cy="428256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996499" y="1921405"/>
                <a:ext cx="158810" cy="17720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3282683" y="2585463"/>
              <a:ext cx="2768982" cy="2310736"/>
              <a:chOff x="2000903" y="1954100"/>
              <a:chExt cx="892768" cy="395561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2000903" y="1954100"/>
                <a:ext cx="127319" cy="6326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4</a:t>
                </a:r>
                <a:endParaRPr lang="ko-KR" altLang="en-US" dirty="0"/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3594633" y="4921612"/>
              <a:ext cx="1040435" cy="513653"/>
              <a:chOff x="1940081" y="1910980"/>
              <a:chExt cx="953590" cy="438681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1940081" y="1910980"/>
                <a:ext cx="272344" cy="20408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5</a:t>
                </a:r>
                <a:endParaRPr lang="ko-KR" altLang="en-US" dirty="0"/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4703468" y="4916358"/>
              <a:ext cx="1040435" cy="513653"/>
              <a:chOff x="1940081" y="1910980"/>
              <a:chExt cx="953590" cy="438681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1940081" y="1910980"/>
                <a:ext cx="272344" cy="20408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6</a:t>
                </a:r>
                <a:endParaRPr lang="ko-KR" altLang="en-US" dirty="0"/>
              </a:p>
            </p:txBody>
          </p:sp>
        </p:grpSp>
      </p:grpSp>
      <p:sp>
        <p:nvSpPr>
          <p:cNvPr id="31" name="제목 1"/>
          <p:cNvSpPr txBox="1">
            <a:spLocks/>
          </p:cNvSpPr>
          <p:nvPr/>
        </p:nvSpPr>
        <p:spPr>
          <a:xfrm>
            <a:off x="838198" y="1018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UI / </a:t>
            </a:r>
            <a:r>
              <a:rPr lang="ko-KR" altLang="en-US" dirty="0" err="1" smtClean="0"/>
              <a:t>기능정의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15314"/>
              </p:ext>
            </p:extLst>
          </p:nvPr>
        </p:nvGraphicFramePr>
        <p:xfrm>
          <a:off x="7407821" y="3894362"/>
          <a:ext cx="4119472" cy="2286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152">
                  <a:extLst>
                    <a:ext uri="{9D8B030D-6E8A-4147-A177-3AD203B41FA5}">
                      <a16:colId xmlns:a16="http://schemas.microsoft.com/office/drawing/2014/main" val="935386866"/>
                    </a:ext>
                  </a:extLst>
                </a:gridCol>
                <a:gridCol w="2871320">
                  <a:extLst>
                    <a:ext uri="{9D8B030D-6E8A-4147-A177-3AD203B41FA5}">
                      <a16:colId xmlns:a16="http://schemas.microsoft.com/office/drawing/2014/main" val="3291746825"/>
                    </a:ext>
                  </a:extLst>
                </a:gridCol>
              </a:tblGrid>
              <a:tr h="30718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Explanation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951373"/>
                  </a:ext>
                </a:extLst>
              </a:tr>
              <a:tr h="307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성격 유형 종류 페이지로 이동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407375"/>
                  </a:ext>
                </a:extLst>
              </a:tr>
              <a:tr h="307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매칭 페이지로 이동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36860"/>
                  </a:ext>
                </a:extLst>
              </a:tr>
              <a:tr h="307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마이페이지로</a:t>
                      </a:r>
                      <a:r>
                        <a:rPr lang="ko-KR" altLang="en-US" sz="1200" dirty="0" smtClean="0"/>
                        <a:t> 이동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899459"/>
                  </a:ext>
                </a:extLst>
              </a:tr>
              <a:tr h="3355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aseline="0" dirty="0" smtClean="0"/>
                        <a:t>테스트 결과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표시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197060"/>
                  </a:ext>
                </a:extLst>
              </a:tr>
              <a:tr h="3355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테스트 페이지로 이동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096152"/>
                  </a:ext>
                </a:extLst>
              </a:tr>
              <a:tr h="386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매칭 페이지로 이동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469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131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239286"/>
              </p:ext>
            </p:extLst>
          </p:nvPr>
        </p:nvGraphicFramePr>
        <p:xfrm>
          <a:off x="284533" y="1236582"/>
          <a:ext cx="116285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567">
                  <a:extLst>
                    <a:ext uri="{9D8B030D-6E8A-4147-A177-3AD203B41FA5}">
                      <a16:colId xmlns:a16="http://schemas.microsoft.com/office/drawing/2014/main" val="656756493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1387697866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3950762565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267066941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623144980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3160919361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4199784236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2823674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Matching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MBT-B-001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옥은진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2024.01.02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53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 Path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메인화면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테스트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테스트 결과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매칭하기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246039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593116" y="2295778"/>
            <a:ext cx="8434342" cy="4331751"/>
            <a:chOff x="593116" y="1747138"/>
            <a:chExt cx="8434342" cy="433175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3116" y="1837056"/>
              <a:ext cx="8434342" cy="4241833"/>
            </a:xfrm>
            <a:prstGeom prst="rect">
              <a:avLst/>
            </a:prstGeom>
          </p:spPr>
        </p:pic>
        <p:grpSp>
          <p:nvGrpSpPr>
            <p:cNvPr id="3" name="그룹 2"/>
            <p:cNvGrpSpPr/>
            <p:nvPr/>
          </p:nvGrpSpPr>
          <p:grpSpPr>
            <a:xfrm>
              <a:off x="2276134" y="1883380"/>
              <a:ext cx="919009" cy="460426"/>
              <a:chOff x="1875097" y="1855205"/>
              <a:chExt cx="1018574" cy="494456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1875097" y="1855205"/>
                <a:ext cx="324090" cy="28611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3386180" y="1867997"/>
              <a:ext cx="915809" cy="509443"/>
              <a:chOff x="1875097" y="1855205"/>
              <a:chExt cx="1018574" cy="494456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1875097" y="1855205"/>
                <a:ext cx="324090" cy="28611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6852746" y="1747138"/>
              <a:ext cx="2020851" cy="779941"/>
              <a:chOff x="1996499" y="1921405"/>
              <a:chExt cx="897172" cy="428256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996499" y="1921405"/>
                <a:ext cx="158810" cy="17720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4214553" y="5062854"/>
              <a:ext cx="1064029" cy="639676"/>
              <a:chOff x="1960047" y="1855205"/>
              <a:chExt cx="933624" cy="494456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1960047" y="1855205"/>
                <a:ext cx="239140" cy="21815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6</a:t>
                </a:r>
                <a:endParaRPr lang="ko-KR" altLang="en-US" dirty="0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5419898" y="3632658"/>
              <a:ext cx="623456" cy="548641"/>
              <a:chOff x="1858034" y="1908913"/>
              <a:chExt cx="1035637" cy="440748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1858034" y="1908913"/>
                <a:ext cx="341153" cy="16444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5</a:t>
                </a:r>
                <a:endParaRPr lang="ko-KR" altLang="en-US" dirty="0"/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3404109" y="3632658"/>
              <a:ext cx="623456" cy="548641"/>
              <a:chOff x="1858034" y="1908913"/>
              <a:chExt cx="1035637" cy="440748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1858034" y="1908913"/>
                <a:ext cx="341153" cy="16444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4</a:t>
                </a:r>
                <a:endParaRPr lang="ko-KR" altLang="en-US" dirty="0"/>
              </a:p>
            </p:txBody>
          </p:sp>
        </p:grpSp>
      </p:grpSp>
      <p:sp>
        <p:nvSpPr>
          <p:cNvPr id="25" name="제목 1"/>
          <p:cNvSpPr txBox="1">
            <a:spLocks/>
          </p:cNvSpPr>
          <p:nvPr/>
        </p:nvSpPr>
        <p:spPr>
          <a:xfrm>
            <a:off x="838198" y="1018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UI / </a:t>
            </a:r>
            <a:r>
              <a:rPr lang="ko-KR" altLang="en-US" dirty="0" err="1" smtClean="0"/>
              <a:t>기능정의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757707"/>
              </p:ext>
            </p:extLst>
          </p:nvPr>
        </p:nvGraphicFramePr>
        <p:xfrm>
          <a:off x="7546531" y="3790598"/>
          <a:ext cx="4354187" cy="2337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267">
                  <a:extLst>
                    <a:ext uri="{9D8B030D-6E8A-4147-A177-3AD203B41FA5}">
                      <a16:colId xmlns:a16="http://schemas.microsoft.com/office/drawing/2014/main" val="935386866"/>
                    </a:ext>
                  </a:extLst>
                </a:gridCol>
                <a:gridCol w="3034920">
                  <a:extLst>
                    <a:ext uri="{9D8B030D-6E8A-4147-A177-3AD203B41FA5}">
                      <a16:colId xmlns:a16="http://schemas.microsoft.com/office/drawing/2014/main" val="3291746825"/>
                    </a:ext>
                  </a:extLst>
                </a:gridCol>
              </a:tblGrid>
              <a:tr h="32145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Explanation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951373"/>
                  </a:ext>
                </a:extLst>
              </a:tr>
              <a:tr h="321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성격 유형 종류 페이지로 이동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407375"/>
                  </a:ext>
                </a:extLst>
              </a:tr>
              <a:tr h="321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매칭 페이지로 이동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36860"/>
                  </a:ext>
                </a:extLst>
              </a:tr>
              <a:tr h="321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마이페이지로</a:t>
                      </a:r>
                      <a:r>
                        <a:rPr lang="ko-KR" altLang="en-US" sz="1200" dirty="0" smtClean="0"/>
                        <a:t> 이동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899459"/>
                  </a:ext>
                </a:extLst>
              </a:tr>
              <a:tr h="321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이전 추천 대상 표시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197060"/>
                  </a:ext>
                </a:extLst>
              </a:tr>
              <a:tr h="3649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다음 추천 대상 표시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469401"/>
                  </a:ext>
                </a:extLst>
              </a:tr>
              <a:tr h="3649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결제 화면으로 이동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47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649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4665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50809"/>
            <a:ext cx="6957291" cy="456593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 </a:t>
            </a:r>
            <a:r>
              <a:rPr lang="ko-KR" altLang="en-US" dirty="0" smtClean="0"/>
              <a:t>개정 이력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ko-KR" altLang="en-US" dirty="0" err="1" smtClean="0"/>
              <a:t>유스케이스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ko-KR" altLang="en-US" dirty="0"/>
              <a:t>메뉴 구조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ko-KR" altLang="en-US" dirty="0"/>
              <a:t>화면 목록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ko-KR" altLang="en-US" dirty="0"/>
              <a:t>프로세스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ko-KR" altLang="en-US" dirty="0"/>
              <a:t>순서도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 권한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ko-KR" altLang="en-US" dirty="0"/>
              <a:t>정책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UI / </a:t>
            </a:r>
            <a:r>
              <a:rPr lang="ko-KR" altLang="en-US" dirty="0"/>
              <a:t>기능 정의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4044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769308"/>
              </p:ext>
            </p:extLst>
          </p:nvPr>
        </p:nvGraphicFramePr>
        <p:xfrm>
          <a:off x="333305" y="1235354"/>
          <a:ext cx="116285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567">
                  <a:extLst>
                    <a:ext uri="{9D8B030D-6E8A-4147-A177-3AD203B41FA5}">
                      <a16:colId xmlns:a16="http://schemas.microsoft.com/office/drawing/2014/main" val="656756493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1387697866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3950762565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267066941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623144980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3160919361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4199784236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2823674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Chatting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MBT-B-002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옥은진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2024.01.02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53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 Path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메인화면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테스트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테스트 결과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매칭하기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매칭하기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246039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611133" y="2329029"/>
            <a:ext cx="8365057" cy="4299893"/>
            <a:chOff x="627758" y="1747138"/>
            <a:chExt cx="8365057" cy="4299893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7758" y="1867997"/>
              <a:ext cx="8365057" cy="4179034"/>
            </a:xfrm>
            <a:prstGeom prst="rect">
              <a:avLst/>
            </a:prstGeom>
          </p:spPr>
        </p:pic>
        <p:grpSp>
          <p:nvGrpSpPr>
            <p:cNvPr id="3" name="그룹 2"/>
            <p:cNvGrpSpPr/>
            <p:nvPr/>
          </p:nvGrpSpPr>
          <p:grpSpPr>
            <a:xfrm>
              <a:off x="2286643" y="1844694"/>
              <a:ext cx="919011" cy="522235"/>
              <a:chOff x="1875097" y="1855205"/>
              <a:chExt cx="1018574" cy="494456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1875097" y="1855205"/>
                <a:ext cx="324090" cy="28611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3386180" y="1867997"/>
              <a:ext cx="915809" cy="509443"/>
              <a:chOff x="1875097" y="1855205"/>
              <a:chExt cx="1018574" cy="494456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1875097" y="1855205"/>
                <a:ext cx="324090" cy="28611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6915568" y="1747138"/>
              <a:ext cx="1979049" cy="779941"/>
              <a:chOff x="1996499" y="1921405"/>
              <a:chExt cx="897172" cy="428256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996499" y="1921405"/>
                <a:ext cx="158810" cy="17720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5624186" y="5363479"/>
              <a:ext cx="964504" cy="573858"/>
              <a:chOff x="1960047" y="1855205"/>
              <a:chExt cx="933624" cy="494456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1960047" y="1855205"/>
                <a:ext cx="239140" cy="21815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4</a:t>
                </a:r>
                <a:endParaRPr lang="ko-KR" altLang="en-US" dirty="0"/>
              </a:p>
            </p:txBody>
          </p:sp>
        </p:grpSp>
      </p:grpSp>
      <p:sp>
        <p:nvSpPr>
          <p:cNvPr id="25" name="제목 1"/>
          <p:cNvSpPr txBox="1">
            <a:spLocks/>
          </p:cNvSpPr>
          <p:nvPr/>
        </p:nvSpPr>
        <p:spPr>
          <a:xfrm>
            <a:off x="838198" y="1018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UI / </a:t>
            </a:r>
            <a:r>
              <a:rPr lang="ko-KR" altLang="en-US" dirty="0" err="1" smtClean="0"/>
              <a:t>기능정의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481924"/>
              </p:ext>
            </p:extLst>
          </p:nvPr>
        </p:nvGraphicFramePr>
        <p:xfrm>
          <a:off x="7789001" y="3878105"/>
          <a:ext cx="4121265" cy="1945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695">
                  <a:extLst>
                    <a:ext uri="{9D8B030D-6E8A-4147-A177-3AD203B41FA5}">
                      <a16:colId xmlns:a16="http://schemas.microsoft.com/office/drawing/2014/main" val="935386866"/>
                    </a:ext>
                  </a:extLst>
                </a:gridCol>
                <a:gridCol w="2872570">
                  <a:extLst>
                    <a:ext uri="{9D8B030D-6E8A-4147-A177-3AD203B41FA5}">
                      <a16:colId xmlns:a16="http://schemas.microsoft.com/office/drawing/2014/main" val="3291746825"/>
                    </a:ext>
                  </a:extLst>
                </a:gridCol>
              </a:tblGrid>
              <a:tr h="38903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Explanation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951373"/>
                  </a:ext>
                </a:extLst>
              </a:tr>
              <a:tr h="389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성격 유형 종류 페이지로 이동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407375"/>
                  </a:ext>
                </a:extLst>
              </a:tr>
              <a:tr h="389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매칭 페이지로 이동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36860"/>
                  </a:ext>
                </a:extLst>
              </a:tr>
              <a:tr h="389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마이페이지로</a:t>
                      </a:r>
                      <a:r>
                        <a:rPr lang="ko-KR" altLang="en-US" sz="1200" dirty="0" smtClean="0"/>
                        <a:t> 이동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899459"/>
                  </a:ext>
                </a:extLst>
              </a:tr>
              <a:tr h="389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매칭 상대에게 메시지 전송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197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708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개정 이력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7936002"/>
              </p:ext>
            </p:extLst>
          </p:nvPr>
        </p:nvGraphicFramePr>
        <p:xfrm>
          <a:off x="838200" y="1501427"/>
          <a:ext cx="10208344" cy="51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0755">
                  <a:extLst>
                    <a:ext uri="{9D8B030D-6E8A-4147-A177-3AD203B41FA5}">
                      <a16:colId xmlns:a16="http://schemas.microsoft.com/office/drawing/2014/main" val="933487961"/>
                    </a:ext>
                  </a:extLst>
                </a:gridCol>
                <a:gridCol w="1415845">
                  <a:extLst>
                    <a:ext uri="{9D8B030D-6E8A-4147-A177-3AD203B41FA5}">
                      <a16:colId xmlns:a16="http://schemas.microsoft.com/office/drawing/2014/main" val="2090919731"/>
                    </a:ext>
                  </a:extLst>
                </a:gridCol>
                <a:gridCol w="5412660">
                  <a:extLst>
                    <a:ext uri="{9D8B030D-6E8A-4147-A177-3AD203B41FA5}">
                      <a16:colId xmlns:a16="http://schemas.microsoft.com/office/drawing/2014/main" val="2716439229"/>
                    </a:ext>
                  </a:extLst>
                </a:gridCol>
                <a:gridCol w="1519084">
                  <a:extLst>
                    <a:ext uri="{9D8B030D-6E8A-4147-A177-3AD203B41FA5}">
                      <a16:colId xmlns:a16="http://schemas.microsoft.com/office/drawing/2014/main" val="3769903971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5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Version</a:t>
                      </a:r>
                      <a:endParaRPr lang="ko-KR" altLang="en-US" sz="15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5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Author</a:t>
                      </a:r>
                      <a:endParaRPr lang="ko-KR" altLang="en-US" sz="15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5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ko-KR" altLang="en-US" sz="15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5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ko-KR" altLang="en-US" sz="15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1214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옥은진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와이어 프레임</a:t>
                      </a:r>
                      <a:endParaRPr lang="en-US" altLang="ko-KR" sz="1400" dirty="0" smtClean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smtClean="0"/>
                        <a:t>UI</a:t>
                      </a:r>
                      <a:r>
                        <a:rPr lang="en-US" altLang="ko-KR" sz="1400" baseline="0" dirty="0" smtClean="0"/>
                        <a:t> / </a:t>
                      </a:r>
                      <a:r>
                        <a:rPr lang="ko-KR" altLang="en-US" sz="1400" baseline="0" dirty="0" smtClean="0"/>
                        <a:t>기능 정의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24.1.2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6459649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윤지원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err="1" smtClean="0"/>
                        <a:t>유스케이스</a:t>
                      </a:r>
                      <a:endParaRPr lang="en-US" altLang="ko-KR" sz="1400" dirty="0" smtClean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aseline="0" dirty="0" smtClean="0"/>
                        <a:t>권한</a:t>
                      </a:r>
                      <a:endParaRPr lang="en-US" altLang="ko-KR" sz="1400" baseline="0" dirty="0" smtClean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aseline="0" dirty="0" smtClean="0"/>
                        <a:t>정책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24.1.2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6871874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최원준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err="1" smtClean="0"/>
                        <a:t>메뉴구조</a:t>
                      </a:r>
                      <a:endParaRPr lang="en-US" altLang="ko-KR" sz="1400" dirty="0" smtClean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화면 목록</a:t>
                      </a:r>
                      <a:endParaRPr lang="en-US" altLang="ko-KR" sz="1400" dirty="0" smtClean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순서도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24.1.2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18910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옥은진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smtClean="0"/>
                        <a:t>UI</a:t>
                      </a:r>
                      <a:r>
                        <a:rPr lang="en-US" altLang="ko-KR" sz="1400" baseline="0" dirty="0" smtClean="0"/>
                        <a:t> / </a:t>
                      </a:r>
                      <a:r>
                        <a:rPr lang="ko-KR" altLang="en-US" sz="1400" baseline="0" dirty="0" smtClean="0"/>
                        <a:t>기능 정의 수정 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24.1.4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4513588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윤지원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프로세스</a:t>
                      </a:r>
                      <a:endParaRPr lang="en-US" altLang="ko-KR" sz="1400" dirty="0" smtClean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매칭 순서도 수정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24.1.4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933193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최원준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프로세스 추가 보완</a:t>
                      </a: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24.1.4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8579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00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38198" y="1018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err="1" smtClean="0"/>
              <a:t>유스케이스</a:t>
            </a:r>
            <a:endParaRPr lang="ko-KR" altLang="en-US" sz="4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32" y="1105591"/>
            <a:ext cx="11421103" cy="559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48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38198" y="1018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메뉴 구조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380" y="1427418"/>
            <a:ext cx="6998710" cy="489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08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38198" y="1018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화면 목록</a:t>
            </a:r>
            <a:endParaRPr lang="ko-KR" altLang="en-US" dirty="0"/>
          </a:p>
        </p:txBody>
      </p:sp>
      <p:graphicFrame>
        <p:nvGraphicFramePr>
          <p:cNvPr id="3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6914978"/>
              </p:ext>
            </p:extLst>
          </p:nvPr>
        </p:nvGraphicFramePr>
        <p:xfrm>
          <a:off x="838198" y="1528761"/>
          <a:ext cx="10208353" cy="50006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3502">
                  <a:extLst>
                    <a:ext uri="{9D8B030D-6E8A-4147-A177-3AD203B41FA5}">
                      <a16:colId xmlns:a16="http://schemas.microsoft.com/office/drawing/2014/main" val="933487961"/>
                    </a:ext>
                  </a:extLst>
                </a:gridCol>
                <a:gridCol w="1500188">
                  <a:extLst>
                    <a:ext uri="{9D8B030D-6E8A-4147-A177-3AD203B41FA5}">
                      <a16:colId xmlns:a16="http://schemas.microsoft.com/office/drawing/2014/main" val="461639744"/>
                    </a:ext>
                  </a:extLst>
                </a:gridCol>
                <a:gridCol w="1600201">
                  <a:extLst>
                    <a:ext uri="{9D8B030D-6E8A-4147-A177-3AD203B41FA5}">
                      <a16:colId xmlns:a16="http://schemas.microsoft.com/office/drawing/2014/main" val="2716439229"/>
                    </a:ext>
                  </a:extLst>
                </a:gridCol>
                <a:gridCol w="5774462">
                  <a:extLst>
                    <a:ext uri="{9D8B030D-6E8A-4147-A177-3AD203B41FA5}">
                      <a16:colId xmlns:a16="http://schemas.microsoft.com/office/drawing/2014/main" val="3769903971"/>
                    </a:ext>
                  </a:extLst>
                </a:gridCol>
              </a:tblGrid>
              <a:tr h="933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solidFill>
                            <a:schemeClr val="bg1"/>
                          </a:solidFill>
                        </a:rPr>
                        <a:t>메뉴</a:t>
                      </a:r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err="1" smtClean="0">
                          <a:solidFill>
                            <a:schemeClr val="bg1"/>
                          </a:solidFill>
                        </a:rPr>
                        <a:t>페이지번호</a:t>
                      </a:r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페이지명</a:t>
                      </a:r>
                      <a:endParaRPr lang="ko-KR" altLang="en-US" sz="15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solidFill>
                            <a:schemeClr val="bg1"/>
                          </a:solidFill>
                        </a:rPr>
                        <a:t>설명</a:t>
                      </a:r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12146"/>
                  </a:ext>
                </a:extLst>
              </a:tr>
              <a:tr h="422149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메인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MBT-M-001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메인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로그인</a:t>
                      </a:r>
                      <a:r>
                        <a:rPr lang="en-US" altLang="ko-KR" sz="1500" dirty="0" smtClean="0"/>
                        <a:t>,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성격 유형 소개</a:t>
                      </a:r>
                      <a:r>
                        <a:rPr lang="en-US" altLang="ko-KR" sz="1500" baseline="0" dirty="0" smtClean="0"/>
                        <a:t>, </a:t>
                      </a:r>
                      <a:r>
                        <a:rPr lang="ko-KR" altLang="en-US" sz="1500" baseline="0" dirty="0" smtClean="0"/>
                        <a:t>소개팅 매칭</a:t>
                      </a:r>
                      <a:r>
                        <a:rPr lang="en-US" altLang="ko-KR" sz="1500" baseline="0" dirty="0" smtClean="0"/>
                        <a:t>, </a:t>
                      </a:r>
                      <a:r>
                        <a:rPr lang="ko-KR" altLang="en-US" sz="1500" baseline="0" dirty="0" smtClean="0"/>
                        <a:t>테스트 버튼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6459649"/>
                  </a:ext>
                </a:extLst>
              </a:tr>
              <a:tr h="4221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MBT-M-002</a:t>
                      </a:r>
                      <a:endParaRPr lang="ko-KR" altLang="en-US" sz="15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로그인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ID /</a:t>
                      </a:r>
                      <a:r>
                        <a:rPr lang="en-US" altLang="ko-KR" sz="1500" baseline="0" dirty="0" smtClean="0"/>
                        <a:t> PW </a:t>
                      </a:r>
                      <a:r>
                        <a:rPr lang="ko-KR" altLang="en-US" sz="1500" baseline="0" dirty="0" smtClean="0"/>
                        <a:t>입력 </a:t>
                      </a:r>
                      <a:r>
                        <a:rPr lang="en-US" altLang="ko-KR" sz="1500" baseline="0" dirty="0" smtClean="0"/>
                        <a:t>&gt;&gt; </a:t>
                      </a:r>
                      <a:r>
                        <a:rPr lang="ko-KR" altLang="en-US" sz="1500" baseline="0" dirty="0" smtClean="0"/>
                        <a:t>로그인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5563962"/>
                  </a:ext>
                </a:extLst>
              </a:tr>
              <a:tr h="4221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MBT-M-003</a:t>
                      </a:r>
                      <a:endParaRPr lang="ko-KR" altLang="en-US" sz="15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회원가입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회원가입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1797511"/>
                  </a:ext>
                </a:extLst>
              </a:tr>
              <a:tr h="933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회원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MBT-C-001</a:t>
                      </a:r>
                      <a:endParaRPr lang="ko-KR" altLang="en-US" sz="15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마이 페이지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회원 정보 확인</a:t>
                      </a:r>
                      <a:r>
                        <a:rPr lang="en-US" altLang="ko-KR" sz="1500" dirty="0" smtClean="0"/>
                        <a:t>/ </a:t>
                      </a:r>
                      <a:r>
                        <a:rPr lang="ko-KR" altLang="en-US" sz="1500" dirty="0" smtClean="0"/>
                        <a:t>수정 </a:t>
                      </a:r>
                      <a:r>
                        <a:rPr lang="en-US" altLang="ko-KR" sz="1500" dirty="0" smtClean="0"/>
                        <a:t>(</a:t>
                      </a:r>
                      <a:r>
                        <a:rPr lang="ko-KR" altLang="en-US" sz="1500" dirty="0" smtClean="0"/>
                        <a:t>공개 </a:t>
                      </a:r>
                      <a:r>
                        <a:rPr lang="en-US" altLang="ko-KR" sz="1500" dirty="0" smtClean="0"/>
                        <a:t>/ </a:t>
                      </a:r>
                      <a:r>
                        <a:rPr lang="ko-KR" altLang="en-US" sz="1500" dirty="0" smtClean="0"/>
                        <a:t>일부 공개 </a:t>
                      </a:r>
                      <a:r>
                        <a:rPr lang="en-US" altLang="ko-KR" sz="1500" dirty="0" smtClean="0"/>
                        <a:t>/ </a:t>
                      </a:r>
                      <a:r>
                        <a:rPr lang="ko-KR" altLang="en-US" sz="1500" dirty="0" smtClean="0"/>
                        <a:t>비공개 여부 설정 가능</a:t>
                      </a:r>
                      <a:r>
                        <a:rPr lang="en-US" altLang="ko-KR" sz="1500" dirty="0" smtClean="0"/>
                        <a:t>)</a:t>
                      </a:r>
                      <a:r>
                        <a:rPr lang="en-US" altLang="ko-KR" sz="1500" baseline="0" dirty="0" smtClean="0"/>
                        <a:t> </a:t>
                      </a:r>
                    </a:p>
                    <a:p>
                      <a:pPr algn="ctr" latinLnBrk="1"/>
                      <a:r>
                        <a:rPr lang="ko-KR" altLang="en-US" sz="1500" baseline="0" dirty="0" smtClean="0"/>
                        <a:t>회원 탈퇴 </a:t>
                      </a:r>
                      <a:r>
                        <a:rPr lang="en-US" altLang="ko-KR" sz="1500" baseline="0" dirty="0" smtClean="0"/>
                        <a:t>/ </a:t>
                      </a:r>
                      <a:r>
                        <a:rPr lang="ko-KR" altLang="en-US" sz="1500" baseline="0" dirty="0" smtClean="0"/>
                        <a:t>직업 추천 </a:t>
                      </a:r>
                      <a:r>
                        <a:rPr lang="en-US" altLang="ko-KR" sz="1500" baseline="0" dirty="0" smtClean="0"/>
                        <a:t>/ </a:t>
                      </a:r>
                      <a:r>
                        <a:rPr lang="ko-KR" altLang="en-US" sz="1500" baseline="0" dirty="0" smtClean="0"/>
                        <a:t>동일 </a:t>
                      </a:r>
                      <a:r>
                        <a:rPr lang="en-US" altLang="ko-KR" sz="1500" baseline="0" dirty="0" smtClean="0"/>
                        <a:t>MBTI </a:t>
                      </a:r>
                      <a:r>
                        <a:rPr lang="ko-KR" altLang="en-US" sz="1500" baseline="0" dirty="0" smtClean="0"/>
                        <a:t>유형 유명인 소개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6871874"/>
                  </a:ext>
                </a:extLst>
              </a:tr>
              <a:tr h="46677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테스트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MBT-T-001</a:t>
                      </a:r>
                      <a:endParaRPr lang="ko-KR" altLang="en-US" sz="15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테스트 검사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MBTI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테스트 페이지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4513588"/>
                  </a:ext>
                </a:extLst>
              </a:tr>
              <a:tr h="4667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MBT-T-002</a:t>
                      </a:r>
                      <a:endParaRPr lang="ko-KR" altLang="en-US" sz="15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검사 결과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검사 결과 </a:t>
                      </a:r>
                      <a:r>
                        <a:rPr lang="en-US" altLang="ko-KR" sz="1500" dirty="0" smtClean="0"/>
                        <a:t>/ </a:t>
                      </a:r>
                      <a:r>
                        <a:rPr lang="ko-KR" altLang="en-US" sz="1500" dirty="0" smtClean="0"/>
                        <a:t>검사 다시 하기 </a:t>
                      </a:r>
                      <a:r>
                        <a:rPr lang="en-US" altLang="ko-KR" sz="1500" dirty="0" smtClean="0"/>
                        <a:t>/ </a:t>
                      </a:r>
                      <a:r>
                        <a:rPr lang="ko-KR" altLang="en-US" sz="1500" dirty="0" smtClean="0"/>
                        <a:t>소개팅 매칭하기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1795979"/>
                  </a:ext>
                </a:extLst>
              </a:tr>
              <a:tr h="46677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매칭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MBT-B-001</a:t>
                      </a:r>
                      <a:endParaRPr lang="ko-KR" altLang="en-US" sz="15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소개팅 매칭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매칭 상대 정보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9331937"/>
                  </a:ext>
                </a:extLst>
              </a:tr>
              <a:tr h="4667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MBT-B-002</a:t>
                      </a:r>
                      <a:endParaRPr lang="ko-KR" altLang="en-US" sz="15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매칭 채팅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매칭 상대 </a:t>
                      </a:r>
                      <a:r>
                        <a:rPr lang="ko-KR" altLang="en-US" sz="1500" dirty="0" err="1" smtClean="0"/>
                        <a:t>채팅창</a:t>
                      </a:r>
                      <a:r>
                        <a:rPr lang="ko-KR" altLang="en-US" sz="1500" dirty="0" smtClean="0"/>
                        <a:t> 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78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52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661" y="1753984"/>
            <a:ext cx="9498568" cy="463770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프로세스</a:t>
            </a:r>
            <a:endParaRPr lang="ko-KR" altLang="en-US" sz="4000" dirty="0"/>
          </a:p>
        </p:txBody>
      </p:sp>
      <p:sp>
        <p:nvSpPr>
          <p:cNvPr id="5" name="직사각형 4"/>
          <p:cNvSpPr/>
          <p:nvPr/>
        </p:nvSpPr>
        <p:spPr>
          <a:xfrm>
            <a:off x="9850841" y="1283362"/>
            <a:ext cx="1271588" cy="6466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회원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13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프로세스</a:t>
            </a:r>
            <a:endParaRPr lang="ko-KR" altLang="en-US" sz="4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209" y="2502847"/>
            <a:ext cx="8116433" cy="338184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9850841" y="1283362"/>
            <a:ext cx="1271588" cy="6466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비회원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92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8" y="10185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순서도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67" y="1427417"/>
            <a:ext cx="5948885" cy="5305891"/>
          </a:xfrm>
        </p:spPr>
      </p:pic>
      <p:sp>
        <p:nvSpPr>
          <p:cNvPr id="3" name="직사각형 2"/>
          <p:cNvSpPr/>
          <p:nvPr/>
        </p:nvSpPr>
        <p:spPr>
          <a:xfrm>
            <a:off x="4028037" y="545336"/>
            <a:ext cx="1271588" cy="6466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회원가입로그인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150751" y="545337"/>
            <a:ext cx="1271588" cy="6466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매칭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993" y="1427417"/>
            <a:ext cx="4830346" cy="516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06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848</Words>
  <Application>Microsoft Office PowerPoint</Application>
  <PresentationFormat>와이드스크린</PresentationFormat>
  <Paragraphs>433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Wingdings</vt:lpstr>
      <vt:lpstr>Office 테마</vt:lpstr>
      <vt:lpstr>MBTI test site</vt:lpstr>
      <vt:lpstr>INDEX</vt:lpstr>
      <vt:lpstr>개정 이력</vt:lpstr>
      <vt:lpstr>PowerPoint 프레젠테이션</vt:lpstr>
      <vt:lpstr>PowerPoint 프레젠테이션</vt:lpstr>
      <vt:lpstr>PowerPoint 프레젠테이션</vt:lpstr>
      <vt:lpstr>프로세스</vt:lpstr>
      <vt:lpstr>프로세스</vt:lpstr>
      <vt:lpstr>순서도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Organization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MBTI</dc:title>
  <dc:creator>FullName</dc:creator>
  <cp:lastModifiedBy>FullName</cp:lastModifiedBy>
  <cp:revision>100</cp:revision>
  <dcterms:created xsi:type="dcterms:W3CDTF">2024-01-02T00:01:00Z</dcterms:created>
  <dcterms:modified xsi:type="dcterms:W3CDTF">2024-01-08T04:12:03Z</dcterms:modified>
</cp:coreProperties>
</file>