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7" r:id="rId4"/>
    <p:sldId id="268" r:id="rId5"/>
    <p:sldId id="259" r:id="rId6"/>
    <p:sldId id="260" r:id="rId7"/>
    <p:sldId id="270" r:id="rId8"/>
    <p:sldId id="269" r:id="rId9"/>
    <p:sldId id="272" r:id="rId10"/>
    <p:sldId id="273" r:id="rId11"/>
    <p:sldId id="275" r:id="rId12"/>
    <p:sldId id="274" r:id="rId13"/>
    <p:sldId id="261" r:id="rId14"/>
    <p:sldId id="262" r:id="rId15"/>
    <p:sldId id="263" r:id="rId16"/>
    <p:sldId id="264" r:id="rId17"/>
    <p:sldId id="265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3196"/>
  </p:normalViewPr>
  <p:slideViewPr>
    <p:cSldViewPr snapToGrid="0" snapToObjects="1">
      <p:cViewPr>
        <p:scale>
          <a:sx n="85" d="100"/>
          <a:sy n="85" d="100"/>
        </p:scale>
        <p:origin x="39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A7340-FBF5-C94B-B474-FFA8E9146F91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EA17D-77D1-8E4E-9F7C-6370CAEEF1C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72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InitGrid</a:t>
            </a:r>
            <a:r>
              <a:rPr lang="en-GB" dirty="0"/>
              <a:t> – </a:t>
            </a:r>
            <a:r>
              <a:rPr lang="en-GB" dirty="0" err="1"/>
              <a:t>importa</a:t>
            </a:r>
            <a:r>
              <a:rPr lang="en-GB" dirty="0"/>
              <a:t> </a:t>
            </a:r>
            <a:r>
              <a:rPr lang="en-GB" dirty="0" err="1"/>
              <a:t>configurazione</a:t>
            </a:r>
            <a:r>
              <a:rPr lang="en-GB" dirty="0"/>
              <a:t> da file </a:t>
            </a:r>
            <a:r>
              <a:rPr lang="en-GB" dirty="0" err="1"/>
              <a:t>Particles.inp</a:t>
            </a:r>
            <a:r>
              <a:rPr lang="en-GB" dirty="0"/>
              <a:t> (</a:t>
            </a:r>
            <a:r>
              <a:rPr lang="en-GB" dirty="0" err="1"/>
              <a:t>MaxIters</a:t>
            </a:r>
            <a:r>
              <a:rPr lang="en-GB" dirty="0"/>
              <a:t>, </a:t>
            </a:r>
            <a:r>
              <a:rPr lang="en-GB" dirty="0" err="1"/>
              <a:t>MaxSteps</a:t>
            </a:r>
            <a:r>
              <a:rPr lang="en-GB" dirty="0"/>
              <a:t>, </a:t>
            </a:r>
            <a:r>
              <a:rPr lang="en-GB" dirty="0" err="1"/>
              <a:t>TimeBit</a:t>
            </a:r>
            <a:r>
              <a:rPr lang="en-GB" dirty="0"/>
              <a:t>); </a:t>
            </a:r>
            <a:r>
              <a:rPr lang="en-GB" dirty="0" err="1"/>
              <a:t>inizializza</a:t>
            </a:r>
            <a:r>
              <a:rPr lang="en-GB" dirty="0"/>
              <a:t> </a:t>
            </a:r>
            <a:r>
              <a:rPr lang="en-GB" dirty="0" err="1"/>
              <a:t>costanti</a:t>
            </a:r>
            <a:r>
              <a:rPr lang="en-GB" dirty="0"/>
              <a:t> di </a:t>
            </a:r>
            <a:r>
              <a:rPr lang="en-GB" dirty="0" err="1"/>
              <a:t>GenFieldGrid</a:t>
            </a:r>
            <a:r>
              <a:rPr lang="en-GB" dirty="0"/>
              <a:t> e </a:t>
            </a:r>
            <a:r>
              <a:rPr lang="en-GB" dirty="0" err="1"/>
              <a:t>ParticleGrid</a:t>
            </a:r>
            <a:r>
              <a:rPr lang="en-GB" dirty="0"/>
              <a:t> (struct i2Grid)</a:t>
            </a:r>
          </a:p>
          <a:p>
            <a:r>
              <a:rPr lang="en-GB" dirty="0" err="1"/>
              <a:t>GeneratingField</a:t>
            </a:r>
            <a:r>
              <a:rPr lang="en-GB" dirty="0"/>
              <a:t> – </a:t>
            </a:r>
            <a:r>
              <a:rPr lang="en-GB" dirty="0" err="1"/>
              <a:t>crea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”generating points” di </a:t>
            </a:r>
            <a:r>
              <a:rPr lang="en-GB" dirty="0" err="1"/>
              <a:t>GenFieldGrid.Values</a:t>
            </a:r>
            <a:r>
              <a:rPr lang="en-GB" dirty="0"/>
              <a:t> con una </a:t>
            </a:r>
            <a:r>
              <a:rPr lang="en-GB" dirty="0" err="1"/>
              <a:t>certa</a:t>
            </a:r>
            <a:r>
              <a:rPr lang="en-GB" dirty="0"/>
              <a:t> </a:t>
            </a:r>
            <a:r>
              <a:rPr lang="en-GB" dirty="0" err="1"/>
              <a:t>distribuzione</a:t>
            </a:r>
            <a:r>
              <a:rPr lang="en-GB" dirty="0"/>
              <a:t> di </a:t>
            </a:r>
            <a:r>
              <a:rPr lang="en-GB" dirty="0" err="1"/>
              <a:t>probabilità</a:t>
            </a:r>
            <a:endParaRPr lang="en-GB" dirty="0"/>
          </a:p>
          <a:p>
            <a:r>
              <a:rPr lang="en-GB" dirty="0" err="1"/>
              <a:t>ParticlesGeneration</a:t>
            </a:r>
            <a:r>
              <a:rPr lang="en-GB" dirty="0"/>
              <a:t> – in base ai </a:t>
            </a:r>
            <a:r>
              <a:rPr lang="en-GB" dirty="0" err="1"/>
              <a:t>valori</a:t>
            </a:r>
            <a:r>
              <a:rPr lang="en-GB" dirty="0"/>
              <a:t> di </a:t>
            </a:r>
            <a:r>
              <a:rPr lang="en-GB" dirty="0" err="1"/>
              <a:t>GenFieldGrid.Values</a:t>
            </a:r>
            <a:r>
              <a:rPr lang="en-GB" dirty="0"/>
              <a:t>, </a:t>
            </a:r>
            <a:r>
              <a:rPr lang="en-GB" dirty="0" err="1"/>
              <a:t>assegna</a:t>
            </a:r>
            <a:r>
              <a:rPr lang="en-GB" dirty="0"/>
              <a:t> </a:t>
            </a:r>
            <a:r>
              <a:rPr lang="en-GB" dirty="0" err="1"/>
              <a:t>posizione</a:t>
            </a:r>
            <a:r>
              <a:rPr lang="en-GB" dirty="0"/>
              <a:t> e </a:t>
            </a:r>
            <a:r>
              <a:rPr lang="en-GB" dirty="0" err="1"/>
              <a:t>massa</a:t>
            </a:r>
            <a:r>
              <a:rPr lang="en-GB" dirty="0"/>
              <a:t> di </a:t>
            </a:r>
            <a:r>
              <a:rPr lang="en-GB" dirty="0" err="1"/>
              <a:t>ciascuna</a:t>
            </a:r>
            <a:r>
              <a:rPr lang="en-GB" dirty="0"/>
              <a:t> </a:t>
            </a:r>
            <a:r>
              <a:rPr lang="en-GB" dirty="0" err="1"/>
              <a:t>particella</a:t>
            </a:r>
            <a:r>
              <a:rPr lang="en-GB" dirty="0"/>
              <a:t> in Particles.</a:t>
            </a:r>
          </a:p>
          <a:p>
            <a:r>
              <a:rPr lang="en-GB" dirty="0" err="1"/>
              <a:t>SystemEvolution</a:t>
            </a:r>
            <a:r>
              <a:rPr lang="en-GB" dirty="0"/>
              <a:t>:</a:t>
            </a:r>
          </a:p>
          <a:p>
            <a:r>
              <a:rPr lang="en-GB" dirty="0"/>
              <a:t>  </a:t>
            </a:r>
            <a:r>
              <a:rPr lang="en-GB" dirty="0" err="1"/>
              <a:t>ParticleScreen</a:t>
            </a:r>
            <a:r>
              <a:rPr lang="en-GB" dirty="0"/>
              <a:t> – </a:t>
            </a:r>
            <a:r>
              <a:rPr lang="en-GB" dirty="0" err="1"/>
              <a:t>crea</a:t>
            </a:r>
            <a:r>
              <a:rPr lang="en-GB" dirty="0"/>
              <a:t> </a:t>
            </a:r>
            <a:r>
              <a:rPr lang="en-GB" dirty="0" err="1"/>
              <a:t>un’immagine</a:t>
            </a:r>
            <a:r>
              <a:rPr lang="en-GB" dirty="0"/>
              <a:t>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particelle</a:t>
            </a:r>
            <a:r>
              <a:rPr lang="en-GB" dirty="0"/>
              <a:t> </a:t>
            </a:r>
            <a:r>
              <a:rPr lang="en-GB" dirty="0" err="1"/>
              <a:t>Particels</a:t>
            </a:r>
            <a:r>
              <a:rPr lang="en-GB" dirty="0"/>
              <a:t> </a:t>
            </a:r>
            <a:r>
              <a:rPr lang="en-GB" dirty="0" err="1"/>
              <a:t>nel</a:t>
            </a:r>
            <a:r>
              <a:rPr lang="en-GB" dirty="0"/>
              <a:t> campo </a:t>
            </a:r>
            <a:r>
              <a:rPr lang="en-GB" dirty="0" err="1"/>
              <a:t>ParticleGrid</a:t>
            </a:r>
            <a:endParaRPr lang="en-GB" dirty="0"/>
          </a:p>
          <a:p>
            <a:r>
              <a:rPr lang="en-GB" dirty="0"/>
              <a:t>  </a:t>
            </a:r>
            <a:r>
              <a:rPr lang="en-GB" dirty="0" err="1"/>
              <a:t>DumpPopulation</a:t>
            </a:r>
            <a:r>
              <a:rPr lang="en-GB" dirty="0"/>
              <a:t> – </a:t>
            </a:r>
            <a:r>
              <a:rPr lang="en-GB" dirty="0" err="1"/>
              <a:t>crea</a:t>
            </a:r>
            <a:r>
              <a:rPr lang="en-GB" dirty="0"/>
              <a:t> un dump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particelle</a:t>
            </a:r>
            <a:r>
              <a:rPr lang="en-GB" dirty="0"/>
              <a:t> (</a:t>
            </a:r>
            <a:r>
              <a:rPr lang="en-GB" dirty="0" err="1"/>
              <a:t>posizione</a:t>
            </a:r>
            <a:r>
              <a:rPr lang="en-GB" dirty="0"/>
              <a:t>, </a:t>
            </a:r>
            <a:r>
              <a:rPr lang="en-GB" dirty="0" err="1"/>
              <a:t>massa</a:t>
            </a:r>
            <a:r>
              <a:rPr lang="en-GB" dirty="0"/>
              <a:t>)</a:t>
            </a:r>
          </a:p>
          <a:p>
            <a:r>
              <a:rPr lang="en-GB" dirty="0"/>
              <a:t>  </a:t>
            </a:r>
            <a:r>
              <a:rPr lang="en-GB" dirty="0" err="1"/>
              <a:t>ParticleStats</a:t>
            </a:r>
            <a:r>
              <a:rPr lang="en-GB" dirty="0"/>
              <a:t> – </a:t>
            </a:r>
            <a:r>
              <a:rPr lang="en-GB" dirty="0" err="1"/>
              <a:t>salva</a:t>
            </a:r>
            <a:r>
              <a:rPr lang="en-GB" dirty="0"/>
              <a:t> in </a:t>
            </a:r>
            <a:r>
              <a:rPr lang="en-GB" dirty="0" err="1"/>
              <a:t>Population.sta</a:t>
            </a:r>
            <a:r>
              <a:rPr lang="en-GB" dirty="0"/>
              <a:t> </a:t>
            </a:r>
            <a:r>
              <a:rPr lang="en-GB" dirty="0" err="1"/>
              <a:t>informazioni</a:t>
            </a:r>
            <a:r>
              <a:rPr lang="en-GB" dirty="0"/>
              <a:t> </a:t>
            </a:r>
            <a:r>
              <a:rPr lang="en-GB" dirty="0" err="1"/>
              <a:t>sulle</a:t>
            </a:r>
            <a:r>
              <a:rPr lang="en-GB" dirty="0"/>
              <a:t> </a:t>
            </a:r>
            <a:r>
              <a:rPr lang="en-GB" dirty="0" err="1"/>
              <a:t>particelle</a:t>
            </a:r>
            <a:r>
              <a:rPr lang="en-GB" dirty="0"/>
              <a:t> (</a:t>
            </a:r>
            <a:r>
              <a:rPr lang="en-GB" dirty="0" err="1"/>
              <a:t>numero</a:t>
            </a:r>
            <a:r>
              <a:rPr lang="en-GB" dirty="0"/>
              <a:t>, peso </a:t>
            </a:r>
            <a:r>
              <a:rPr lang="en-GB" dirty="0" err="1"/>
              <a:t>massimo</a:t>
            </a:r>
            <a:r>
              <a:rPr lang="en-GB" dirty="0"/>
              <a:t>, </a:t>
            </a:r>
            <a:r>
              <a:rPr lang="en-GB" dirty="0" err="1"/>
              <a:t>minimo</a:t>
            </a:r>
            <a:r>
              <a:rPr lang="en-GB" dirty="0"/>
              <a:t>, </a:t>
            </a:r>
            <a:r>
              <a:rPr lang="en-GB" dirty="0" err="1"/>
              <a:t>totale</a:t>
            </a:r>
            <a:r>
              <a:rPr lang="en-GB" dirty="0"/>
              <a:t>, </a:t>
            </a:r>
            <a:r>
              <a:rPr lang="en-GB" dirty="0" err="1"/>
              <a:t>centro</a:t>
            </a:r>
            <a:r>
              <a:rPr lang="en-GB" dirty="0"/>
              <a:t> di </a:t>
            </a:r>
            <a:r>
              <a:rPr lang="en-GB" dirty="0" err="1"/>
              <a:t>massa</a:t>
            </a:r>
            <a:r>
              <a:rPr lang="en-GB" dirty="0"/>
              <a:t>)</a:t>
            </a:r>
          </a:p>
          <a:p>
            <a:r>
              <a:rPr lang="en-GB" dirty="0"/>
              <a:t>  </a:t>
            </a:r>
            <a:r>
              <a:rPr lang="en-GB" dirty="0" err="1"/>
              <a:t>ForceCompt</a:t>
            </a:r>
            <a:r>
              <a:rPr lang="en-GB" dirty="0"/>
              <a:t> – </a:t>
            </a:r>
            <a:r>
              <a:rPr lang="en-GB" dirty="0" err="1"/>
              <a:t>calcola</a:t>
            </a:r>
            <a:r>
              <a:rPr lang="en-GB" dirty="0"/>
              <a:t> le </a:t>
            </a:r>
            <a:r>
              <a:rPr lang="en-GB" dirty="0" err="1"/>
              <a:t>forze</a:t>
            </a:r>
            <a:r>
              <a:rPr lang="en-GB" dirty="0"/>
              <a:t> </a:t>
            </a:r>
            <a:r>
              <a:rPr lang="en-GB" dirty="0" err="1"/>
              <a:t>gravitazionali</a:t>
            </a:r>
            <a:r>
              <a:rPr lang="en-GB" dirty="0"/>
              <a:t> </a:t>
            </a:r>
            <a:r>
              <a:rPr lang="en-GB" dirty="0" err="1"/>
              <a:t>tra</a:t>
            </a:r>
            <a:r>
              <a:rPr lang="en-GB" dirty="0"/>
              <a:t> le </a:t>
            </a:r>
            <a:r>
              <a:rPr lang="en-GB" dirty="0" err="1"/>
              <a:t>aprticelle</a:t>
            </a:r>
            <a:r>
              <a:rPr lang="en-GB" dirty="0"/>
              <a:t> a due a due in un nuovo array bi-</a:t>
            </a:r>
            <a:r>
              <a:rPr lang="en-GB" dirty="0" err="1"/>
              <a:t>dimensionale</a:t>
            </a:r>
            <a:r>
              <a:rPr lang="en-GB" dirty="0"/>
              <a:t> “forces”</a:t>
            </a:r>
          </a:p>
          <a:p>
            <a:r>
              <a:rPr lang="en-GB" dirty="0"/>
              <a:t>  </a:t>
            </a:r>
            <a:r>
              <a:rPr lang="en-GB" dirty="0" err="1"/>
              <a:t>ComptPopulation</a:t>
            </a:r>
            <a:r>
              <a:rPr lang="en-GB" dirty="0"/>
              <a:t> – </a:t>
            </a:r>
            <a:r>
              <a:rPr lang="en-GB" dirty="0" err="1"/>
              <a:t>aggiorna</a:t>
            </a:r>
            <a:r>
              <a:rPr lang="en-GB" dirty="0"/>
              <a:t> </a:t>
            </a:r>
            <a:r>
              <a:rPr lang="en-GB" dirty="0" err="1"/>
              <a:t>posizione</a:t>
            </a:r>
            <a:r>
              <a:rPr lang="en-GB" dirty="0"/>
              <a:t> e </a:t>
            </a:r>
            <a:r>
              <a:rPr lang="en-GB" dirty="0" err="1"/>
              <a:t>velocità</a:t>
            </a:r>
            <a:r>
              <a:rPr lang="en-GB" dirty="0"/>
              <a:t> di </a:t>
            </a:r>
            <a:r>
              <a:rPr lang="en-GB" dirty="0" err="1"/>
              <a:t>ciascuna</a:t>
            </a:r>
            <a:r>
              <a:rPr lang="en-GB" dirty="0"/>
              <a:t> </a:t>
            </a:r>
            <a:r>
              <a:rPr lang="en-GB" dirty="0" err="1"/>
              <a:t>particella</a:t>
            </a:r>
            <a:r>
              <a:rPr lang="en-GB" dirty="0"/>
              <a:t> in </a:t>
            </a:r>
            <a:r>
              <a:rPr lang="en-GB" dirty="0" err="1"/>
              <a:t>Particels</a:t>
            </a:r>
            <a:r>
              <a:rPr lang="en-GB" dirty="0"/>
              <a:t> in base alle </a:t>
            </a:r>
            <a:r>
              <a:rPr lang="en-GB" dirty="0" err="1"/>
              <a:t>forze</a:t>
            </a:r>
            <a:r>
              <a:rPr lang="en-GB" dirty="0"/>
              <a:t> </a:t>
            </a:r>
            <a:r>
              <a:rPr lang="en-GB" dirty="0" err="1"/>
              <a:t>interagenti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636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800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39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814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943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994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395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6F84B9-EEB8-7543-ACC5-EC75B9843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C1383DF-21DF-6943-B62D-91C2D719D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25AC55-809B-8C43-80B3-723741EC1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200818-3A8E-E141-8C95-4E2DF1A0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DDE4D3-16D0-E142-87E6-D25DF25B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1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7A8F2E-2D08-734C-B145-6F4A7E0A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30B671D-5545-3A4D-8FCA-DD143C9A6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ABD30E-B520-AC48-AD8E-FCC8C3154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04ACB5-71BC-1D4A-B5B8-F36E310E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EC71B5-7414-7341-984C-A237B980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3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CBE5928-3AFF-B04E-A760-DA671DF2B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9FF3185-A8BA-0B4B-AFF3-4D6D2F45C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A08541-BF7F-6D4F-B50C-54261CBF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5C9D16-5F0F-0444-9D01-7CE3E75C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4C2DFF-9306-874F-A4B2-100762F5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2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E67C22-1102-5140-86BB-ADD879C8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A3E6D8-CA6A-6441-85F6-7D5D905A2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66AF5F-374A-874F-822E-D289BEBA8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B1FC88-A1AA-5145-BDF9-56019B85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A8B439-6750-8041-B938-151A5EE6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34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3CD7CE-BAA3-B142-ADCC-7BDF50958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5460C2-6431-F147-95F3-CD9419E2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85735C-7EB4-BC4D-958B-85EC8D63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B41B29-9EDC-7B49-ACBD-98671816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152B81-A7BB-C646-87EC-BCB408F3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8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99AF7D-91FC-2548-B430-27564CFF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4D5A57-89EA-3743-A8F1-238E40829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A404F3C-B92E-D741-A93B-3331F1464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3917561-F064-C14F-A921-C7B9A09D8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9417D0D-5257-4847-B462-E8D85948F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545120E-31EF-E841-8302-A0EBE5C39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4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3AFC0B-1F29-CC4E-B1AA-4A892F19E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9966AC-7CE5-9D40-BFE7-E60FA0BFE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060C9ED-76BE-C349-A96F-0340F8D66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70F7571-B34F-274E-BDB7-8AE21D2B1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28E7205-306B-564D-A1C0-9E5090130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76BAE79-5DDD-1B49-A7BF-1C4DB5D7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2D1D798-EA40-6342-AA58-C17C92D3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A130339-577C-1A42-9039-C57C2AB0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7C22AA-0668-074D-B316-5B98CF22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13FCD50-786B-EE46-AF67-4715D905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DC3B00F-AC16-2C49-B06F-B5CA347E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BB3BAEC-8966-C245-A07F-3C4B0CE74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6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0AD02C6-81EF-0243-8323-2EA2F74B9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4D76400-34D6-3645-BC7E-576AA8594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DB6097C-1D0D-D047-93F3-8FBAE092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55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78E939-837E-B44C-99FB-882D91767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B5EDA-CA70-5048-BDF1-E78895A34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BC71456-7ECB-C84B-AB8E-FFC159A56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711789-8064-444D-88BD-5B9C54384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06CAA68-3DE2-B64C-8C1B-BE9B04312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C724BF7-DB34-9A48-A6DD-6D16AFD0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3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64D77C-D184-3F44-B42C-8FB260BF0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1056FFF-F095-EE45-A8D9-156EDC6B28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001A876-B7F0-1E49-BA16-4C7AB8755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8C1648D-681F-DB46-A147-2D41568A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08AC6D6-0AC6-014A-945D-6E93327D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6977478-3EF0-D64D-B225-76E22D32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9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6FD9099-86C6-3146-80AF-90A2E3A46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9755E21-C2D0-CD46-953D-988988393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5D6D79-48C5-DF46-AAE2-73E066940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AFF6A-1FF6-574F-9D39-3AFB90F9E481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2A04D8-0D81-ED4C-B67E-002155733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3B22FC-F57D-F24B-B93C-98BE1056C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4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iepor/particles-simulation-parallel/blob/14ab1aac22c36fec33bb37d3e933b36e7f335c6f/particles.cu#L90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B85F99-4181-DF42-9FF1-BF99828C5C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CUDA kernels per Particles2D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2957F88-2FEC-1645-9C53-7285CB210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739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Progetto </a:t>
            </a:r>
            <a:r>
              <a:rPr lang="en-US" dirty="0" err="1"/>
              <a:t>d’esame</a:t>
            </a:r>
            <a:r>
              <a:rPr lang="en-US" dirty="0"/>
              <a:t> per il </a:t>
            </a:r>
            <a:r>
              <a:rPr lang="en-US" dirty="0" err="1"/>
              <a:t>corso</a:t>
            </a:r>
            <a:br>
              <a:rPr lang="en-US" dirty="0"/>
            </a:br>
            <a:r>
              <a:rPr lang="en-US" dirty="0"/>
              <a:t>“</a:t>
            </a:r>
            <a:r>
              <a:rPr lang="en-GB" dirty="0"/>
              <a:t>Parallel computing on traditional (core-based) and emerging (</a:t>
            </a:r>
            <a:r>
              <a:rPr lang="en-GB" dirty="0" err="1"/>
              <a:t>gpu</a:t>
            </a:r>
            <a:r>
              <a:rPr lang="en-GB" dirty="0"/>
              <a:t>-based) architectures through </a:t>
            </a:r>
            <a:r>
              <a:rPr lang="en-GB" dirty="0" err="1"/>
              <a:t>openmp</a:t>
            </a:r>
            <a:r>
              <a:rPr lang="en-GB" dirty="0"/>
              <a:t> and </a:t>
            </a:r>
            <a:r>
              <a:rPr lang="en-GB" dirty="0" err="1"/>
              <a:t>openacc</a:t>
            </a:r>
            <a:r>
              <a:rPr lang="en-GB" dirty="0"/>
              <a:t> / </a:t>
            </a:r>
            <a:r>
              <a:rPr lang="en-GB" dirty="0" err="1"/>
              <a:t>opencl</a:t>
            </a:r>
            <a:r>
              <a:rPr lang="en-GB" dirty="0"/>
              <a:t>. (Exam project in preparation)“</a:t>
            </a:r>
          </a:p>
          <a:p>
            <a:endParaRPr lang="en-GB" dirty="0"/>
          </a:p>
          <a:p>
            <a:r>
              <a:rPr lang="en-US" dirty="0"/>
              <a:t>Pietro </a:t>
            </a:r>
            <a:r>
              <a:rPr lang="en-US" dirty="0" err="1"/>
              <a:t>Portolani</a:t>
            </a:r>
            <a:r>
              <a:rPr lang="en-US" dirty="0"/>
              <a:t> - PhD IT – </a:t>
            </a:r>
            <a:r>
              <a:rPr lang="en-US" dirty="0" err="1"/>
              <a:t>pietro.portolani@polimi.it</a:t>
            </a:r>
            <a:endParaRPr lang="en-US" dirty="0"/>
          </a:p>
          <a:p>
            <a:r>
              <a:rPr lang="en-US" dirty="0"/>
              <a:t>Tommaso Alfonsi – PhD IT – </a:t>
            </a:r>
            <a:r>
              <a:rPr lang="en-US" dirty="0" err="1"/>
              <a:t>tommaso.alfonsi@polimi.it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8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592CAD-C2CD-3641-9AC1-50234305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Ottimizzazione</a:t>
            </a:r>
            <a:r>
              <a:rPr lang="en-US" dirty="0"/>
              <a:t> (3): </a:t>
            </a:r>
            <a:r>
              <a:rPr lang="en-US" dirty="0" err="1"/>
              <a:t>esecuzione</a:t>
            </a:r>
            <a:r>
              <a:rPr lang="en-US" dirty="0"/>
              <a:t> pipelined</a:t>
            </a:r>
          </a:p>
        </p:txBody>
      </p:sp>
      <p:sp>
        <p:nvSpPr>
          <p:cNvPr id="24" name="Parentesi graffa aperta 23">
            <a:extLst>
              <a:ext uri="{FF2B5EF4-FFF2-40B4-BE49-F238E27FC236}">
                <a16:creationId xmlns:a16="http://schemas.microsoft.com/office/drawing/2014/main" id="{9681719C-E55A-DB4D-8429-A0FBE7B72D9C}"/>
              </a:ext>
            </a:extLst>
          </p:cNvPr>
          <p:cNvSpPr/>
          <p:nvPr/>
        </p:nvSpPr>
        <p:spPr>
          <a:xfrm rot="16200000">
            <a:off x="5078711" y="638557"/>
            <a:ext cx="248819" cy="8877242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68DAB240-F4EC-7340-A4E1-DFB2F03BFE7F}"/>
              </a:ext>
            </a:extLst>
          </p:cNvPr>
          <p:cNvSpPr txBox="1"/>
          <p:nvPr/>
        </p:nvSpPr>
        <p:spPr>
          <a:xfrm>
            <a:off x="4212435" y="5360608"/>
            <a:ext cx="2937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scrittura</a:t>
            </a:r>
            <a:r>
              <a:rPr lang="en-GB" dirty="0"/>
              <a:t> </a:t>
            </a:r>
            <a:r>
              <a:rPr lang="en-GB" dirty="0" err="1"/>
              <a:t>dello</a:t>
            </a:r>
            <a:r>
              <a:rPr lang="en-GB" dirty="0"/>
              <a:t> </a:t>
            </a:r>
            <a:r>
              <a:rPr lang="en-GB" dirty="0" err="1"/>
              <a:t>stato</a:t>
            </a:r>
            <a:r>
              <a:rPr lang="en-GB" dirty="0"/>
              <a:t> s</a:t>
            </a:r>
          </a:p>
          <a:p>
            <a:r>
              <a:rPr lang="en-GB" dirty="0" err="1"/>
              <a:t>calcolo</a:t>
            </a:r>
            <a:r>
              <a:rPr lang="en-GB" dirty="0"/>
              <a:t> </a:t>
            </a:r>
            <a:r>
              <a:rPr lang="en-GB" dirty="0" err="1"/>
              <a:t>dello</a:t>
            </a:r>
            <a:r>
              <a:rPr lang="en-GB" dirty="0"/>
              <a:t> </a:t>
            </a:r>
            <a:r>
              <a:rPr lang="en-GB" dirty="0" err="1"/>
              <a:t>stato</a:t>
            </a:r>
            <a:r>
              <a:rPr lang="en-GB" dirty="0"/>
              <a:t> s+1</a:t>
            </a:r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7F311C73-ECE0-5542-816C-062D6C4D42FF}"/>
              </a:ext>
            </a:extLst>
          </p:cNvPr>
          <p:cNvSpPr/>
          <p:nvPr/>
        </p:nvSpPr>
        <p:spPr>
          <a:xfrm>
            <a:off x="4092315" y="2528656"/>
            <a:ext cx="224740" cy="15605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" name="Immagine 50">
            <a:extLst>
              <a:ext uri="{FF2B5EF4-FFF2-40B4-BE49-F238E27FC236}">
                <a16:creationId xmlns:a16="http://schemas.microsoft.com/office/drawing/2014/main" id="{C7D96E58-A1A9-D548-BC47-4041EE5D12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315"/>
          <a:stretch/>
        </p:blipFill>
        <p:spPr>
          <a:xfrm>
            <a:off x="449706" y="2351189"/>
            <a:ext cx="9214354" cy="2693712"/>
          </a:xfrm>
          <a:prstGeom prst="rect">
            <a:avLst/>
          </a:prstGeom>
          <a:effectLst/>
        </p:spPr>
      </p:pic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254ED5BE-8301-7444-98F1-C1E6AC91CF19}"/>
              </a:ext>
            </a:extLst>
          </p:cNvPr>
          <p:cNvCxnSpPr/>
          <p:nvPr/>
        </p:nvCxnSpPr>
        <p:spPr>
          <a:xfrm>
            <a:off x="2083635" y="3354714"/>
            <a:ext cx="299803" cy="16489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B367C313-2995-8D41-967B-312A2B8BF6CD}"/>
              </a:ext>
            </a:extLst>
          </p:cNvPr>
          <p:cNvCxnSpPr/>
          <p:nvPr/>
        </p:nvCxnSpPr>
        <p:spPr>
          <a:xfrm>
            <a:off x="2101125" y="2892521"/>
            <a:ext cx="299803" cy="16489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CC63C9A7-F5C9-284B-AF28-672F07758A2B}"/>
              </a:ext>
            </a:extLst>
          </p:cNvPr>
          <p:cNvCxnSpPr/>
          <p:nvPr/>
        </p:nvCxnSpPr>
        <p:spPr>
          <a:xfrm>
            <a:off x="3417759" y="3122367"/>
            <a:ext cx="299803" cy="16489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12119218-27CF-A442-933E-5F937DC85CE8}"/>
              </a:ext>
            </a:extLst>
          </p:cNvPr>
          <p:cNvCxnSpPr/>
          <p:nvPr/>
        </p:nvCxnSpPr>
        <p:spPr>
          <a:xfrm>
            <a:off x="5681273" y="3609544"/>
            <a:ext cx="299803" cy="16489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12523115-2F11-AD4F-8E26-9EEB182D4476}"/>
              </a:ext>
            </a:extLst>
          </p:cNvPr>
          <p:cNvCxnSpPr>
            <a:cxnSpLocks/>
          </p:cNvCxnSpPr>
          <p:nvPr/>
        </p:nvCxnSpPr>
        <p:spPr>
          <a:xfrm>
            <a:off x="5396460" y="3339723"/>
            <a:ext cx="597104" cy="341649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9F2032FF-2B63-954E-ADCA-6F61C0D901C7}"/>
              </a:ext>
            </a:extLst>
          </p:cNvPr>
          <p:cNvCxnSpPr>
            <a:cxnSpLocks/>
          </p:cNvCxnSpPr>
          <p:nvPr/>
        </p:nvCxnSpPr>
        <p:spPr>
          <a:xfrm>
            <a:off x="9353862" y="1876086"/>
            <a:ext cx="464696" cy="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E4BEB36-55A6-5140-8B63-17A444340B5A}"/>
              </a:ext>
            </a:extLst>
          </p:cNvPr>
          <p:cNvSpPr txBox="1"/>
          <p:nvPr/>
        </p:nvSpPr>
        <p:spPr>
          <a:xfrm>
            <a:off x="9938479" y="1681689"/>
            <a:ext cx="188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dependency</a:t>
            </a:r>
          </a:p>
        </p:txBody>
      </p:sp>
      <p:pic>
        <p:nvPicPr>
          <p:cNvPr id="1028" name="Picture 4" descr="Bottleneck: Come Testare se la Cpu fa da collo di bottiglia.">
            <a:extLst>
              <a:ext uri="{FF2B5EF4-FFF2-40B4-BE49-F238E27FC236}">
                <a16:creationId xmlns:a16="http://schemas.microsoft.com/office/drawing/2014/main" id="{9FD5D90F-42C8-7B40-8243-7EC78E9ED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315" y="3608882"/>
            <a:ext cx="945155" cy="94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618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592CAD-C2CD-3641-9AC1-50234305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Ottimizzazione</a:t>
            </a:r>
            <a:r>
              <a:rPr lang="en-US" dirty="0"/>
              <a:t> (4): </a:t>
            </a:r>
            <a:r>
              <a:rPr lang="en-US" dirty="0" err="1"/>
              <a:t>esecuzione</a:t>
            </a:r>
            <a:r>
              <a:rPr lang="en-US" dirty="0"/>
              <a:t> pipelined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18A5416-ED6A-7B47-A9BE-6F3C0AFBA133}"/>
              </a:ext>
            </a:extLst>
          </p:cNvPr>
          <p:cNvSpPr txBox="1"/>
          <p:nvPr/>
        </p:nvSpPr>
        <p:spPr>
          <a:xfrm>
            <a:off x="1813810" y="2023672"/>
            <a:ext cx="8109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Grafico</a:t>
            </a:r>
            <a:r>
              <a:rPr lang="en-GB" dirty="0"/>
              <a:t> Nvidia </a:t>
            </a:r>
            <a:r>
              <a:rPr lang="en-GB" dirty="0" err="1"/>
              <a:t>NSight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bottleneck</a:t>
            </a:r>
          </a:p>
        </p:txBody>
      </p:sp>
    </p:spTree>
    <p:extLst>
      <p:ext uri="{BB962C8B-B14F-4D97-AF65-F5344CB8AC3E}">
        <p14:creationId xmlns:p14="http://schemas.microsoft.com/office/powerpoint/2010/main" val="1653233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592CAD-C2CD-3641-9AC1-50234305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Ottimizzazione</a:t>
            </a:r>
            <a:r>
              <a:rPr lang="en-US" dirty="0"/>
              <a:t> (5): </a:t>
            </a:r>
            <a:r>
              <a:rPr lang="en-US" dirty="0" err="1"/>
              <a:t>ParticleScreen_par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786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8804C0-B8FB-7A46-B48E-767917C6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graph di Particles simulation Parallel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7AF39E-A87A-8D44-AB65-C94AF53DE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Il main </a:t>
            </a:r>
            <a:r>
              <a:rPr lang="en-US" dirty="0" err="1"/>
              <a:t>adesso</a:t>
            </a:r>
            <a:r>
              <a:rPr lang="en-US" dirty="0"/>
              <a:t> fa ....</a:t>
            </a:r>
          </a:p>
          <a:p>
            <a:r>
              <a:rPr lang="en-US" dirty="0"/>
              <a:t>Qui </a:t>
            </a:r>
            <a:r>
              <a:rPr lang="en-US" dirty="0" err="1"/>
              <a:t>disegniamo</a:t>
            </a:r>
            <a:r>
              <a:rPr lang="en-US" dirty="0"/>
              <a:t> la pipeline </a:t>
            </a:r>
            <a:r>
              <a:rPr lang="en-US" dirty="0" err="1"/>
              <a:t>svolta</a:t>
            </a:r>
            <a:r>
              <a:rPr lang="en-US" dirty="0"/>
              <a:t> dal </a:t>
            </a:r>
            <a:r>
              <a:rPr lang="en-US" dirty="0" err="1"/>
              <a:t>codice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30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4C2719-F01C-614F-BB10-B5BAE8F4D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Misure</a:t>
            </a:r>
            <a:r>
              <a:rPr lang="en-US" dirty="0"/>
              <a:t> di performance del </a:t>
            </a:r>
            <a:r>
              <a:rPr lang="en-US" dirty="0" err="1"/>
              <a:t>calcolo</a:t>
            </a:r>
            <a:r>
              <a:rPr lang="en-US" dirty="0"/>
              <a:t> </a:t>
            </a:r>
            <a:r>
              <a:rPr lang="en-US" dirty="0" err="1"/>
              <a:t>parallelo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E4D863-A88D-FE4F-9379-62AE721C7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Profiling </a:t>
            </a:r>
            <a:r>
              <a:rPr lang="en-US" dirty="0" err="1"/>
              <a:t>svolto</a:t>
            </a:r>
            <a:r>
              <a:rPr lang="en-US" dirty="0"/>
              <a:t> con NVIDIA </a:t>
            </a:r>
            <a:r>
              <a:rPr lang="en-US" dirty="0" err="1"/>
              <a:t>NSight</a:t>
            </a:r>
            <a:endParaRPr lang="en-US" dirty="0"/>
          </a:p>
          <a:p>
            <a:r>
              <a:rPr lang="en-US" dirty="0" err="1"/>
              <a:t>Risultati</a:t>
            </a:r>
            <a:r>
              <a:rPr lang="en-US" dirty="0"/>
              <a:t>/</a:t>
            </a:r>
            <a:r>
              <a:rPr lang="en-US" dirty="0" err="1"/>
              <a:t>Grafici</a:t>
            </a:r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01307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2B6822-3A90-8447-A791-553B7866E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Confronto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performance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398C70-8D84-FC4B-9D86-A55C3408B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Seriale</a:t>
            </a:r>
            <a:r>
              <a:rPr lang="en-US" dirty="0"/>
              <a:t> vs </a:t>
            </a:r>
            <a:r>
              <a:rPr lang="en-US" dirty="0" err="1"/>
              <a:t>Parallelo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288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C2AFAF-9691-2E4A-801A-4BA66830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Possibili</a:t>
            </a:r>
            <a:r>
              <a:rPr lang="en-US" dirty="0"/>
              <a:t> </a:t>
            </a:r>
            <a:r>
              <a:rPr lang="en-US" dirty="0" err="1"/>
              <a:t>ulteriori</a:t>
            </a:r>
            <a:r>
              <a:rPr lang="en-US" dirty="0"/>
              <a:t> </a:t>
            </a:r>
            <a:r>
              <a:rPr lang="en-US" dirty="0" err="1"/>
              <a:t>miglioramenti</a:t>
            </a:r>
            <a:r>
              <a:rPr lang="en-US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4E3DCC-243C-EE47-B83D-2EB992163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03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765DFF-39E7-D840-93DF-35E5C55C4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Conclusioni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B74AF5-7092-2D4A-A4CD-C83BD1989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 speed-up </a:t>
            </a:r>
            <a:r>
              <a:rPr lang="en-US" dirty="0" err="1"/>
              <a:t>è</a:t>
            </a:r>
            <a:r>
              <a:rPr lang="en-US" dirty="0"/>
              <a:t> 18x, me </a:t>
            </a:r>
            <a:r>
              <a:rPr lang="en-US" dirty="0" err="1"/>
              <a:t>cojoni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8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7358F3-CC3E-E042-9922-F3C122E41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Legenda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DBED4B-9A5B-0B48-8C37-B794B818C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Call graph di Particles Simulation</a:t>
            </a:r>
          </a:p>
          <a:p>
            <a:r>
              <a:rPr lang="en-US" dirty="0" err="1"/>
              <a:t>Misure</a:t>
            </a:r>
            <a:r>
              <a:rPr lang="en-US" dirty="0"/>
              <a:t> di performance del </a:t>
            </a:r>
            <a:r>
              <a:rPr lang="en-US" dirty="0" err="1"/>
              <a:t>calcolo</a:t>
            </a:r>
            <a:r>
              <a:rPr lang="en-US" dirty="0"/>
              <a:t> </a:t>
            </a:r>
            <a:r>
              <a:rPr lang="en-US" dirty="0" err="1"/>
              <a:t>seriale</a:t>
            </a:r>
            <a:r>
              <a:rPr lang="en-US" dirty="0"/>
              <a:t> (+ </a:t>
            </a:r>
            <a:r>
              <a:rPr lang="en-US" dirty="0" err="1"/>
              <a:t>descrizione</a:t>
            </a:r>
            <a:r>
              <a:rPr lang="en-US" dirty="0"/>
              <a:t> hardware)</a:t>
            </a:r>
          </a:p>
          <a:p>
            <a:pPr lvl="1"/>
            <a:r>
              <a:rPr lang="en-US" dirty="0" err="1"/>
              <a:t>Aggiungere</a:t>
            </a:r>
            <a:r>
              <a:rPr lang="en-US" dirty="0"/>
              <a:t> </a:t>
            </a:r>
            <a:r>
              <a:rPr lang="en-US" dirty="0" err="1"/>
              <a:t>calcolo</a:t>
            </a:r>
            <a:r>
              <a:rPr lang="en-US" dirty="0"/>
              <a:t> throughput</a:t>
            </a:r>
          </a:p>
          <a:p>
            <a:r>
              <a:rPr lang="en-US" dirty="0" err="1"/>
              <a:t>Versione</a:t>
            </a:r>
            <a:r>
              <a:rPr lang="en-US"/>
              <a:t> 1 e 3</a:t>
            </a:r>
            <a:endParaRPr lang="en-US" dirty="0"/>
          </a:p>
          <a:p>
            <a:r>
              <a:rPr lang="en-US" dirty="0" err="1"/>
              <a:t>Ottimizzazione</a:t>
            </a:r>
            <a:r>
              <a:rPr lang="en-US" dirty="0"/>
              <a:t> di </a:t>
            </a:r>
            <a:r>
              <a:rPr lang="en-US" dirty="0" err="1"/>
              <a:t>ForceCompt</a:t>
            </a:r>
            <a:endParaRPr lang="en-US" dirty="0"/>
          </a:p>
          <a:p>
            <a:r>
              <a:rPr lang="en-US" dirty="0" err="1"/>
              <a:t>Ottimizzazione</a:t>
            </a:r>
            <a:r>
              <a:rPr lang="en-US" dirty="0"/>
              <a:t> di </a:t>
            </a:r>
            <a:r>
              <a:rPr lang="en-US" dirty="0" err="1"/>
              <a:t>ComptPopulation</a:t>
            </a:r>
            <a:endParaRPr lang="en-US" dirty="0"/>
          </a:p>
          <a:p>
            <a:r>
              <a:rPr lang="en-US" dirty="0" err="1"/>
              <a:t>Ottimizzazione</a:t>
            </a:r>
            <a:r>
              <a:rPr lang="en-US" dirty="0"/>
              <a:t> di </a:t>
            </a:r>
            <a:r>
              <a:rPr lang="en-US" dirty="0" err="1"/>
              <a:t>DumpPopulation</a:t>
            </a:r>
            <a:endParaRPr lang="en-US" dirty="0"/>
          </a:p>
          <a:p>
            <a:r>
              <a:rPr lang="en-US" dirty="0"/>
              <a:t>Call graph del </a:t>
            </a:r>
            <a:r>
              <a:rPr lang="en-US" dirty="0" err="1"/>
              <a:t>programma</a:t>
            </a:r>
            <a:r>
              <a:rPr lang="en-US" dirty="0"/>
              <a:t> </a:t>
            </a:r>
            <a:r>
              <a:rPr lang="en-US" dirty="0" err="1"/>
              <a:t>ottimizzato</a:t>
            </a:r>
            <a:endParaRPr lang="en-US" dirty="0"/>
          </a:p>
          <a:p>
            <a:r>
              <a:rPr lang="en-US" dirty="0" err="1"/>
              <a:t>Misure</a:t>
            </a:r>
            <a:r>
              <a:rPr lang="en-US" dirty="0"/>
              <a:t> di performance del </a:t>
            </a:r>
            <a:r>
              <a:rPr lang="en-US" dirty="0" err="1"/>
              <a:t>programma</a:t>
            </a:r>
            <a:r>
              <a:rPr lang="en-US" dirty="0"/>
              <a:t> </a:t>
            </a:r>
            <a:r>
              <a:rPr lang="en-US" dirty="0" err="1"/>
              <a:t>ottimizzato</a:t>
            </a:r>
            <a:endParaRPr lang="en-US" dirty="0"/>
          </a:p>
          <a:p>
            <a:pPr lvl="1"/>
            <a:r>
              <a:rPr lang="en-US" dirty="0"/>
              <a:t>Timing</a:t>
            </a:r>
          </a:p>
          <a:p>
            <a:pPr lvl="1"/>
            <a:r>
              <a:rPr lang="en-US" dirty="0" err="1"/>
              <a:t>Bandwith</a:t>
            </a:r>
            <a:endParaRPr lang="en-US" dirty="0"/>
          </a:p>
          <a:p>
            <a:pPr lvl="1"/>
            <a:r>
              <a:rPr lang="en-US" dirty="0" err="1"/>
              <a:t>Thrughput</a:t>
            </a:r>
            <a:endParaRPr lang="en-US" dirty="0"/>
          </a:p>
          <a:p>
            <a:r>
              <a:rPr lang="en-US" dirty="0" err="1"/>
              <a:t>Confronto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performance</a:t>
            </a:r>
          </a:p>
          <a:p>
            <a:r>
              <a:rPr lang="en-US" dirty="0" err="1"/>
              <a:t>Ulteriori</a:t>
            </a:r>
            <a:r>
              <a:rPr lang="en-US" dirty="0"/>
              <a:t> </a:t>
            </a:r>
            <a:r>
              <a:rPr lang="en-US" dirty="0" err="1"/>
              <a:t>miglioramenti</a:t>
            </a:r>
            <a:endParaRPr lang="en-US" dirty="0"/>
          </a:p>
          <a:p>
            <a:r>
              <a:rPr lang="en-US" dirty="0" err="1"/>
              <a:t>Conclusioni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73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Connettore 1 54">
            <a:extLst>
              <a:ext uri="{FF2B5EF4-FFF2-40B4-BE49-F238E27FC236}">
                <a16:creationId xmlns:a16="http://schemas.microsoft.com/office/drawing/2014/main" id="{4A580866-6F8E-4141-8F69-3395EA4C48CA}"/>
              </a:ext>
            </a:extLst>
          </p:cNvPr>
          <p:cNvCxnSpPr>
            <a:cxnSpLocks/>
          </p:cNvCxnSpPr>
          <p:nvPr/>
        </p:nvCxnSpPr>
        <p:spPr>
          <a:xfrm>
            <a:off x="3537681" y="3502780"/>
            <a:ext cx="0" cy="2718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BD4207F8-5E04-4047-AF48-BF461060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Particles Simulation: overview</a:t>
            </a:r>
            <a:endParaRPr lang="en-GB" dirty="0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7664A22E-95E2-DC40-8275-2F3CCB94E98F}"/>
              </a:ext>
            </a:extLst>
          </p:cNvPr>
          <p:cNvSpPr/>
          <p:nvPr/>
        </p:nvSpPr>
        <p:spPr>
          <a:xfrm>
            <a:off x="2526938" y="3783053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InitGrid</a:t>
            </a:r>
            <a:endParaRPr lang="en-GB" sz="1600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E830C7F2-7F5A-C644-B822-70F24773426B}"/>
              </a:ext>
            </a:extLst>
          </p:cNvPr>
          <p:cNvSpPr/>
          <p:nvPr/>
        </p:nvSpPr>
        <p:spPr>
          <a:xfrm>
            <a:off x="2574256" y="4733209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GeneratingField</a:t>
            </a:r>
            <a:endParaRPr lang="en-GB" sz="1600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8A07C10A-6459-C946-9AC7-B643150BBB13}"/>
              </a:ext>
            </a:extLst>
          </p:cNvPr>
          <p:cNvSpPr/>
          <p:nvPr/>
        </p:nvSpPr>
        <p:spPr>
          <a:xfrm>
            <a:off x="2574257" y="5683365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ParticlesGeneration</a:t>
            </a:r>
            <a:endParaRPr lang="en-GB" sz="16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A26974E-3772-DD4D-882D-F79CA2FDE6A8}"/>
              </a:ext>
            </a:extLst>
          </p:cNvPr>
          <p:cNvSpPr txBox="1"/>
          <p:nvPr/>
        </p:nvSpPr>
        <p:spPr>
          <a:xfrm>
            <a:off x="2665645" y="3133448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Initialization</a:t>
            </a: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6753C28B-0D31-9B46-94E3-B7ED24790F47}"/>
              </a:ext>
            </a:extLst>
          </p:cNvPr>
          <p:cNvSpPr/>
          <p:nvPr/>
        </p:nvSpPr>
        <p:spPr>
          <a:xfrm>
            <a:off x="5727184" y="3289995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SystemEvolution</a:t>
            </a:r>
            <a:endParaRPr lang="en-GB" sz="1600" dirty="0"/>
          </a:p>
        </p:txBody>
      </p:sp>
      <p:cxnSp>
        <p:nvCxnSpPr>
          <p:cNvPr id="18" name="Connettore 4 17">
            <a:extLst>
              <a:ext uri="{FF2B5EF4-FFF2-40B4-BE49-F238E27FC236}">
                <a16:creationId xmlns:a16="http://schemas.microsoft.com/office/drawing/2014/main" id="{17B6398C-A06C-204D-B320-AD73B3B64216}"/>
              </a:ext>
            </a:extLst>
          </p:cNvPr>
          <p:cNvCxnSpPr>
            <a:cxnSpLocks/>
          </p:cNvCxnSpPr>
          <p:nvPr/>
        </p:nvCxnSpPr>
        <p:spPr>
          <a:xfrm>
            <a:off x="6746846" y="4008105"/>
            <a:ext cx="2616200" cy="230563"/>
          </a:xfrm>
          <a:prstGeom prst="bentConnector3">
            <a:avLst>
              <a:gd name="adj1" fmla="val -2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FE519B8F-DD92-1141-834F-4B82A6718090}"/>
              </a:ext>
            </a:extLst>
          </p:cNvPr>
          <p:cNvCxnSpPr>
            <a:cxnSpLocks/>
          </p:cNvCxnSpPr>
          <p:nvPr/>
        </p:nvCxnSpPr>
        <p:spPr>
          <a:xfrm>
            <a:off x="6739810" y="4238668"/>
            <a:ext cx="0" cy="283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ttore 1 26">
            <a:extLst>
              <a:ext uri="{FF2B5EF4-FFF2-40B4-BE49-F238E27FC236}">
                <a16:creationId xmlns:a16="http://schemas.microsoft.com/office/drawing/2014/main" id="{F985689B-46FC-4B4E-A941-5D5C6A7A2773}"/>
              </a:ext>
            </a:extLst>
          </p:cNvPr>
          <p:cNvCxnSpPr>
            <a:cxnSpLocks/>
          </p:cNvCxnSpPr>
          <p:nvPr/>
        </p:nvCxnSpPr>
        <p:spPr>
          <a:xfrm>
            <a:off x="9363046" y="4238668"/>
            <a:ext cx="0" cy="283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A6E294E4-A41B-564C-91DA-922C7B3C9635}"/>
              </a:ext>
            </a:extLst>
          </p:cNvPr>
          <p:cNvSpPr txBox="1"/>
          <p:nvPr/>
        </p:nvSpPr>
        <p:spPr>
          <a:xfrm>
            <a:off x="5146656" y="4231350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Reporting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1794250-F313-6340-8834-60A556F4F14B}"/>
              </a:ext>
            </a:extLst>
          </p:cNvPr>
          <p:cNvSpPr txBox="1"/>
          <p:nvPr/>
        </p:nvSpPr>
        <p:spPr>
          <a:xfrm>
            <a:off x="7890908" y="4274309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Evolution</a:t>
            </a:r>
          </a:p>
        </p:txBody>
      </p: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621E966F-3589-824E-AFF2-A4279C1678F6}"/>
              </a:ext>
            </a:extLst>
          </p:cNvPr>
          <p:cNvSpPr/>
          <p:nvPr/>
        </p:nvSpPr>
        <p:spPr>
          <a:xfrm>
            <a:off x="5760484" y="4644051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ParticleScreen</a:t>
            </a:r>
            <a:endParaRPr lang="en-GB" sz="1600" dirty="0"/>
          </a:p>
        </p:txBody>
      </p:sp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EF5010BB-40D9-8441-85E7-92C2F06DB0DB}"/>
              </a:ext>
            </a:extLst>
          </p:cNvPr>
          <p:cNvSpPr/>
          <p:nvPr/>
        </p:nvSpPr>
        <p:spPr>
          <a:xfrm>
            <a:off x="5760483" y="5336063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DumpPopulation</a:t>
            </a:r>
            <a:endParaRPr lang="en-GB" sz="1600" dirty="0"/>
          </a:p>
        </p:txBody>
      </p: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2DA28954-3EA8-D046-9CA3-770B97DEDC04}"/>
              </a:ext>
            </a:extLst>
          </p:cNvPr>
          <p:cNvSpPr/>
          <p:nvPr/>
        </p:nvSpPr>
        <p:spPr>
          <a:xfrm>
            <a:off x="5760483" y="6028075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ParticleStats</a:t>
            </a:r>
            <a:endParaRPr lang="en-GB" sz="1600" dirty="0"/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DA498EF2-8DDB-A240-AE15-E86089432014}"/>
              </a:ext>
            </a:extLst>
          </p:cNvPr>
          <p:cNvSpPr/>
          <p:nvPr/>
        </p:nvSpPr>
        <p:spPr>
          <a:xfrm>
            <a:off x="8540291" y="4613328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ForceCompt</a:t>
            </a:r>
            <a:endParaRPr lang="en-GB" sz="1600" dirty="0"/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35C9E54F-BCA3-1A4F-8FA9-5AB204D938AD}"/>
              </a:ext>
            </a:extLst>
          </p:cNvPr>
          <p:cNvSpPr/>
          <p:nvPr/>
        </p:nvSpPr>
        <p:spPr>
          <a:xfrm>
            <a:off x="8540291" y="5342263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ComptPopulation</a:t>
            </a:r>
            <a:endParaRPr lang="en-GB" sz="1600" dirty="0"/>
          </a:p>
        </p:txBody>
      </p:sp>
      <p:sp>
        <p:nvSpPr>
          <p:cNvPr id="57" name="Segnaposto contenuto 2">
            <a:extLst>
              <a:ext uri="{FF2B5EF4-FFF2-40B4-BE49-F238E27FC236}">
                <a16:creationId xmlns:a16="http://schemas.microsoft.com/office/drawing/2014/main" id="{1DA3C245-DC83-C34C-9FD6-EA68065D6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59471"/>
          </a:xfrm>
        </p:spPr>
        <p:txBody>
          <a:bodyPr>
            <a:normAutofit/>
          </a:bodyPr>
          <a:lstStyle/>
          <a:p>
            <a:r>
              <a:rPr lang="en-US" sz="2400" dirty="0"/>
              <a:t>Il </a:t>
            </a:r>
            <a:r>
              <a:rPr lang="en-US" sz="2400" dirty="0" err="1"/>
              <a:t>codice</a:t>
            </a:r>
            <a:r>
              <a:rPr lang="en-US" sz="2400" dirty="0"/>
              <a:t> </a:t>
            </a:r>
            <a:r>
              <a:rPr lang="en-US" sz="2400" dirty="0" err="1"/>
              <a:t>simula</a:t>
            </a:r>
            <a:r>
              <a:rPr lang="en-US" sz="2400" dirty="0"/>
              <a:t> </a:t>
            </a:r>
            <a:r>
              <a:rPr lang="en-US" sz="2400" dirty="0" err="1"/>
              <a:t>l’evoluzione</a:t>
            </a:r>
            <a:r>
              <a:rPr lang="en-US" sz="2400" dirty="0"/>
              <a:t> di un campo 2D di </a:t>
            </a:r>
            <a:r>
              <a:rPr lang="en-US" sz="2400" dirty="0" err="1"/>
              <a:t>particelle</a:t>
            </a:r>
            <a:r>
              <a:rPr lang="en-US" sz="2400" dirty="0"/>
              <a:t> per un tempo </a:t>
            </a:r>
            <a:r>
              <a:rPr lang="en-US" sz="2400" dirty="0" err="1"/>
              <a:t>finito</a:t>
            </a:r>
            <a:endParaRPr lang="en-US" sz="2400" dirty="0"/>
          </a:p>
          <a:p>
            <a:r>
              <a:rPr lang="en-US" sz="2400" dirty="0"/>
              <a:t>L’ output </a:t>
            </a:r>
            <a:r>
              <a:rPr lang="en-US" sz="2400" dirty="0" err="1"/>
              <a:t>è</a:t>
            </a:r>
            <a:r>
              <a:rPr lang="en-US" sz="2400" dirty="0"/>
              <a:t> una </a:t>
            </a:r>
            <a:r>
              <a:rPr lang="en-US" sz="2400" dirty="0" err="1"/>
              <a:t>serie</a:t>
            </a:r>
            <a:r>
              <a:rPr lang="en-US" sz="2400" dirty="0"/>
              <a:t> di </a:t>
            </a:r>
            <a:r>
              <a:rPr lang="en-US" sz="2400" dirty="0" err="1"/>
              <a:t>istantanee</a:t>
            </a:r>
            <a:r>
              <a:rPr lang="en-US" sz="2400" dirty="0"/>
              <a:t> del campo </a:t>
            </a:r>
            <a:r>
              <a:rPr lang="en-US" sz="2400" dirty="0" err="1"/>
              <a:t>ottenute</a:t>
            </a:r>
            <a:r>
              <a:rPr lang="en-US" sz="2400" dirty="0"/>
              <a:t> come </a:t>
            </a:r>
            <a:r>
              <a:rPr lang="en-US" sz="2400" dirty="0" err="1"/>
              <a:t>immagini</a:t>
            </a:r>
            <a:r>
              <a:rPr lang="en-US" sz="2400" dirty="0"/>
              <a:t> e logs ad intervalli </a:t>
            </a:r>
            <a:r>
              <a:rPr lang="en-US" sz="2400" dirty="0" err="1"/>
              <a:t>prestabiliti</a:t>
            </a:r>
            <a:r>
              <a:rPr lang="en-US" sz="2400" dirty="0"/>
              <a:t> 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0A56E5F1-5C09-3846-80D9-1D6057A2F4C0}"/>
              </a:ext>
            </a:extLst>
          </p:cNvPr>
          <p:cNvSpPr txBox="1"/>
          <p:nvPr/>
        </p:nvSpPr>
        <p:spPr>
          <a:xfrm>
            <a:off x="5386242" y="4707563"/>
            <a:ext cx="36745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</a:t>
            </a:r>
          </a:p>
          <a:p>
            <a:endParaRPr lang="en-GB" sz="2200" dirty="0"/>
          </a:p>
          <a:p>
            <a:r>
              <a:rPr lang="en-GB" sz="2200" dirty="0"/>
              <a:t>2</a:t>
            </a:r>
          </a:p>
          <a:p>
            <a:endParaRPr lang="en-GB" sz="2200" dirty="0"/>
          </a:p>
          <a:p>
            <a:r>
              <a:rPr lang="en-GB" sz="2200" dirty="0"/>
              <a:t>3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4473D9D-0A0C-D843-9BBE-4846D8B0EF1B}"/>
              </a:ext>
            </a:extLst>
          </p:cNvPr>
          <p:cNvSpPr txBox="1"/>
          <p:nvPr/>
        </p:nvSpPr>
        <p:spPr>
          <a:xfrm>
            <a:off x="8119333" y="4702554"/>
            <a:ext cx="3674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4</a:t>
            </a:r>
          </a:p>
          <a:p>
            <a:endParaRPr lang="en-GB" sz="2200" dirty="0"/>
          </a:p>
          <a:p>
            <a:r>
              <a:rPr lang="en-GB" sz="2200" dirty="0"/>
              <a:t>5</a:t>
            </a:r>
          </a:p>
        </p:txBody>
      </p:sp>
      <p:pic>
        <p:nvPicPr>
          <p:cNvPr id="62" name="Elemento grafico 61" descr="Aggiorna contorno">
            <a:extLst>
              <a:ext uri="{FF2B5EF4-FFF2-40B4-BE49-F238E27FC236}">
                <a16:creationId xmlns:a16="http://schemas.microsoft.com/office/drawing/2014/main" id="{EC22DB1A-A9E6-5D43-A2A6-6D387DA28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402243">
            <a:off x="7693616" y="3028163"/>
            <a:ext cx="538766" cy="538766"/>
          </a:xfrm>
          <a:prstGeom prst="rect">
            <a:avLst/>
          </a:prstGeom>
        </p:spPr>
      </p:pic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C17E98D0-3CAC-314E-8879-C4B7BE5E5CCE}"/>
              </a:ext>
            </a:extLst>
          </p:cNvPr>
          <p:cNvSpPr txBox="1"/>
          <p:nvPr/>
        </p:nvSpPr>
        <p:spPr>
          <a:xfrm>
            <a:off x="8119333" y="3105329"/>
            <a:ext cx="141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∀ step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66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5EB8ED-8F83-6A49-9995-DBF1ACE1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Particles Simulation: output preview</a:t>
            </a:r>
          </a:p>
        </p:txBody>
      </p:sp>
      <p:pic>
        <p:nvPicPr>
          <p:cNvPr id="7" name="stage.mp4" descr="stage.mp4">
            <a:hlinkClick r:id="" action="ppaction://media"/>
            <a:extLst>
              <a:ext uri="{FF2B5EF4-FFF2-40B4-BE49-F238E27FC236}">
                <a16:creationId xmlns:a16="http://schemas.microsoft.com/office/drawing/2014/main" id="{80EB25CE-74A1-D041-9106-D7D69EB3E21E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823078" y="643466"/>
            <a:ext cx="6689176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5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8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44E06D-7101-2644-844A-95EA9004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Misure</a:t>
            </a:r>
            <a:r>
              <a:rPr lang="en-US" dirty="0"/>
              <a:t> di </a:t>
            </a:r>
            <a:r>
              <a:rPr lang="en-US" dirty="0" err="1"/>
              <a:t>perfomance</a:t>
            </a:r>
            <a:r>
              <a:rPr lang="en-US" dirty="0"/>
              <a:t> del </a:t>
            </a:r>
            <a:r>
              <a:rPr lang="en-US" dirty="0" err="1"/>
              <a:t>calcolo</a:t>
            </a:r>
            <a:r>
              <a:rPr lang="en-US" dirty="0"/>
              <a:t> </a:t>
            </a:r>
            <a:r>
              <a:rPr lang="en-US" dirty="0" err="1"/>
              <a:t>seriale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A50D78-DCAA-CE40-99F1-3D366AA56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Profiling </a:t>
            </a:r>
            <a:r>
              <a:rPr lang="en-US" dirty="0" err="1"/>
              <a:t>svolto</a:t>
            </a:r>
            <a:r>
              <a:rPr lang="en-US" dirty="0"/>
              <a:t> con GNU </a:t>
            </a:r>
            <a:r>
              <a:rPr lang="en-US" dirty="0" err="1"/>
              <a:t>gprof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gcc</a:t>
            </a:r>
            <a:r>
              <a:rPr lang="en-US" dirty="0"/>
              <a:t> –</a:t>
            </a:r>
            <a:r>
              <a:rPr lang="en-US" dirty="0" err="1"/>
              <a:t>pg</a:t>
            </a:r>
            <a:r>
              <a:rPr lang="en-US" dirty="0"/>
              <a:t> </a:t>
            </a:r>
            <a:r>
              <a:rPr lang="en-US" dirty="0" err="1"/>
              <a:t>particles_simulation.c</a:t>
            </a:r>
            <a:r>
              <a:rPr lang="en-US" dirty="0"/>
              <a:t> -o </a:t>
            </a:r>
            <a:r>
              <a:rPr lang="en-US" dirty="0" err="1"/>
              <a:t>particles_simulation.o</a:t>
            </a:r>
            <a:br>
              <a:rPr lang="en-US" dirty="0"/>
            </a:br>
            <a:r>
              <a:rPr lang="en-US" dirty="0"/>
              <a:t>time ./</a:t>
            </a:r>
            <a:r>
              <a:rPr lang="en-US" dirty="0" err="1"/>
              <a:t>particles_simulation.o</a:t>
            </a:r>
            <a:br>
              <a:rPr lang="en-US" dirty="0"/>
            </a:br>
            <a:r>
              <a:rPr lang="en-US" dirty="0" err="1"/>
              <a:t>gprof</a:t>
            </a:r>
            <a:r>
              <a:rPr lang="en-US" dirty="0"/>
              <a:t> </a:t>
            </a:r>
            <a:r>
              <a:rPr lang="en-US" dirty="0" err="1"/>
              <a:t>particles_simulation.o</a:t>
            </a:r>
            <a:r>
              <a:rPr lang="en-US" dirty="0"/>
              <a:t> </a:t>
            </a:r>
            <a:r>
              <a:rPr lang="en-US" dirty="0" err="1"/>
              <a:t>gmon.out</a:t>
            </a:r>
            <a:endParaRPr lang="en-US" dirty="0"/>
          </a:p>
          <a:p>
            <a:r>
              <a:rPr lang="en-US" dirty="0" err="1"/>
              <a:t>Risultati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...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L’hardware</a:t>
            </a:r>
            <a:r>
              <a:rPr lang="en-US" dirty="0"/>
              <a:t> </a:t>
            </a:r>
            <a:r>
              <a:rPr lang="en-US" dirty="0" err="1"/>
              <a:t>utilizzato</a:t>
            </a:r>
            <a:r>
              <a:rPr lang="en-US" dirty="0"/>
              <a:t> per </a:t>
            </a:r>
            <a:r>
              <a:rPr lang="en-US" dirty="0" err="1"/>
              <a:t>i</a:t>
            </a:r>
            <a:r>
              <a:rPr lang="en-US" dirty="0"/>
              <a:t> test </a:t>
            </a:r>
            <a:r>
              <a:rPr lang="en-US" dirty="0" err="1"/>
              <a:t>è</a:t>
            </a:r>
            <a:r>
              <a:rPr lang="en-US" dirty="0"/>
              <a:t> ....</a:t>
            </a:r>
          </a:p>
        </p:txBody>
      </p:sp>
    </p:spTree>
    <p:extLst>
      <p:ext uri="{BB962C8B-B14F-4D97-AF65-F5344CB8AC3E}">
        <p14:creationId xmlns:p14="http://schemas.microsoft.com/office/powerpoint/2010/main" val="3388683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592CAD-C2CD-3641-9AC1-50234305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Evoluzione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 (1): </a:t>
            </a:r>
            <a:r>
              <a:rPr lang="en-US" dirty="0" err="1"/>
              <a:t>ForceCompt</a:t>
            </a:r>
            <a:endParaRPr lang="en-US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464E8DB-2A63-E941-BF54-CBF23AEEB7B5}"/>
              </a:ext>
            </a:extLst>
          </p:cNvPr>
          <p:cNvSpPr txBox="1"/>
          <p:nvPr/>
        </p:nvSpPr>
        <p:spPr>
          <a:xfrm>
            <a:off x="519545" y="2569098"/>
            <a:ext cx="10016837" cy="31393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C586C0"/>
                </a:solidFill>
                <a:latin typeface="Menlo" panose="020B0609030804020204" pitchFamily="49" charset="0"/>
              </a:rPr>
              <a:t>for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 ( i=</a:t>
            </a:r>
            <a:r>
              <a:rPr lang="it-IT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; i &lt; </a:t>
            </a:r>
            <a:r>
              <a:rPr lang="it-IT" dirty="0" err="1">
                <a:solidFill>
                  <a:srgbClr val="D4D4D4"/>
                </a:solidFill>
                <a:latin typeface="Menlo" panose="020B0609030804020204" pitchFamily="49" charset="0"/>
              </a:rPr>
              <a:t>pp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dirty="0" err="1">
                <a:solidFill>
                  <a:srgbClr val="D4D4D4"/>
                </a:solidFill>
                <a:latin typeface="Menlo" panose="020B0609030804020204" pitchFamily="49" charset="0"/>
              </a:rPr>
              <a:t>np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; i++ ) {</a:t>
            </a:r>
          </a:p>
          <a:p>
            <a:r>
              <a:rPr lang="it-IT" dirty="0">
                <a:solidFill>
                  <a:srgbClr val="DCDCAA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DCDCAA"/>
                </a:solidFill>
                <a:latin typeface="Menlo" panose="020B0609030804020204" pitchFamily="49" charset="0"/>
              </a:rPr>
              <a:t>newparticle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(&amp;p1,</a:t>
            </a:r>
            <a:r>
              <a:rPr lang="it-IT" dirty="0">
                <a:solidFill>
                  <a:srgbClr val="9CDCFE"/>
                </a:solidFill>
                <a:latin typeface="Menlo" panose="020B0609030804020204" pitchFamily="49" charset="0"/>
              </a:rPr>
              <a:t>pp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weight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[i],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pp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[i],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pp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dirty="0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[i],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pp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vx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[i],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pp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vy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[i]);</a:t>
            </a:r>
          </a:p>
          <a:p>
            <a:r>
              <a:rPr lang="it-IT" dirty="0">
                <a:solidFill>
                  <a:srgbClr val="C586C0"/>
                </a:solidFill>
                <a:latin typeface="Menlo" panose="020B0609030804020204" pitchFamily="49" charset="0"/>
              </a:rPr>
              <a:t> for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 ( </a:t>
            </a:r>
            <a:r>
              <a:rPr lang="it-IT" dirty="0" err="1">
                <a:solidFill>
                  <a:srgbClr val="D4D4D4"/>
                </a:solidFill>
                <a:latin typeface="Menlo" panose="020B0609030804020204" pitchFamily="49" charset="0"/>
              </a:rPr>
              <a:t>j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it-IT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  <a:r>
              <a:rPr lang="it-IT" dirty="0" err="1">
                <a:solidFill>
                  <a:srgbClr val="D4D4D4"/>
                </a:solidFill>
                <a:latin typeface="Menlo" panose="020B0609030804020204" pitchFamily="49" charset="0"/>
              </a:rPr>
              <a:t>j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 &lt; 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pp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np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  <a:r>
              <a:rPr lang="it-IT" dirty="0" err="1">
                <a:solidFill>
                  <a:srgbClr val="D4D4D4"/>
                </a:solidFill>
                <a:latin typeface="Menlo" panose="020B0609030804020204" pitchFamily="49" charset="0"/>
              </a:rPr>
              <a:t>j++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 ) {</a:t>
            </a:r>
          </a:p>
          <a:p>
            <a:r>
              <a:rPr lang="it-IT" dirty="0">
                <a:solidFill>
                  <a:srgbClr val="C586C0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C586C0"/>
                </a:solidFill>
                <a:latin typeface="Menlo" panose="020B0609030804020204" pitchFamily="49" charset="0"/>
              </a:rPr>
              <a:t>if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 ( </a:t>
            </a:r>
            <a:r>
              <a:rPr lang="it-IT" dirty="0" err="1">
                <a:solidFill>
                  <a:srgbClr val="D4D4D4"/>
                </a:solidFill>
                <a:latin typeface="Menlo" panose="020B0609030804020204" pitchFamily="49" charset="0"/>
              </a:rPr>
              <a:t>j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 != i ) {</a:t>
            </a:r>
          </a:p>
          <a:p>
            <a:r>
              <a:rPr lang="it-IT" dirty="0">
                <a:solidFill>
                  <a:srgbClr val="DCDCAA"/>
                </a:solidFill>
                <a:latin typeface="Menlo" panose="020B0609030804020204" pitchFamily="49" charset="0"/>
              </a:rPr>
              <a:t>  </a:t>
            </a:r>
            <a:r>
              <a:rPr lang="it-IT" dirty="0" err="1">
                <a:solidFill>
                  <a:srgbClr val="DCDCAA"/>
                </a:solidFill>
                <a:latin typeface="Menlo" panose="020B0609030804020204" pitchFamily="49" charset="0"/>
              </a:rPr>
              <a:t>newparticle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(&amp;p2,</a:t>
            </a:r>
            <a:r>
              <a:rPr lang="it-IT" dirty="0">
                <a:solidFill>
                  <a:srgbClr val="9CDCFE"/>
                </a:solidFill>
                <a:latin typeface="Menlo" panose="020B0609030804020204" pitchFamily="49" charset="0"/>
              </a:rPr>
              <a:t>pp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weight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it-IT" dirty="0" err="1">
                <a:solidFill>
                  <a:srgbClr val="D4D4D4"/>
                </a:solidFill>
                <a:latin typeface="Menlo" panose="020B0609030804020204" pitchFamily="49" charset="0"/>
              </a:rPr>
              <a:t>j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],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pp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it-IT" dirty="0" err="1">
                <a:solidFill>
                  <a:srgbClr val="D4D4D4"/>
                </a:solidFill>
                <a:latin typeface="Menlo" panose="020B0609030804020204" pitchFamily="49" charset="0"/>
              </a:rPr>
              <a:t>j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],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pp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dirty="0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it-IT" dirty="0" err="1">
                <a:solidFill>
                  <a:srgbClr val="D4D4D4"/>
                </a:solidFill>
                <a:latin typeface="Menlo" panose="020B0609030804020204" pitchFamily="49" charset="0"/>
              </a:rPr>
              <a:t>j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],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pp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vx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it-IT" dirty="0" err="1">
                <a:solidFill>
                  <a:srgbClr val="D4D4D4"/>
                </a:solidFill>
                <a:latin typeface="Menlo" panose="020B0609030804020204" pitchFamily="49" charset="0"/>
              </a:rPr>
              <a:t>j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],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pp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vy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it-IT" dirty="0" err="1">
                <a:solidFill>
                  <a:srgbClr val="D4D4D4"/>
                </a:solidFill>
                <a:latin typeface="Menlo" panose="020B0609030804020204" pitchFamily="49" charset="0"/>
              </a:rPr>
              <a:t>j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]);</a:t>
            </a:r>
          </a:p>
          <a:p>
            <a:r>
              <a:rPr lang="it-IT" dirty="0">
                <a:solidFill>
                  <a:srgbClr val="DCDCAA"/>
                </a:solidFill>
                <a:latin typeface="Menlo" panose="020B0609030804020204" pitchFamily="49" charset="0"/>
              </a:rPr>
              <a:t>  </a:t>
            </a:r>
            <a:r>
              <a:rPr lang="it-IT" dirty="0" err="1">
                <a:solidFill>
                  <a:srgbClr val="DCDCAA"/>
                </a:solidFill>
                <a:latin typeface="Menlo" panose="020B0609030804020204" pitchFamily="49" charset="0"/>
              </a:rPr>
              <a:t>ForceCompt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(f,p1,p2);</a:t>
            </a:r>
          </a:p>
          <a:p>
            <a:r>
              <a:rPr lang="it-IT" dirty="0">
                <a:solidFill>
                  <a:srgbClr val="9CDCFE"/>
                </a:solidFill>
                <a:latin typeface="Menlo" panose="020B0609030804020204" pitchFamily="49" charset="0"/>
              </a:rPr>
              <a:t>  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forces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it-IT" dirty="0">
                <a:solidFill>
                  <a:srgbClr val="DCDCAA"/>
                </a:solidFill>
                <a:latin typeface="Menlo" panose="020B0609030804020204" pitchFamily="49" charset="0"/>
              </a:rPr>
              <a:t>index2D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it-IT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,i,</a:t>
            </a:r>
            <a:r>
              <a:rPr lang="it-IT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)] = 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forces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it-IT" dirty="0">
                <a:solidFill>
                  <a:srgbClr val="DCDCAA"/>
                </a:solidFill>
                <a:latin typeface="Menlo" panose="020B0609030804020204" pitchFamily="49" charset="0"/>
              </a:rPr>
              <a:t>index2D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it-IT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,i,</a:t>
            </a:r>
            <a:r>
              <a:rPr lang="it-IT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)] + 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f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it-IT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it-IT" dirty="0">
                <a:solidFill>
                  <a:srgbClr val="9CDCFE"/>
                </a:solidFill>
                <a:latin typeface="Menlo" panose="020B0609030804020204" pitchFamily="49" charset="0"/>
              </a:rPr>
              <a:t>  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forces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it-IT" dirty="0">
                <a:solidFill>
                  <a:srgbClr val="DCDCAA"/>
                </a:solidFill>
                <a:latin typeface="Menlo" panose="020B0609030804020204" pitchFamily="49" charset="0"/>
              </a:rPr>
              <a:t>index2D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it-IT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,i,</a:t>
            </a:r>
            <a:r>
              <a:rPr lang="it-IT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)] = 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forces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it-IT" dirty="0">
                <a:solidFill>
                  <a:srgbClr val="DCDCAA"/>
                </a:solidFill>
                <a:latin typeface="Menlo" panose="020B0609030804020204" pitchFamily="49" charset="0"/>
              </a:rPr>
              <a:t>index2D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it-IT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,i,</a:t>
            </a:r>
            <a:r>
              <a:rPr lang="it-IT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)] + 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f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it-IT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 }</a:t>
            </a:r>
          </a:p>
          <a:p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} </a:t>
            </a:r>
          </a:p>
          <a:p>
            <a:endParaRPr lang="it-IT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BAE72ED-7BBF-2647-9487-DF5D62342650}"/>
              </a:ext>
            </a:extLst>
          </p:cNvPr>
          <p:cNvSpPr txBox="1"/>
          <p:nvPr/>
        </p:nvSpPr>
        <p:spPr>
          <a:xfrm>
            <a:off x="519545" y="2078181"/>
            <a:ext cx="363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Codice</a:t>
            </a:r>
            <a:r>
              <a:rPr lang="en-GB" dirty="0"/>
              <a:t> </a:t>
            </a:r>
            <a:r>
              <a:rPr lang="en-GB" dirty="0" err="1"/>
              <a:t>originale</a:t>
            </a:r>
            <a:endParaRPr lang="en-GB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3B8A46C-4E9F-A542-96B2-EF1262B52272}"/>
              </a:ext>
            </a:extLst>
          </p:cNvPr>
          <p:cNvSpPr txBox="1"/>
          <p:nvPr/>
        </p:nvSpPr>
        <p:spPr>
          <a:xfrm>
            <a:off x="519545" y="5805055"/>
            <a:ext cx="625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Complessità</a:t>
            </a:r>
            <a:r>
              <a:rPr lang="en-GB" dirty="0"/>
              <a:t> </a:t>
            </a:r>
            <a:r>
              <a:rPr lang="en-GB" dirty="0" err="1"/>
              <a:t>totale</a:t>
            </a:r>
            <a:r>
              <a:rPr lang="en-GB" dirty="0"/>
              <a:t>: O(n</a:t>
            </a:r>
            <a:r>
              <a:rPr lang="en-GB" baseline="30000" dirty="0"/>
              <a:t>2</a:t>
            </a:r>
            <a:r>
              <a:rPr lang="en-GB" dirty="0"/>
              <a:t>) con n </a:t>
            </a:r>
            <a:r>
              <a:rPr lang="en-GB" dirty="0" err="1"/>
              <a:t>numero</a:t>
            </a:r>
            <a:r>
              <a:rPr lang="en-GB" dirty="0"/>
              <a:t> di </a:t>
            </a:r>
            <a:r>
              <a:rPr lang="en-GB" dirty="0" err="1"/>
              <a:t>particelle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9852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592CAD-C2CD-3641-9AC1-50234305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Evoluzione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 (2): </a:t>
            </a:r>
            <a:r>
              <a:rPr lang="en-US" dirty="0" err="1"/>
              <a:t>ComptPopulation</a:t>
            </a:r>
            <a:endParaRPr lang="en-US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464E8DB-2A63-E941-BF54-CBF23AEEB7B5}"/>
              </a:ext>
            </a:extLst>
          </p:cNvPr>
          <p:cNvSpPr txBox="1"/>
          <p:nvPr/>
        </p:nvSpPr>
        <p:spPr>
          <a:xfrm>
            <a:off x="519545" y="2268001"/>
            <a:ext cx="10016837" cy="35702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C586C0"/>
                </a:solidFill>
                <a:latin typeface="Menlo" panose="020B0609030804020204" pitchFamily="49" charset="0"/>
              </a:rPr>
              <a:t>for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 (i = </a:t>
            </a:r>
            <a:r>
              <a:rPr lang="it-IT" sz="16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; i &lt; 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p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np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; i++) {</a:t>
            </a:r>
          </a:p>
          <a:p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 x0 = 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p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sz="1600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[i];</a:t>
            </a:r>
          </a:p>
          <a:p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 y0 = 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p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sz="1600" dirty="0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[i];</a:t>
            </a:r>
          </a:p>
          <a:p>
            <a:b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p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sz="1600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[i] =</a:t>
            </a:r>
          </a:p>
          <a:p>
            <a:r>
              <a:rPr lang="it-IT" sz="1600" dirty="0">
                <a:solidFill>
                  <a:srgbClr val="9CDCFE"/>
                </a:solidFill>
                <a:latin typeface="Menlo" panose="020B0609030804020204" pitchFamily="49" charset="0"/>
              </a:rPr>
              <a:t> 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p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sz="1600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[i] + (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p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vx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[i] * </a:t>
            </a:r>
            <a:r>
              <a:rPr lang="it-IT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TimeBit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) +</a:t>
            </a:r>
          </a:p>
          <a:p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  (</a:t>
            </a:r>
            <a:r>
              <a:rPr lang="it-IT" sz="1600" dirty="0">
                <a:solidFill>
                  <a:srgbClr val="B5CEA8"/>
                </a:solidFill>
                <a:latin typeface="Menlo" panose="020B0609030804020204" pitchFamily="49" charset="0"/>
              </a:rPr>
              <a:t>0.5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 * 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forces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it-IT" sz="1600" dirty="0">
                <a:solidFill>
                  <a:srgbClr val="569CD6"/>
                </a:solidFill>
                <a:latin typeface="Menlo" panose="020B0609030804020204" pitchFamily="49" charset="0"/>
              </a:rPr>
              <a:t>index2D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it-IT" sz="16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it-IT" sz="1600" dirty="0">
                <a:solidFill>
                  <a:srgbClr val="9CDCFE"/>
                </a:solidFill>
                <a:latin typeface="Menlo" panose="020B0609030804020204" pitchFamily="49" charset="0"/>
              </a:rPr>
              <a:t>i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it-IT" sz="16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)] * </a:t>
            </a:r>
            <a:r>
              <a:rPr lang="it-IT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TimeBit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 * </a:t>
            </a:r>
            <a:r>
              <a:rPr lang="it-IT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TimeBit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 / 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p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weight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[i]);</a:t>
            </a:r>
          </a:p>
          <a:p>
            <a:r>
              <a:rPr lang="it-IT" sz="1600" dirty="0">
                <a:solidFill>
                  <a:srgbClr val="9CDCFE"/>
                </a:solidFill>
                <a:latin typeface="Menlo" panose="020B0609030804020204" pitchFamily="49" charset="0"/>
              </a:rPr>
              <a:t> 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p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vx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[i] = 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p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vx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[i] + 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forces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it-IT" sz="1600" dirty="0">
                <a:solidFill>
                  <a:srgbClr val="569CD6"/>
                </a:solidFill>
                <a:latin typeface="Menlo" panose="020B0609030804020204" pitchFamily="49" charset="0"/>
              </a:rPr>
              <a:t>index2D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it-IT" sz="16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it-IT" sz="1600" dirty="0">
                <a:solidFill>
                  <a:srgbClr val="9CDCFE"/>
                </a:solidFill>
                <a:latin typeface="Menlo" panose="020B0609030804020204" pitchFamily="49" charset="0"/>
              </a:rPr>
              <a:t>i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it-IT" sz="16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)] * </a:t>
            </a:r>
            <a:r>
              <a:rPr lang="it-IT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TimeBit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 / 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p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weight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[i];</a:t>
            </a:r>
          </a:p>
          <a:p>
            <a:b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p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sz="1600" dirty="0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[i] =</a:t>
            </a:r>
          </a:p>
          <a:p>
            <a:r>
              <a:rPr lang="it-IT" sz="1600" dirty="0">
                <a:solidFill>
                  <a:srgbClr val="9CDCFE"/>
                </a:solidFill>
                <a:latin typeface="Menlo" panose="020B0609030804020204" pitchFamily="49" charset="0"/>
              </a:rPr>
              <a:t> 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p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sz="1600" dirty="0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[i] + (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p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vy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[i] * </a:t>
            </a:r>
            <a:r>
              <a:rPr lang="it-IT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TimeBit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) +</a:t>
            </a:r>
          </a:p>
          <a:p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  (</a:t>
            </a:r>
            <a:r>
              <a:rPr lang="it-IT" sz="1600" dirty="0">
                <a:solidFill>
                  <a:srgbClr val="B5CEA8"/>
                </a:solidFill>
                <a:latin typeface="Menlo" panose="020B0609030804020204" pitchFamily="49" charset="0"/>
              </a:rPr>
              <a:t>0.5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 * 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forces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it-IT" sz="1600" dirty="0">
                <a:solidFill>
                  <a:srgbClr val="569CD6"/>
                </a:solidFill>
                <a:latin typeface="Menlo" panose="020B0609030804020204" pitchFamily="49" charset="0"/>
              </a:rPr>
              <a:t>index2D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it-IT" sz="16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it-IT" sz="1600" dirty="0">
                <a:solidFill>
                  <a:srgbClr val="9CDCFE"/>
                </a:solidFill>
                <a:latin typeface="Menlo" panose="020B0609030804020204" pitchFamily="49" charset="0"/>
              </a:rPr>
              <a:t>i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it-IT" sz="16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)] * </a:t>
            </a:r>
            <a:r>
              <a:rPr lang="it-IT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TimeBit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 * </a:t>
            </a:r>
            <a:r>
              <a:rPr lang="it-IT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TimeBit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 / 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p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weight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[i]);</a:t>
            </a:r>
          </a:p>
          <a:p>
            <a:r>
              <a:rPr lang="it-IT" sz="1600" dirty="0">
                <a:solidFill>
                  <a:srgbClr val="9CDCFE"/>
                </a:solidFill>
                <a:latin typeface="Menlo" panose="020B0609030804020204" pitchFamily="49" charset="0"/>
              </a:rPr>
              <a:t> 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p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vy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[i] = 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p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vy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[i] + 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forces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it-IT" sz="1600" dirty="0">
                <a:solidFill>
                  <a:srgbClr val="569CD6"/>
                </a:solidFill>
                <a:latin typeface="Menlo" panose="020B0609030804020204" pitchFamily="49" charset="0"/>
              </a:rPr>
              <a:t>index2D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it-IT" sz="16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it-IT" sz="1600" dirty="0">
                <a:solidFill>
                  <a:srgbClr val="9CDCFE"/>
                </a:solidFill>
                <a:latin typeface="Menlo" panose="020B0609030804020204" pitchFamily="49" charset="0"/>
              </a:rPr>
              <a:t>i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it-IT" sz="16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)] * </a:t>
            </a:r>
            <a:r>
              <a:rPr lang="it-IT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TimeBit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 / 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p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weight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[i];</a:t>
            </a:r>
          </a:p>
          <a:p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BAE72ED-7BBF-2647-9487-DF5D62342650}"/>
              </a:ext>
            </a:extLst>
          </p:cNvPr>
          <p:cNvSpPr txBox="1"/>
          <p:nvPr/>
        </p:nvSpPr>
        <p:spPr>
          <a:xfrm>
            <a:off x="519545" y="1690688"/>
            <a:ext cx="363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Codice</a:t>
            </a:r>
            <a:r>
              <a:rPr lang="en-GB" dirty="0"/>
              <a:t> </a:t>
            </a:r>
            <a:r>
              <a:rPr lang="en-GB" dirty="0" err="1"/>
              <a:t>originale</a:t>
            </a:r>
            <a:endParaRPr lang="en-GB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3B8A46C-4E9F-A542-96B2-EF1262B52272}"/>
              </a:ext>
            </a:extLst>
          </p:cNvPr>
          <p:cNvSpPr txBox="1"/>
          <p:nvPr/>
        </p:nvSpPr>
        <p:spPr>
          <a:xfrm>
            <a:off x="519545" y="5990772"/>
            <a:ext cx="625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Complessità</a:t>
            </a:r>
            <a:r>
              <a:rPr lang="en-GB" dirty="0"/>
              <a:t> </a:t>
            </a:r>
            <a:r>
              <a:rPr lang="en-GB" dirty="0" err="1"/>
              <a:t>totale</a:t>
            </a:r>
            <a:r>
              <a:rPr lang="en-GB" dirty="0"/>
              <a:t>: O(n) con n </a:t>
            </a:r>
            <a:r>
              <a:rPr lang="en-GB" dirty="0" err="1"/>
              <a:t>numero</a:t>
            </a:r>
            <a:r>
              <a:rPr lang="en-GB" dirty="0"/>
              <a:t> di </a:t>
            </a:r>
            <a:r>
              <a:rPr lang="en-GB" dirty="0" err="1"/>
              <a:t>particelle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6573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D6C88F8C-D7A9-5C41-8C27-48F81C20B143}"/>
              </a:ext>
            </a:extLst>
          </p:cNvPr>
          <p:cNvSpPr txBox="1"/>
          <p:nvPr/>
        </p:nvSpPr>
        <p:spPr>
          <a:xfrm>
            <a:off x="5943600" y="1828800"/>
            <a:ext cx="57288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i</a:t>
            </a:r>
            <a:r>
              <a:rPr lang="en-GB" i="1" baseline="30000" dirty="0" err="1"/>
              <a:t>th</a:t>
            </a:r>
            <a:r>
              <a:rPr lang="en-GB" i="1" dirty="0"/>
              <a:t> thread </a:t>
            </a:r>
            <a:r>
              <a:rPr lang="en-GB" i="1" dirty="0" err="1"/>
              <a:t>su</a:t>
            </a:r>
            <a:r>
              <a:rPr lang="en-GB" i="1" dirty="0"/>
              <a:t> GPU:</a:t>
            </a:r>
          </a:p>
          <a:p>
            <a:r>
              <a:rPr lang="en-GB" i="1" dirty="0"/>
              <a:t>// f</a:t>
            </a:r>
            <a:r>
              <a:rPr lang="en-GB" i="1" baseline="-25000" dirty="0"/>
              <a:t>i</a:t>
            </a:r>
            <a:r>
              <a:rPr lang="en-GB" i="1" dirty="0"/>
              <a:t> </a:t>
            </a:r>
            <a:r>
              <a:rPr lang="en-GB" i="1" dirty="0" err="1"/>
              <a:t>è</a:t>
            </a:r>
            <a:r>
              <a:rPr lang="en-GB" i="1" dirty="0"/>
              <a:t> </a:t>
            </a:r>
            <a:r>
              <a:rPr lang="en-GB" i="1" dirty="0" err="1"/>
              <a:t>l’insieme</a:t>
            </a:r>
            <a:r>
              <a:rPr lang="en-GB" i="1" dirty="0"/>
              <a:t> </a:t>
            </a:r>
            <a:r>
              <a:rPr lang="en-GB" i="1" dirty="0" err="1"/>
              <a:t>delle</a:t>
            </a:r>
            <a:r>
              <a:rPr lang="en-GB" i="1" dirty="0"/>
              <a:t> </a:t>
            </a:r>
            <a:r>
              <a:rPr lang="en-GB" i="1" dirty="0" err="1"/>
              <a:t>forze</a:t>
            </a:r>
            <a:r>
              <a:rPr lang="en-GB" i="1" dirty="0"/>
              <a:t> </a:t>
            </a:r>
            <a:r>
              <a:rPr lang="en-GB" i="1" dirty="0" err="1"/>
              <a:t>agenti</a:t>
            </a:r>
            <a:r>
              <a:rPr lang="en-GB" i="1" dirty="0"/>
              <a:t> </a:t>
            </a:r>
            <a:r>
              <a:rPr lang="en-GB" i="1" dirty="0" err="1"/>
              <a:t>sulla</a:t>
            </a:r>
            <a:r>
              <a:rPr lang="en-GB" i="1" dirty="0"/>
              <a:t> </a:t>
            </a:r>
            <a:r>
              <a:rPr lang="en-GB" i="1" dirty="0" err="1"/>
              <a:t>particella</a:t>
            </a:r>
            <a:r>
              <a:rPr lang="en-GB" i="1" dirty="0"/>
              <a:t> </a:t>
            </a:r>
            <a:r>
              <a:rPr lang="en-GB" i="1" dirty="0" err="1"/>
              <a:t>i</a:t>
            </a:r>
            <a:endParaRPr lang="en-GB" i="1" dirty="0"/>
          </a:p>
          <a:p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∀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particella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j ≠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calcola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forze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tra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e j</a:t>
            </a:r>
          </a:p>
          <a:p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somma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GB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ij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a f</a:t>
            </a:r>
            <a:r>
              <a:rPr lang="en-GB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 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</a:p>
          <a:p>
            <a:endParaRPr lang="en-GB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aggiorna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posizione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x,y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) e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velocità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vx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vy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) di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en-GB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5592CAD-C2CD-3641-9AC1-50234305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Ottimizzazione</a:t>
            </a:r>
            <a:r>
              <a:rPr lang="en-US" dirty="0"/>
              <a:t> (1): forza e </a:t>
            </a:r>
            <a:r>
              <a:rPr lang="en-US" dirty="0" err="1"/>
              <a:t>posizione</a:t>
            </a:r>
            <a:endParaRPr lang="en-US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BAE72ED-7BBF-2647-9487-DF5D62342650}"/>
              </a:ext>
            </a:extLst>
          </p:cNvPr>
          <p:cNvSpPr txBox="1"/>
          <p:nvPr/>
        </p:nvSpPr>
        <p:spPr>
          <a:xfrm>
            <a:off x="519544" y="5657671"/>
            <a:ext cx="11152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Codice</a:t>
            </a:r>
            <a:r>
              <a:rPr lang="en-GB" dirty="0"/>
              <a:t> </a:t>
            </a:r>
            <a:r>
              <a:rPr lang="en-GB" dirty="0" err="1"/>
              <a:t>ottimizzato</a:t>
            </a:r>
            <a:r>
              <a:rPr lang="en-GB" dirty="0"/>
              <a:t>			</a:t>
            </a:r>
            <a:r>
              <a:rPr lang="en-GB" dirty="0">
                <a:solidFill>
                  <a:srgbClr val="FF0000"/>
                </a:solidFill>
              </a:rPr>
              <a:t>(TODO check link)</a:t>
            </a:r>
          </a:p>
          <a:p>
            <a:r>
              <a:rPr lang="en-GB" dirty="0">
                <a:hlinkClick r:id="rId3"/>
              </a:rPr>
              <a:t>https://github.com/piepor/particles-simulation-parallel/blob/14ab1aac22c36fec33bb37d3e933b36e7f335c6f/particles.cu#L909</a:t>
            </a:r>
            <a:r>
              <a:rPr lang="en-GB" dirty="0"/>
              <a:t>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2F94715-EB7B-5D4B-A6EF-683BDC21C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19" y="1704820"/>
            <a:ext cx="4726024" cy="3643168"/>
          </a:xfrm>
          <a:prstGeom prst="rect">
            <a:avLst/>
          </a:prstGeom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E2712921-38AE-004C-916A-3986C3501B76}"/>
              </a:ext>
            </a:extLst>
          </p:cNvPr>
          <p:cNvSpPr/>
          <p:nvPr/>
        </p:nvSpPr>
        <p:spPr>
          <a:xfrm>
            <a:off x="4038202" y="2726421"/>
            <a:ext cx="220565" cy="22056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61903A8F-83F3-524A-81FD-063DA04AAE9B}"/>
              </a:ext>
            </a:extLst>
          </p:cNvPr>
          <p:cNvCxnSpPr>
            <a:cxnSpLocks/>
          </p:cNvCxnSpPr>
          <p:nvPr/>
        </p:nvCxnSpPr>
        <p:spPr>
          <a:xfrm flipV="1">
            <a:off x="4378036" y="2161309"/>
            <a:ext cx="1302328" cy="5651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BEFD10B-E449-0646-9A9F-DB3CAA0B961C}"/>
              </a:ext>
            </a:extLst>
          </p:cNvPr>
          <p:cNvSpPr txBox="1"/>
          <p:nvPr/>
        </p:nvSpPr>
        <p:spPr>
          <a:xfrm>
            <a:off x="5389419" y="4253345"/>
            <a:ext cx="6283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Complessità</a:t>
            </a:r>
            <a:r>
              <a:rPr lang="en-GB" dirty="0"/>
              <a:t> del </a:t>
            </a:r>
            <a:r>
              <a:rPr lang="en-GB" dirty="0" err="1"/>
              <a:t>calcolo</a:t>
            </a:r>
            <a:r>
              <a:rPr lang="en-GB" dirty="0"/>
              <a:t> di 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dirty="0"/>
              <a:t> : O(n) con n </a:t>
            </a:r>
            <a:r>
              <a:rPr lang="en-GB" dirty="0" err="1"/>
              <a:t>numero</a:t>
            </a:r>
            <a:r>
              <a:rPr lang="en-GB" dirty="0"/>
              <a:t> di </a:t>
            </a:r>
            <a:r>
              <a:rPr lang="en-GB" dirty="0" err="1"/>
              <a:t>particelle</a:t>
            </a:r>
            <a:endParaRPr lang="en-GB" dirty="0"/>
          </a:p>
          <a:p>
            <a:r>
              <a:rPr lang="en-GB" dirty="0" err="1"/>
              <a:t>Complessità</a:t>
            </a:r>
            <a:r>
              <a:rPr lang="en-GB" dirty="0"/>
              <a:t> del </a:t>
            </a:r>
            <a:r>
              <a:rPr lang="en-GB" dirty="0" err="1"/>
              <a:t>calcolo</a:t>
            </a:r>
            <a:r>
              <a:rPr lang="en-GB" dirty="0"/>
              <a:t> di </a:t>
            </a:r>
            <a:r>
              <a:rPr lang="en-GB" dirty="0" err="1"/>
              <a:t>x,y,vx,vy</a:t>
            </a:r>
            <a:r>
              <a:rPr lang="en-GB" dirty="0"/>
              <a:t>: O(1) </a:t>
            </a:r>
          </a:p>
          <a:p>
            <a:endParaRPr lang="en-GB" dirty="0"/>
          </a:p>
          <a:p>
            <a:r>
              <a:rPr lang="en-GB" dirty="0" err="1"/>
              <a:t>Utilizzando</a:t>
            </a:r>
            <a:r>
              <a:rPr lang="en-GB" dirty="0"/>
              <a:t> n GPU threads: </a:t>
            </a:r>
            <a:r>
              <a:rPr lang="en-GB" dirty="0" err="1"/>
              <a:t>complessità</a:t>
            </a:r>
            <a:r>
              <a:rPr lang="en-GB" dirty="0"/>
              <a:t> </a:t>
            </a:r>
            <a:r>
              <a:rPr lang="en-GB" dirty="0" err="1"/>
              <a:t>totale</a:t>
            </a:r>
            <a:r>
              <a:rPr lang="en-GB" dirty="0"/>
              <a:t>: O(n)</a:t>
            </a:r>
          </a:p>
        </p:txBody>
      </p:sp>
    </p:spTree>
    <p:extLst>
      <p:ext uri="{BB962C8B-B14F-4D97-AF65-F5344CB8AC3E}">
        <p14:creationId xmlns:p14="http://schemas.microsoft.com/office/powerpoint/2010/main" val="574977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592CAD-C2CD-3641-9AC1-50234305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Ottimizzazione</a:t>
            </a:r>
            <a:r>
              <a:rPr lang="en-US" dirty="0"/>
              <a:t> (2): </a:t>
            </a:r>
            <a:r>
              <a:rPr lang="en-US" dirty="0" err="1"/>
              <a:t>flusso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dati</a:t>
            </a:r>
            <a:endParaRPr lang="en-US" dirty="0"/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5C0D9BAB-52B2-E640-BF9D-DBB740CEA267}"/>
              </a:ext>
            </a:extLst>
          </p:cNvPr>
          <p:cNvCxnSpPr>
            <a:cxnSpLocks/>
          </p:cNvCxnSpPr>
          <p:nvPr/>
        </p:nvCxnSpPr>
        <p:spPr>
          <a:xfrm>
            <a:off x="1180584" y="1885837"/>
            <a:ext cx="0" cy="2718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6F902269-3D37-2040-80BF-C85B53912E3C}"/>
              </a:ext>
            </a:extLst>
          </p:cNvPr>
          <p:cNvSpPr/>
          <p:nvPr/>
        </p:nvSpPr>
        <p:spPr>
          <a:xfrm>
            <a:off x="169841" y="2166110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InitGrid</a:t>
            </a:r>
            <a:endParaRPr lang="en-GB" sz="1600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441AB1A9-3080-DD43-A69C-85BBD1C8F25D}"/>
              </a:ext>
            </a:extLst>
          </p:cNvPr>
          <p:cNvSpPr/>
          <p:nvPr/>
        </p:nvSpPr>
        <p:spPr>
          <a:xfrm>
            <a:off x="217159" y="3116266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GeneratingField</a:t>
            </a:r>
            <a:endParaRPr lang="en-GB" sz="1600" dirty="0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E6AF2BEB-D583-7D4D-811C-B95D2031F79E}"/>
              </a:ext>
            </a:extLst>
          </p:cNvPr>
          <p:cNvSpPr/>
          <p:nvPr/>
        </p:nvSpPr>
        <p:spPr>
          <a:xfrm>
            <a:off x="217160" y="4066422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ParticlesGeneration</a:t>
            </a:r>
            <a:endParaRPr lang="en-GB" sz="16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BDB1C66-4DEA-F049-B534-7A43A066061B}"/>
              </a:ext>
            </a:extLst>
          </p:cNvPr>
          <p:cNvSpPr txBox="1"/>
          <p:nvPr/>
        </p:nvSpPr>
        <p:spPr>
          <a:xfrm>
            <a:off x="308548" y="1516505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Initialization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134D408C-BB9C-E94A-94B5-89071C241ED0}"/>
              </a:ext>
            </a:extLst>
          </p:cNvPr>
          <p:cNvSpPr/>
          <p:nvPr/>
        </p:nvSpPr>
        <p:spPr>
          <a:xfrm>
            <a:off x="5198646" y="2070452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step s</a:t>
            </a:r>
            <a:endParaRPr lang="en-GB" sz="1600" dirty="0"/>
          </a:p>
        </p:txBody>
      </p:sp>
      <p:cxnSp>
        <p:nvCxnSpPr>
          <p:cNvPr id="11" name="Connettore 4 10">
            <a:extLst>
              <a:ext uri="{FF2B5EF4-FFF2-40B4-BE49-F238E27FC236}">
                <a16:creationId xmlns:a16="http://schemas.microsoft.com/office/drawing/2014/main" id="{EFF78362-BD3E-1D4D-A9D4-CF3DEFC5E2CC}"/>
              </a:ext>
            </a:extLst>
          </p:cNvPr>
          <p:cNvCxnSpPr>
            <a:cxnSpLocks/>
          </p:cNvCxnSpPr>
          <p:nvPr/>
        </p:nvCxnSpPr>
        <p:spPr>
          <a:xfrm>
            <a:off x="6218308" y="2788562"/>
            <a:ext cx="2616200" cy="230563"/>
          </a:xfrm>
          <a:prstGeom prst="bentConnector3">
            <a:avLst>
              <a:gd name="adj1" fmla="val -2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E1F372AE-F8D9-F740-9217-F6630832B589}"/>
              </a:ext>
            </a:extLst>
          </p:cNvPr>
          <p:cNvCxnSpPr>
            <a:cxnSpLocks/>
          </p:cNvCxnSpPr>
          <p:nvPr/>
        </p:nvCxnSpPr>
        <p:spPr>
          <a:xfrm>
            <a:off x="6211272" y="3019125"/>
            <a:ext cx="0" cy="283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D76692BD-F6AE-9343-893B-9D7EDFE7DC31}"/>
              </a:ext>
            </a:extLst>
          </p:cNvPr>
          <p:cNvCxnSpPr>
            <a:cxnSpLocks/>
          </p:cNvCxnSpPr>
          <p:nvPr/>
        </p:nvCxnSpPr>
        <p:spPr>
          <a:xfrm>
            <a:off x="8834508" y="3019125"/>
            <a:ext cx="0" cy="283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4FB8A51-1470-BA40-A4C4-7CBDFA39A4D6}"/>
              </a:ext>
            </a:extLst>
          </p:cNvPr>
          <p:cNvSpPr txBox="1"/>
          <p:nvPr/>
        </p:nvSpPr>
        <p:spPr>
          <a:xfrm>
            <a:off x="4753774" y="3056999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Evolution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1F18D16-0104-8149-94A8-28086F2B123D}"/>
              </a:ext>
            </a:extLst>
          </p:cNvPr>
          <p:cNvSpPr txBox="1"/>
          <p:nvPr/>
        </p:nvSpPr>
        <p:spPr>
          <a:xfrm>
            <a:off x="7422511" y="3059668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Reporting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6CC6E6D3-08E8-184E-A34B-E99E07E16B96}"/>
              </a:ext>
            </a:extLst>
          </p:cNvPr>
          <p:cNvSpPr/>
          <p:nvPr/>
        </p:nvSpPr>
        <p:spPr>
          <a:xfrm>
            <a:off x="5231946" y="3424508"/>
            <a:ext cx="2130424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CudaMemset</a:t>
            </a:r>
            <a:endParaRPr lang="en-GB" sz="1600" dirty="0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A4E74587-CE96-2741-A1E3-6D902383FE9F}"/>
              </a:ext>
            </a:extLst>
          </p:cNvPr>
          <p:cNvSpPr/>
          <p:nvPr/>
        </p:nvSpPr>
        <p:spPr>
          <a:xfrm>
            <a:off x="5256337" y="4122720"/>
            <a:ext cx="2130424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ForceCompt_par</a:t>
            </a:r>
            <a:endParaRPr lang="en-GB" sz="1600" dirty="0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6D5796DF-AF2A-B74E-92D0-1B6C4004D6AD}"/>
              </a:ext>
            </a:extLst>
          </p:cNvPr>
          <p:cNvSpPr/>
          <p:nvPr/>
        </p:nvSpPr>
        <p:spPr>
          <a:xfrm>
            <a:off x="5256337" y="4814732"/>
            <a:ext cx="2130425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ComptPopulation_par</a:t>
            </a:r>
            <a:endParaRPr lang="en-GB" sz="1600" dirty="0"/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16196B06-8F60-4646-8A82-C38E220C649F}"/>
              </a:ext>
            </a:extLst>
          </p:cNvPr>
          <p:cNvSpPr/>
          <p:nvPr/>
        </p:nvSpPr>
        <p:spPr>
          <a:xfrm>
            <a:off x="8011753" y="3393785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DumpPopulation</a:t>
            </a:r>
            <a:endParaRPr lang="en-GB" sz="1600" dirty="0"/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4472D42F-DDA8-6747-8800-7FF4E3734239}"/>
              </a:ext>
            </a:extLst>
          </p:cNvPr>
          <p:cNvSpPr/>
          <p:nvPr/>
        </p:nvSpPr>
        <p:spPr>
          <a:xfrm>
            <a:off x="8011753" y="4122720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ParticleScreen</a:t>
            </a:r>
            <a:endParaRPr lang="en-GB" sz="1600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F295A1F-8F9E-7C47-A6BB-D51205DAB5A4}"/>
              </a:ext>
            </a:extLst>
          </p:cNvPr>
          <p:cNvSpPr txBox="1"/>
          <p:nvPr/>
        </p:nvSpPr>
        <p:spPr>
          <a:xfrm>
            <a:off x="4864491" y="3424098"/>
            <a:ext cx="36745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</a:t>
            </a:r>
          </a:p>
          <a:p>
            <a:endParaRPr lang="en-GB" sz="2200" dirty="0"/>
          </a:p>
          <a:p>
            <a:r>
              <a:rPr lang="en-GB" sz="2200" dirty="0"/>
              <a:t>2</a:t>
            </a:r>
          </a:p>
          <a:p>
            <a:endParaRPr lang="en-GB" sz="2200" dirty="0"/>
          </a:p>
          <a:p>
            <a:r>
              <a:rPr lang="en-GB" sz="2200" dirty="0"/>
              <a:t>3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616A031-BDA9-E046-8670-176E085C4920}"/>
              </a:ext>
            </a:extLst>
          </p:cNvPr>
          <p:cNvSpPr txBox="1"/>
          <p:nvPr/>
        </p:nvSpPr>
        <p:spPr>
          <a:xfrm>
            <a:off x="7590795" y="3483011"/>
            <a:ext cx="3674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4</a:t>
            </a:r>
          </a:p>
          <a:p>
            <a:endParaRPr lang="en-GB" sz="2200" dirty="0"/>
          </a:p>
          <a:p>
            <a:r>
              <a:rPr lang="en-GB" sz="2200" dirty="0"/>
              <a:t>5</a:t>
            </a:r>
          </a:p>
        </p:txBody>
      </p:sp>
      <p:pic>
        <p:nvPicPr>
          <p:cNvPr id="23" name="Elemento grafico 22" descr="Aggiorna contorno">
            <a:extLst>
              <a:ext uri="{FF2B5EF4-FFF2-40B4-BE49-F238E27FC236}">
                <a16:creationId xmlns:a16="http://schemas.microsoft.com/office/drawing/2014/main" id="{BE9A9E35-8DC7-7945-8781-EFBA6EBFF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402243">
            <a:off x="7165078" y="1808620"/>
            <a:ext cx="538766" cy="538766"/>
          </a:xfrm>
          <a:prstGeom prst="rect">
            <a:avLst/>
          </a:prstGeom>
        </p:spPr>
      </p:pic>
      <p:cxnSp>
        <p:nvCxnSpPr>
          <p:cNvPr id="25" name="Connettore 1 24">
            <a:extLst>
              <a:ext uri="{FF2B5EF4-FFF2-40B4-BE49-F238E27FC236}">
                <a16:creationId xmlns:a16="http://schemas.microsoft.com/office/drawing/2014/main" id="{D1C2FABE-8AEF-4241-9F5C-EDD65A26F3A1}"/>
              </a:ext>
            </a:extLst>
          </p:cNvPr>
          <p:cNvCxnSpPr>
            <a:cxnSpLocks/>
          </p:cNvCxnSpPr>
          <p:nvPr/>
        </p:nvCxnSpPr>
        <p:spPr>
          <a:xfrm>
            <a:off x="3606451" y="1885837"/>
            <a:ext cx="0" cy="2718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C82B3B82-5737-894F-BF7A-BFCD2E78E950}"/>
              </a:ext>
            </a:extLst>
          </p:cNvPr>
          <p:cNvSpPr/>
          <p:nvPr/>
        </p:nvSpPr>
        <p:spPr>
          <a:xfrm>
            <a:off x="2595708" y="2166110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CudaMalloc</a:t>
            </a:r>
            <a:endParaRPr lang="en-GB" sz="1600" dirty="0"/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AE9E8C94-0D8F-774A-B687-437D415A8317}"/>
              </a:ext>
            </a:extLst>
          </p:cNvPr>
          <p:cNvSpPr/>
          <p:nvPr/>
        </p:nvSpPr>
        <p:spPr>
          <a:xfrm>
            <a:off x="2643026" y="3116266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CudaMemcpy</a:t>
            </a:r>
            <a:endParaRPr lang="en-GB" sz="1600" dirty="0"/>
          </a:p>
          <a:p>
            <a:pPr algn="ctr"/>
            <a:r>
              <a:rPr lang="en-GB" sz="1600" dirty="0" err="1"/>
              <a:t>HostToDevice</a:t>
            </a:r>
            <a:endParaRPr lang="en-GB" sz="1600" dirty="0"/>
          </a:p>
        </p:txBody>
      </p: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E5140B74-EAB3-7540-A5F7-5D120874528D}"/>
              </a:ext>
            </a:extLst>
          </p:cNvPr>
          <p:cNvSpPr/>
          <p:nvPr/>
        </p:nvSpPr>
        <p:spPr>
          <a:xfrm>
            <a:off x="2643027" y="4066422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CudaMemset</a:t>
            </a:r>
            <a:endParaRPr lang="en-GB" sz="1600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51D6086-6779-774D-993C-93AF4BD1FC71}"/>
              </a:ext>
            </a:extLst>
          </p:cNvPr>
          <p:cNvSpPr txBox="1"/>
          <p:nvPr/>
        </p:nvSpPr>
        <p:spPr>
          <a:xfrm>
            <a:off x="2734415" y="1378006"/>
            <a:ext cx="1693332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 err="1"/>
              <a:t>DeviceMemory</a:t>
            </a:r>
            <a:r>
              <a:rPr lang="en-GB" dirty="0"/>
              <a:t> Initialization</a:t>
            </a:r>
          </a:p>
        </p:txBody>
      </p: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9067B19A-89EE-7947-8C9D-EC962F627DC9}"/>
              </a:ext>
            </a:extLst>
          </p:cNvPr>
          <p:cNvSpPr/>
          <p:nvPr/>
        </p:nvSpPr>
        <p:spPr>
          <a:xfrm>
            <a:off x="4909461" y="2904775"/>
            <a:ext cx="2580896" cy="2629880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035F0B13-2BED-DA4C-A243-A274C6ADF914}"/>
              </a:ext>
            </a:extLst>
          </p:cNvPr>
          <p:cNvSpPr txBox="1"/>
          <p:nvPr/>
        </p:nvSpPr>
        <p:spPr>
          <a:xfrm>
            <a:off x="5233381" y="5984055"/>
            <a:ext cx="2176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Calcolo</a:t>
            </a:r>
            <a:r>
              <a:rPr lang="en-GB" sz="1600" dirty="0"/>
              <a:t> </a:t>
            </a:r>
            <a:r>
              <a:rPr lang="en-GB" sz="1600" dirty="0" err="1"/>
              <a:t>dello</a:t>
            </a:r>
            <a:r>
              <a:rPr lang="en-GB" sz="1600" dirty="0"/>
              <a:t> step</a:t>
            </a:r>
          </a:p>
          <a:p>
            <a:r>
              <a:rPr lang="en-GB" sz="1600" dirty="0"/>
              <a:t>s+1 (device)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598E8E0-BD1D-9545-BD8F-88FB15D9C1C2}"/>
              </a:ext>
            </a:extLst>
          </p:cNvPr>
          <p:cNvSpPr txBox="1"/>
          <p:nvPr/>
        </p:nvSpPr>
        <p:spPr>
          <a:xfrm>
            <a:off x="7590795" y="1872043"/>
            <a:ext cx="130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∀ step</a:t>
            </a:r>
            <a:endParaRPr lang="en-GB" dirty="0"/>
          </a:p>
        </p:txBody>
      </p: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24E5C537-B5B6-AF40-8FFF-ACBBF79B9EFB}"/>
              </a:ext>
            </a:extLst>
          </p:cNvPr>
          <p:cNvSpPr/>
          <p:nvPr/>
        </p:nvSpPr>
        <p:spPr>
          <a:xfrm>
            <a:off x="7590477" y="2904775"/>
            <a:ext cx="2263693" cy="1927666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F1CA19D-CC3B-5242-A9C6-A63ED0D68DEE}"/>
              </a:ext>
            </a:extLst>
          </p:cNvPr>
          <p:cNvSpPr txBox="1"/>
          <p:nvPr/>
        </p:nvSpPr>
        <p:spPr>
          <a:xfrm>
            <a:off x="7386105" y="5954899"/>
            <a:ext cx="272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Scrittura</a:t>
            </a:r>
            <a:r>
              <a:rPr lang="en-GB" sz="1600" dirty="0"/>
              <a:t> output </a:t>
            </a:r>
            <a:r>
              <a:rPr lang="en-GB" sz="1600" dirty="0" err="1"/>
              <a:t>dello</a:t>
            </a:r>
            <a:r>
              <a:rPr lang="en-GB" sz="1600" dirty="0"/>
              <a:t> step </a:t>
            </a:r>
          </a:p>
          <a:p>
            <a:r>
              <a:rPr lang="en-GB" sz="1600" dirty="0"/>
              <a:t>s (host)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9A809071-06F5-5348-85CE-AADB7DB73526}"/>
              </a:ext>
            </a:extLst>
          </p:cNvPr>
          <p:cNvSpPr/>
          <p:nvPr/>
        </p:nvSpPr>
        <p:spPr>
          <a:xfrm>
            <a:off x="10205837" y="3381900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CudaMemcpy</a:t>
            </a:r>
            <a:endParaRPr lang="en-GB" sz="1600" dirty="0"/>
          </a:p>
          <a:p>
            <a:pPr algn="ctr"/>
            <a:r>
              <a:rPr lang="en-GB" sz="1600" dirty="0" err="1"/>
              <a:t>DeviceToHost</a:t>
            </a:r>
            <a:endParaRPr lang="en-GB" sz="1600" dirty="0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3DC0F7CE-F343-4C45-9D9F-4396405F01B6}"/>
              </a:ext>
            </a:extLst>
          </p:cNvPr>
          <p:cNvSpPr txBox="1"/>
          <p:nvPr/>
        </p:nvSpPr>
        <p:spPr>
          <a:xfrm>
            <a:off x="9924470" y="3424098"/>
            <a:ext cx="367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6</a:t>
            </a:r>
          </a:p>
        </p:txBody>
      </p:sp>
      <p:cxnSp>
        <p:nvCxnSpPr>
          <p:cNvPr id="39" name="Connettore 4 38">
            <a:extLst>
              <a:ext uri="{FF2B5EF4-FFF2-40B4-BE49-F238E27FC236}">
                <a16:creationId xmlns:a16="http://schemas.microsoft.com/office/drawing/2014/main" id="{EF2C6B7D-D0E8-8D48-807C-70A8BA788131}"/>
              </a:ext>
            </a:extLst>
          </p:cNvPr>
          <p:cNvCxnSpPr>
            <a:cxnSpLocks/>
          </p:cNvCxnSpPr>
          <p:nvPr/>
        </p:nvCxnSpPr>
        <p:spPr>
          <a:xfrm rot="10800000">
            <a:off x="8830993" y="3019125"/>
            <a:ext cx="2387341" cy="158762"/>
          </a:xfrm>
          <a:prstGeom prst="bentConnector3">
            <a:avLst>
              <a:gd name="adj1" fmla="val -36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tangolo con angoli arrotondati 42">
            <a:extLst>
              <a:ext uri="{FF2B5EF4-FFF2-40B4-BE49-F238E27FC236}">
                <a16:creationId xmlns:a16="http://schemas.microsoft.com/office/drawing/2014/main" id="{A91FD783-97AD-EC41-AA1D-3FB64E2E4748}"/>
              </a:ext>
            </a:extLst>
          </p:cNvPr>
          <p:cNvSpPr/>
          <p:nvPr/>
        </p:nvSpPr>
        <p:spPr>
          <a:xfrm>
            <a:off x="9907675" y="2904775"/>
            <a:ext cx="2175595" cy="1161648"/>
          </a:xfrm>
          <a:prstGeom prst="round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731ACC10-93C6-1A4F-AA91-91F635F8A392}"/>
              </a:ext>
            </a:extLst>
          </p:cNvPr>
          <p:cNvSpPr txBox="1"/>
          <p:nvPr/>
        </p:nvSpPr>
        <p:spPr>
          <a:xfrm>
            <a:off x="10004704" y="5923402"/>
            <a:ext cx="2352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Aggiornamento </a:t>
            </a:r>
            <a:r>
              <a:rPr lang="en-GB" sz="1600" dirty="0" err="1"/>
              <a:t>stato</a:t>
            </a:r>
            <a:endParaRPr lang="en-GB" sz="1600" dirty="0"/>
          </a:p>
          <a:p>
            <a:r>
              <a:rPr lang="en-GB" sz="1600" dirty="0"/>
              <a:t>s+1 (device) </a:t>
            </a:r>
            <a:r>
              <a:rPr lang="en-GB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⟶ s (host)</a:t>
            </a:r>
            <a:endParaRPr lang="en-GB" sz="1600" dirty="0"/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1246D36D-3F04-A844-AE5B-A9AA57A30E4C}"/>
              </a:ext>
            </a:extLst>
          </p:cNvPr>
          <p:cNvSpPr txBox="1"/>
          <p:nvPr/>
        </p:nvSpPr>
        <p:spPr>
          <a:xfrm>
            <a:off x="5708184" y="5551090"/>
            <a:ext cx="683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GPU (stream0)                         CPU                            GPU (stream0)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F40B0576-4DEE-F54E-8647-B8B651B27A7C}"/>
              </a:ext>
            </a:extLst>
          </p:cNvPr>
          <p:cNvSpPr txBox="1"/>
          <p:nvPr/>
        </p:nvSpPr>
        <p:spPr>
          <a:xfrm>
            <a:off x="9821453" y="3051786"/>
            <a:ext cx="237054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16542540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1116</Words>
  <Application>Microsoft Macintosh PowerPoint</Application>
  <PresentationFormat>Widescreen</PresentationFormat>
  <Paragraphs>168</Paragraphs>
  <Slides>17</Slides>
  <Notes>7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Menlo</vt:lpstr>
      <vt:lpstr>Tema di Office</vt:lpstr>
      <vt:lpstr>CUDA kernels per Particles2D</vt:lpstr>
      <vt:lpstr>Legenda</vt:lpstr>
      <vt:lpstr>Particles Simulation: overview</vt:lpstr>
      <vt:lpstr>Particles Simulation: output preview</vt:lpstr>
      <vt:lpstr>Misure di perfomance del calcolo seriale</vt:lpstr>
      <vt:lpstr>Evoluzione del sistema (1): ForceCompt</vt:lpstr>
      <vt:lpstr>Evoluzione del sistema (2): ComptPopulation</vt:lpstr>
      <vt:lpstr>Ottimizzazione (1): forza e posizione</vt:lpstr>
      <vt:lpstr>Ottimizzazione (2): flusso dei dati</vt:lpstr>
      <vt:lpstr>Ottimizzazione (3): esecuzione pipelined</vt:lpstr>
      <vt:lpstr>Ottimizzazione (4): esecuzione pipelined</vt:lpstr>
      <vt:lpstr>Ottimizzazione (5): ParticleScreen_par</vt:lpstr>
      <vt:lpstr>Call graph di Particles simulation Parallel</vt:lpstr>
      <vt:lpstr>Misure di performance del calcolo parallelo</vt:lpstr>
      <vt:lpstr>Confronto delle performance</vt:lpstr>
      <vt:lpstr>Possibili ulteriori miglioramenti 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Tommaso Alfonsi</dc:creator>
  <cp:lastModifiedBy>Tommaso Alfonsi</cp:lastModifiedBy>
  <cp:revision>6</cp:revision>
  <dcterms:created xsi:type="dcterms:W3CDTF">2021-09-01T10:10:52Z</dcterms:created>
  <dcterms:modified xsi:type="dcterms:W3CDTF">2021-10-13T17:27:20Z</dcterms:modified>
</cp:coreProperties>
</file>