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76" r:id="rId6"/>
    <p:sldId id="260" r:id="rId7"/>
    <p:sldId id="270" r:id="rId8"/>
    <p:sldId id="269" r:id="rId9"/>
    <p:sldId id="272" r:id="rId10"/>
    <p:sldId id="273" r:id="rId11"/>
    <p:sldId id="275" r:id="rId12"/>
    <p:sldId id="274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84669"/>
  </p:normalViewPr>
  <p:slideViewPr>
    <p:cSldViewPr snapToGrid="0" snapToObjects="1">
      <p:cViewPr>
        <p:scale>
          <a:sx n="94" d="100"/>
          <a:sy n="94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2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3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5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1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9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9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F84B9-EEB8-7543-ACC5-EC75B984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1383DF-21DF-6943-B62D-91C2D719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5AC55-809B-8C43-80B3-723741E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00818-3A8E-E141-8C95-4E2DF1A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DE4D3-16D0-E142-87E6-D25DF25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A8F2E-2D08-734C-B145-6F4A7E0A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B671D-5545-3A4D-8FCA-DD143C9A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BD30E-B520-AC48-AD8E-FCC8C31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04ACB5-71BC-1D4A-B5B8-F36E310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C71B5-7414-7341-984C-A237B9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BE5928-3AFF-B04E-A760-DA671DF2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FF3185-A8BA-0B4B-AFF3-4D6D2F45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08541-BF7F-6D4F-B50C-54261CB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9D16-5F0F-0444-9D01-7CE3E75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C2DFF-9306-874F-A4B2-100762F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67C22-1102-5140-86BB-ADD879C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3E6D8-CA6A-6441-85F6-7D5D905A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6AF5F-374A-874F-822E-D289BEB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1FC88-A1AA-5145-BDF9-56019B8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A8B439-6750-8041-B938-151A5EE6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CD7CE-BAA3-B142-ADCC-7BDF5095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460C2-6431-F147-95F3-CD9419E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85735C-7EB4-BC4D-958B-85EC8D6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41B29-9EDC-7B49-ACBD-9867181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52B81-A7BB-C646-87EC-BCB408F3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9AF7D-91FC-2548-B430-27564CF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D5A57-89EA-3743-A8F1-238E4082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04F3C-B92E-D741-A93B-3331F146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917561-F064-C14F-A921-C7B9A09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17D0D-5257-4847-B462-E8D85948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5120E-31EF-E841-8302-A0EBE5C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AFC0B-1F29-CC4E-B1AA-4A892F1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966AC-7CE5-9D40-BFE7-E60FA0BF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60C9ED-76BE-C349-A96F-0340F8D6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F7571-B34F-274E-BDB7-8AE21D2B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E7205-306B-564D-A1C0-9E509013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BAE79-5DDD-1B49-A7BF-1C4DB5D7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D1D798-EA40-6342-AA58-C17C92D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30339-577C-1A42-9039-C57C2AB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C22AA-0668-074D-B316-5B98CF22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3FCD50-786B-EE46-AF67-4715D90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C3B00F-AC16-2C49-B06F-B5CA347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B3BAEC-8966-C245-A07F-3C4B0CE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AD02C6-81EF-0243-8323-2EA2F74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D76400-34D6-3645-BC7E-576AA859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B6097C-1D0D-D047-93F3-8FBAE0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8E939-837E-B44C-99FB-882D9176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B5EDA-CA70-5048-BDF1-E78895A3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C71456-7ECB-C84B-AB8E-FFC159A5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11789-8064-444D-88BD-5B9C5438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CAA68-3DE2-B64C-8C1B-BE9B043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24BF7-DB34-9A48-A6DD-6D16AFD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4D77C-D184-3F44-B42C-8FB260BF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056FFF-F095-EE45-A8D9-156EDC6B2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01A876-B7F0-1E49-BA16-4C7AB875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1648D-681F-DB46-A147-2D4156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8AC6D6-0AC6-014A-945D-6E93327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77478-3EF0-D64D-B225-76E22D3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FD9099-86C6-3146-80AF-90A2E3A4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55E21-C2D0-CD46-953D-98898839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D6D79-48C5-DF46-AAE2-73E06694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FF6A-1FF6-574F-9D39-3AFB90F9E48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A04D8-0D81-ED4C-B67E-00215573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B22FC-F57D-F24B-B93C-98BE1056C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14ab1aac22c36fec33bb37d3e933b36e7f335c6f/particles.cu#L90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85F99-4181-DF42-9FF1-BF99828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957F88-2FEC-1645-9C53-7285CB21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. (Exam project in preparation)“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-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(3):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9681719C-E55A-DB4D-8429-A0FBE7B72D9C}"/>
              </a:ext>
            </a:extLst>
          </p:cNvPr>
          <p:cNvSpPr/>
          <p:nvPr/>
        </p:nvSpPr>
        <p:spPr>
          <a:xfrm rot="16200000">
            <a:off x="5078711" y="63855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8DAB240-F4EC-7340-A4E1-DFB2F03BFE7F}"/>
              </a:ext>
            </a:extLst>
          </p:cNvPr>
          <p:cNvSpPr txBox="1"/>
          <p:nvPr/>
        </p:nvSpPr>
        <p:spPr>
          <a:xfrm>
            <a:off x="4212435" y="536060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F311C73-ECE0-5542-816C-062D6C4D42FF}"/>
              </a:ext>
            </a:extLst>
          </p:cNvPr>
          <p:cNvSpPr/>
          <p:nvPr/>
        </p:nvSpPr>
        <p:spPr>
          <a:xfrm>
            <a:off x="4092315" y="2528656"/>
            <a:ext cx="224740" cy="15605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C7D96E58-A1A9-D548-BC47-4041EE5D1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5"/>
          <a:stretch/>
        </p:blipFill>
        <p:spPr>
          <a:xfrm>
            <a:off x="449706" y="2351189"/>
            <a:ext cx="9214354" cy="2693712"/>
          </a:xfrm>
          <a:prstGeom prst="rect">
            <a:avLst/>
          </a:prstGeom>
          <a:effectLst/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54ED5BE-8301-7444-98F1-C1E6AC91CF19}"/>
              </a:ext>
            </a:extLst>
          </p:cNvPr>
          <p:cNvCxnSpPr/>
          <p:nvPr/>
        </p:nvCxnSpPr>
        <p:spPr>
          <a:xfrm>
            <a:off x="2083635" y="335471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367C313-2995-8D41-967B-312A2B8BF6CD}"/>
              </a:ext>
            </a:extLst>
          </p:cNvPr>
          <p:cNvCxnSpPr/>
          <p:nvPr/>
        </p:nvCxnSpPr>
        <p:spPr>
          <a:xfrm>
            <a:off x="2101125" y="2892521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C63C9A7-F5C9-284B-AF28-672F07758A2B}"/>
              </a:ext>
            </a:extLst>
          </p:cNvPr>
          <p:cNvCxnSpPr/>
          <p:nvPr/>
        </p:nvCxnSpPr>
        <p:spPr>
          <a:xfrm>
            <a:off x="3417759" y="3122367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2119218-27CF-A442-933E-5F937DC85CE8}"/>
              </a:ext>
            </a:extLst>
          </p:cNvPr>
          <p:cNvCxnSpPr/>
          <p:nvPr/>
        </p:nvCxnSpPr>
        <p:spPr>
          <a:xfrm>
            <a:off x="5681273" y="360954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2523115-2F11-AD4F-8E26-9EEB182D4476}"/>
              </a:ext>
            </a:extLst>
          </p:cNvPr>
          <p:cNvCxnSpPr>
            <a:cxnSpLocks/>
          </p:cNvCxnSpPr>
          <p:nvPr/>
        </p:nvCxnSpPr>
        <p:spPr>
          <a:xfrm>
            <a:off x="5396460" y="3339723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F2032FF-2B63-954E-ADCA-6F61C0D901C7}"/>
              </a:ext>
            </a:extLst>
          </p:cNvPr>
          <p:cNvCxnSpPr>
            <a:cxnSpLocks/>
          </p:cNvCxnSpPr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E4BEB36-55A6-5140-8B63-17A444340B5A}"/>
              </a:ext>
            </a:extLst>
          </p:cNvPr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>
            <a:extLst>
              <a:ext uri="{FF2B5EF4-FFF2-40B4-BE49-F238E27FC236}">
                <a16:creationId xmlns:a16="http://schemas.microsoft.com/office/drawing/2014/main" id="{9FD5D90F-42C8-7B40-8243-7EC78E9E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15" y="3608882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(4):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8A5416-ED6A-7B47-A9BE-6F3C0AFBA133}"/>
              </a:ext>
            </a:extLst>
          </p:cNvPr>
          <p:cNvSpPr txBox="1"/>
          <p:nvPr/>
        </p:nvSpPr>
        <p:spPr>
          <a:xfrm>
            <a:off x="1813810" y="2023672"/>
            <a:ext cx="810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Grafico</a:t>
            </a:r>
            <a:r>
              <a:rPr lang="en-GB" dirty="0"/>
              <a:t> Nvidia </a:t>
            </a:r>
            <a:r>
              <a:rPr lang="en-GB" dirty="0" err="1"/>
              <a:t>NSight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bottleneck</a:t>
            </a:r>
          </a:p>
        </p:txBody>
      </p:sp>
    </p:spTree>
    <p:extLst>
      <p:ext uri="{BB962C8B-B14F-4D97-AF65-F5344CB8AC3E}">
        <p14:creationId xmlns:p14="http://schemas.microsoft.com/office/powerpoint/2010/main" val="16532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(5):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804C0-B8FB-7A46-B48E-767917C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di Particles simulation Parallel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7AF39E-A87A-8D44-AB65-C94AF53D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main </a:t>
            </a:r>
            <a:r>
              <a:rPr lang="en-US" dirty="0" err="1"/>
              <a:t>adesso</a:t>
            </a:r>
            <a:r>
              <a:rPr lang="en-US" dirty="0"/>
              <a:t> fa ....</a:t>
            </a:r>
          </a:p>
          <a:p>
            <a:r>
              <a:rPr lang="en-US" dirty="0"/>
              <a:t>Qui </a:t>
            </a:r>
            <a:r>
              <a:rPr lang="en-US" dirty="0" err="1"/>
              <a:t>disegniamo</a:t>
            </a:r>
            <a:r>
              <a:rPr lang="en-US" dirty="0"/>
              <a:t> la pipeline </a:t>
            </a:r>
            <a:r>
              <a:rPr lang="en-US" dirty="0" err="1"/>
              <a:t>svolta</a:t>
            </a:r>
            <a:r>
              <a:rPr lang="en-US" dirty="0"/>
              <a:t> dal </a:t>
            </a:r>
            <a:r>
              <a:rPr lang="en-US" dirty="0" err="1"/>
              <a:t>codice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C2719-F01C-614F-BB10-B5BAE8F4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parallelo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4D863-A88D-FE4F-9379-62AE721C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svolto</a:t>
            </a:r>
            <a:r>
              <a:rPr lang="en-US" dirty="0"/>
              <a:t> con NVIDIA </a:t>
            </a:r>
            <a:r>
              <a:rPr lang="en-US" dirty="0" err="1"/>
              <a:t>NSight</a:t>
            </a:r>
            <a:endParaRPr lang="en-US" dirty="0"/>
          </a:p>
          <a:p>
            <a:r>
              <a:rPr lang="en-US" dirty="0" err="1"/>
              <a:t>Risultati</a:t>
            </a:r>
            <a:r>
              <a:rPr lang="en-US" dirty="0"/>
              <a:t>/</a:t>
            </a:r>
            <a:r>
              <a:rPr lang="en-US" dirty="0" err="1"/>
              <a:t>Grafici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6822-3A90-8447-A791-553B7866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98C70-8D84-FC4B-9D86-A55C3408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Seriale</a:t>
            </a:r>
            <a:r>
              <a:rPr lang="en-US" dirty="0"/>
              <a:t> vs </a:t>
            </a:r>
            <a:r>
              <a:rPr lang="en-US" dirty="0" err="1"/>
              <a:t>Parallelo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8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2AFAF-9691-2E4A-801A-4BA66830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E3DCC-243C-EE47-B83D-2EB99216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65DFF-39E7-D840-93DF-35E5C55C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74AF5-7092-2D4A-A4CD-C83BD198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 speed-up </a:t>
            </a:r>
            <a:r>
              <a:rPr lang="en-US" dirty="0" err="1"/>
              <a:t>è</a:t>
            </a:r>
            <a:r>
              <a:rPr lang="en-US" dirty="0"/>
              <a:t> 18x, me </a:t>
            </a:r>
            <a:r>
              <a:rPr lang="en-US" dirty="0" err="1"/>
              <a:t>cojoni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358F3-CC3E-E042-9922-F3C122E4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BED4B-9A5B-0B48-8C37-B794B818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Call graph di Particles Simulation</a:t>
            </a:r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(+ </a:t>
            </a:r>
            <a:r>
              <a:rPr lang="en-US" dirty="0" err="1"/>
              <a:t>descrizione</a:t>
            </a:r>
            <a:r>
              <a:rPr lang="en-US" dirty="0"/>
              <a:t> hardware)</a:t>
            </a:r>
          </a:p>
          <a:p>
            <a:pPr lvl="1"/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calcolo</a:t>
            </a:r>
            <a:r>
              <a:rPr lang="en-US" dirty="0"/>
              <a:t> throughput</a:t>
            </a:r>
          </a:p>
          <a:p>
            <a:r>
              <a:rPr lang="en-US" dirty="0" err="1"/>
              <a:t>Versione</a:t>
            </a:r>
            <a:r>
              <a:rPr lang="en-US"/>
              <a:t> 1 e 3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ForceCompt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ComptPopulation</a:t>
            </a:r>
            <a:endParaRPr lang="en-US" dirty="0"/>
          </a:p>
          <a:p>
            <a:r>
              <a:rPr lang="en-US" dirty="0" err="1"/>
              <a:t>Ottimizzazione</a:t>
            </a:r>
            <a:r>
              <a:rPr lang="en-US" dirty="0"/>
              <a:t> di </a:t>
            </a:r>
            <a:r>
              <a:rPr lang="en-US" dirty="0" err="1"/>
              <a:t>DumpPopulation</a:t>
            </a:r>
            <a:endParaRPr lang="en-US" dirty="0"/>
          </a:p>
          <a:p>
            <a:r>
              <a:rPr lang="en-US" dirty="0"/>
              <a:t>Call graph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ottimizzato</a:t>
            </a:r>
            <a:endParaRPr lang="en-US" dirty="0"/>
          </a:p>
          <a:p>
            <a:pPr lvl="1"/>
            <a:r>
              <a:rPr lang="en-US" dirty="0"/>
              <a:t>Timing</a:t>
            </a:r>
          </a:p>
          <a:p>
            <a:pPr lvl="1"/>
            <a:r>
              <a:rPr lang="en-US" dirty="0" err="1"/>
              <a:t>Bandwith</a:t>
            </a:r>
            <a:endParaRPr lang="en-US" dirty="0"/>
          </a:p>
          <a:p>
            <a:pPr lvl="1"/>
            <a:r>
              <a:rPr lang="en-US" dirty="0" err="1"/>
              <a:t>Thrughput</a:t>
            </a:r>
            <a:endParaRPr lang="en-US" dirty="0"/>
          </a:p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  <a:p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miglioramenti</a:t>
            </a:r>
            <a:endParaRPr lang="en-US" dirty="0"/>
          </a:p>
          <a:p>
            <a:r>
              <a:rPr lang="en-US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4A580866-6F8E-4141-8F69-3395EA4C48CA}"/>
              </a:ext>
            </a:extLst>
          </p:cNvPr>
          <p:cNvCxnSpPr>
            <a:cxnSpLocks/>
          </p:cNvCxnSpPr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D4207F8-5E04-4047-AF48-BF46106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 Simulation: overview</a:t>
            </a:r>
            <a:endParaRPr lang="en-GB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64A22E-95E2-DC40-8275-2F3CCB94E98F}"/>
              </a:ext>
            </a:extLst>
          </p:cNvPr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830C7F2-7F5A-C644-B822-70F24773426B}"/>
              </a:ext>
            </a:extLst>
          </p:cNvPr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A07C10A-6459-C946-9AC7-B643150BBB13}"/>
              </a:ext>
            </a:extLst>
          </p:cNvPr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26974E-3772-DD4D-882D-F79CA2FDE6A8}"/>
              </a:ext>
            </a:extLst>
          </p:cNvPr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6753C28B-0D31-9B46-94E3-B7ED24790F47}"/>
              </a:ext>
            </a:extLst>
          </p:cNvPr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17B6398C-A06C-204D-B320-AD73B3B64216}"/>
              </a:ext>
            </a:extLst>
          </p:cNvPr>
          <p:cNvCxnSpPr>
            <a:cxnSpLocks/>
          </p:cNvCxnSpPr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FE519B8F-DD92-1141-834F-4B82A6718090}"/>
              </a:ext>
            </a:extLst>
          </p:cNvPr>
          <p:cNvCxnSpPr>
            <a:cxnSpLocks/>
          </p:cNvCxnSpPr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F985689B-46FC-4B4E-A941-5D5C6A7A2773}"/>
              </a:ext>
            </a:extLst>
          </p:cNvPr>
          <p:cNvCxnSpPr>
            <a:cxnSpLocks/>
          </p:cNvCxnSpPr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6E294E4-A41B-564C-91DA-922C7B3C9635}"/>
              </a:ext>
            </a:extLst>
          </p:cNvPr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794250-F313-6340-8834-60A556F4F14B}"/>
              </a:ext>
            </a:extLst>
          </p:cNvPr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1E966F-3589-824E-AFF2-A4279C1678F6}"/>
              </a:ext>
            </a:extLst>
          </p:cNvPr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F5010BB-40D9-8441-85E7-92C2F06DB0DB}"/>
              </a:ext>
            </a:extLst>
          </p:cNvPr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DA28954-3EA8-D046-9CA3-770B97DEDC04}"/>
              </a:ext>
            </a:extLst>
          </p:cNvPr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A498EF2-8DDB-A240-AE15-E86089432014}"/>
              </a:ext>
            </a:extLst>
          </p:cNvPr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35C9E54F-BCA3-1A4F-8FA9-5AB204D938AD}"/>
              </a:ext>
            </a:extLst>
          </p:cNvPr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>
            <a:extLst>
              <a:ext uri="{FF2B5EF4-FFF2-40B4-BE49-F238E27FC236}">
                <a16:creationId xmlns:a16="http://schemas.microsoft.com/office/drawing/2014/main" id="{1DA3C245-DC83-C34C-9FD6-EA68065D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A56E5F1-5C09-3846-80D9-1D6057A2F4C0}"/>
              </a:ext>
            </a:extLst>
          </p:cNvPr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4473D9D-0A0C-D843-9BBE-4846D8B0EF1B}"/>
              </a:ext>
            </a:extLst>
          </p:cNvPr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>
            <a:extLst>
              <a:ext uri="{FF2B5EF4-FFF2-40B4-BE49-F238E27FC236}">
                <a16:creationId xmlns:a16="http://schemas.microsoft.com/office/drawing/2014/main" id="{EC22DB1A-A9E6-5D43-A2A6-6D387DA2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17E98D0-3CAC-314E-8879-C4B7BE5E5CCE}"/>
              </a:ext>
            </a:extLst>
          </p:cNvPr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6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5EB8ED-8F83-6A49-9995-DBF1ACE1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Particles Simulation: output preview</a:t>
            </a:r>
          </a:p>
        </p:txBody>
      </p:sp>
      <p:pic>
        <p:nvPicPr>
          <p:cNvPr id="7" name="stage.mp4" descr="stage.mp4">
            <a:hlinkClick r:id="" action="ppaction://media"/>
            <a:extLst>
              <a:ext uri="{FF2B5EF4-FFF2-40B4-BE49-F238E27FC236}">
                <a16:creationId xmlns:a16="http://schemas.microsoft.com/office/drawing/2014/main" id="{80EB25CE-74A1-D041-9106-D7D69EB3E21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/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</a:t>
            </a:r>
            <a:r>
              <a:rPr lang="en-US" dirty="0" err="1"/>
              <a:t>perfomance</a:t>
            </a:r>
            <a:r>
              <a:rPr lang="en-US" dirty="0"/>
              <a:t>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C74F786-3AF7-D24B-8192-4697AE48A6F6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USED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160EB98-A43C-2A4F-993C-69976B419DC5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TECHNICAL</a:t>
            </a:r>
          </a:p>
          <a:p>
            <a:pPr algn="ctr"/>
            <a:r>
              <a:rPr lang="en-GB" dirty="0"/>
              <a:t>SPECIFICATIONS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C696D-0043-B84B-AC05-7DE26514D580}"/>
              </a:ext>
            </a:extLst>
          </p:cNvPr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C2BB30-CC11-0147-A0DC-3312D03B27F4}"/>
              </a:ext>
            </a:extLst>
          </p:cNvPr>
          <p:cNvSpPr txBox="1"/>
          <p:nvPr/>
        </p:nvSpPr>
        <p:spPr>
          <a:xfrm>
            <a:off x="374071" y="2982967"/>
            <a:ext cx="731520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</a:p>
          <a:p>
            <a:r>
              <a:rPr lang="en-GB" sz="1100" dirty="0"/>
              <a:t> time   seconds   seconds    calls   s/call   s/call  name    </a:t>
            </a:r>
          </a:p>
          <a:p>
            <a:r>
              <a:rPr lang="en-GB" sz="1100" dirty="0"/>
              <a:t> 49.80     42.39    </a:t>
            </a:r>
            <a:r>
              <a:rPr lang="en-GB" sz="1100" dirty="0">
                <a:highlight>
                  <a:srgbClr val="FFFF00"/>
                </a:highlight>
              </a:rPr>
              <a:t>42.39</a:t>
            </a:r>
            <a:r>
              <a:rPr lang="en-GB" sz="1100" dirty="0"/>
              <a:t>        1    42.39    84.08  </a:t>
            </a:r>
            <a:r>
              <a:rPr lang="en-GB" sz="1100" dirty="0" err="1">
                <a:highlight>
                  <a:srgbClr val="FFFF00"/>
                </a:highlight>
              </a:rPr>
              <a:t>SystemEvolution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34.56     71.81    </a:t>
            </a:r>
            <a:r>
              <a:rPr lang="en-GB" sz="1100" dirty="0">
                <a:highlight>
                  <a:srgbClr val="FFFF00"/>
                </a:highlight>
              </a:rPr>
              <a:t>29.42</a:t>
            </a:r>
            <a:r>
              <a:rPr lang="en-GB" sz="1100" dirty="0"/>
              <a:t> 263898224     0.00     0.00  </a:t>
            </a:r>
            <a:r>
              <a:rPr lang="en-GB" sz="1100" dirty="0" err="1">
                <a:highlight>
                  <a:srgbClr val="FFFF00"/>
                </a:highlight>
              </a:rPr>
              <a:t>ForceCompt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13.89     83.63    </a:t>
            </a:r>
            <a:r>
              <a:rPr lang="en-GB" sz="1100" dirty="0">
                <a:highlight>
                  <a:srgbClr val="FFFF00"/>
                </a:highlight>
              </a:rPr>
              <a:t>11.82</a:t>
            </a:r>
            <a:r>
              <a:rPr lang="en-GB" sz="1100" dirty="0"/>
              <a:t> 264111744     0.00     0.00  </a:t>
            </a:r>
            <a:r>
              <a:rPr lang="en-GB" sz="1100" dirty="0" err="1">
                <a:highlight>
                  <a:srgbClr val="FFFF00"/>
                </a:highlight>
              </a:rPr>
              <a:t>newparticle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 1.23     84.68     1.05        1     1.05     1.05  </a:t>
            </a:r>
            <a:r>
              <a:rPr lang="en-GB" sz="1100" dirty="0" err="1"/>
              <a:t>GeneratingField</a:t>
            </a:r>
            <a:endParaRPr lang="en-GB" sz="1100" dirty="0"/>
          </a:p>
          <a:p>
            <a:r>
              <a:rPr lang="en-GB" sz="1100" dirty="0"/>
              <a:t>  0.31     84.94     0.26       10     0.03     0.03  IntVal2ppm</a:t>
            </a:r>
          </a:p>
          <a:p>
            <a:r>
              <a:rPr lang="en-GB" sz="1100" dirty="0"/>
              <a:t>  0.08     85.01     0.07       10     0.01     0.01  </a:t>
            </a:r>
            <a:r>
              <a:rPr lang="en-GB" sz="1100" dirty="0" err="1"/>
              <a:t>ParticleStats</a:t>
            </a:r>
            <a:endParaRPr lang="en-GB" sz="1100" dirty="0"/>
          </a:p>
          <a:p>
            <a:r>
              <a:rPr lang="en-GB" sz="1100" dirty="0"/>
              <a:t>  0.06     85.06     0.05       11     0.00     0.00  </a:t>
            </a:r>
            <a:r>
              <a:rPr lang="en-GB" sz="1100" dirty="0" err="1"/>
              <a:t>MinIntVal</a:t>
            </a:r>
            <a:endParaRPr lang="en-GB" sz="1100" dirty="0"/>
          </a:p>
          <a:p>
            <a:r>
              <a:rPr lang="en-GB" sz="1100" dirty="0"/>
              <a:t>  0.06     85.11     0.05       10     0.01     0.04  </a:t>
            </a:r>
            <a:r>
              <a:rPr lang="en-GB" sz="1100" dirty="0" err="1"/>
              <a:t>ParticleScreen</a:t>
            </a:r>
            <a:endParaRPr lang="en-GB" sz="1100" dirty="0"/>
          </a:p>
          <a:p>
            <a:r>
              <a:rPr lang="en-GB" sz="1100" dirty="0"/>
              <a:t>  0.06     85.16     0.05        1     0.05     0.06  </a:t>
            </a:r>
            <a:r>
              <a:rPr lang="en-GB" sz="1100" dirty="0" err="1"/>
              <a:t>ParticleGeneration</a:t>
            </a:r>
            <a:endParaRPr lang="en-GB" sz="1100" dirty="0"/>
          </a:p>
          <a:p>
            <a:r>
              <a:rPr lang="en-GB" sz="1100" dirty="0"/>
              <a:t>  0.02     85.18     0.02       11     0.00     0.00  </a:t>
            </a:r>
            <a:r>
              <a:rPr lang="en-GB" sz="1100" dirty="0" err="1"/>
              <a:t>MaxIntVal</a:t>
            </a:r>
            <a:endParaRPr lang="en-GB" sz="1100" dirty="0"/>
          </a:p>
          <a:p>
            <a:r>
              <a:rPr lang="en-GB" sz="1100" dirty="0"/>
              <a:t>  0.00     85.18     0.00       27     0.00     0.00  </a:t>
            </a:r>
            <a:r>
              <a:rPr lang="en-GB" sz="1100" dirty="0" err="1"/>
              <a:t>rowlen</a:t>
            </a:r>
            <a:endParaRPr lang="en-GB" sz="1100" dirty="0"/>
          </a:p>
          <a:p>
            <a:r>
              <a:rPr lang="en-GB" sz="1100" dirty="0"/>
              <a:t>  0.00     85.18     0.00       24     0.00     0.00  </a:t>
            </a:r>
            <a:r>
              <a:rPr lang="en-GB" sz="1100" dirty="0" err="1"/>
              <a:t>readrow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ComptPopulation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MaxDoubleVal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MinDoubleVal</a:t>
            </a:r>
            <a:endParaRPr lang="en-GB" sz="1100" dirty="0"/>
          </a:p>
          <a:p>
            <a:r>
              <a:rPr lang="en-GB" sz="1100" dirty="0"/>
              <a:t>  0.00     85.18     0.00        3     0.00     0.00  </a:t>
            </a:r>
            <a:r>
              <a:rPr lang="en-GB" sz="1100" dirty="0" err="1"/>
              <a:t>DumpPopulation</a:t>
            </a:r>
            <a:endParaRPr lang="en-GB" sz="1100" dirty="0"/>
          </a:p>
          <a:p>
            <a:r>
              <a:rPr lang="en-GB" sz="1100" dirty="0"/>
              <a:t>  0.00     85.18     0.00        2     0.00     0.00  print_i2dGrid</a:t>
            </a:r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InitGrid</a:t>
            </a:r>
            <a:endParaRPr lang="en-GB" sz="1100" dirty="0"/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print_Population</a:t>
            </a:r>
            <a:endParaRPr lang="en-GB" sz="11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9E87BCA-5077-BC41-B42E-29374A77F4DD}"/>
              </a:ext>
            </a:extLst>
          </p:cNvPr>
          <p:cNvSpPr txBox="1">
            <a:spLocks/>
          </p:cNvSpPr>
          <p:nvPr/>
        </p:nvSpPr>
        <p:spPr>
          <a:xfrm>
            <a:off x="7689272" y="2269859"/>
            <a:ext cx="3425184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Total time 3m29,220s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43BC3A-22EE-F444-9F44-CD9D0D27B4DE}"/>
              </a:ext>
            </a:extLst>
          </p:cNvPr>
          <p:cNvSpPr txBox="1"/>
          <p:nvPr/>
        </p:nvSpPr>
        <p:spPr>
          <a:xfrm>
            <a:off x="5467686" y="3156306"/>
            <a:ext cx="28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summed up, these alone represent</a:t>
            </a:r>
          </a:p>
          <a:p>
            <a:r>
              <a:rPr lang="en-GB" dirty="0">
                <a:highlight>
                  <a:srgbClr val="FFFF00"/>
                </a:highlight>
              </a:rPr>
              <a:t>98,25% of CPU 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6CCDB60-A8BD-454D-A220-EBFA55BD7693}"/>
              </a:ext>
            </a:extLst>
          </p:cNvPr>
          <p:cNvCxnSpPr>
            <a:cxnSpLocks/>
          </p:cNvCxnSpPr>
          <p:nvPr/>
        </p:nvCxnSpPr>
        <p:spPr>
          <a:xfrm flipH="1" flipV="1">
            <a:off x="4065794" y="3429001"/>
            <a:ext cx="1401892" cy="2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EE8F3A0-9ABC-5B41-B163-86320BBA82B0}"/>
              </a:ext>
            </a:extLst>
          </p:cNvPr>
          <p:cNvCxnSpPr>
            <a:cxnSpLocks/>
          </p:cNvCxnSpPr>
          <p:nvPr/>
        </p:nvCxnSpPr>
        <p:spPr>
          <a:xfrm flipH="1" flipV="1">
            <a:off x="4065794" y="3624438"/>
            <a:ext cx="1401892" cy="11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0B4D4AD-CF4F-1843-839D-CE9E3E6F6660}"/>
              </a:ext>
            </a:extLst>
          </p:cNvPr>
          <p:cNvCxnSpPr>
            <a:cxnSpLocks/>
          </p:cNvCxnSpPr>
          <p:nvPr/>
        </p:nvCxnSpPr>
        <p:spPr>
          <a:xfrm flipH="1">
            <a:off x="4065794" y="3800957"/>
            <a:ext cx="1401892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1DCA7B7-73F0-6845-BA94-E3462CF7CD62}"/>
              </a:ext>
            </a:extLst>
          </p:cNvPr>
          <p:cNvSpPr txBox="1"/>
          <p:nvPr/>
        </p:nvSpPr>
        <p:spPr>
          <a:xfrm>
            <a:off x="4476465" y="6373876"/>
            <a:ext cx="73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gprof</a:t>
            </a:r>
            <a:r>
              <a:rPr lang="en-GB" u="sng" dirty="0"/>
              <a:t> doesn’t account for time spent in I/O ( ~ 60% of total time) </a:t>
            </a:r>
          </a:p>
        </p:txBody>
      </p:sp>
      <p:cxnSp>
        <p:nvCxnSpPr>
          <p:cNvPr id="34" name="Connettore 4 33">
            <a:extLst>
              <a:ext uri="{FF2B5EF4-FFF2-40B4-BE49-F238E27FC236}">
                <a16:creationId xmlns:a16="http://schemas.microsoft.com/office/drawing/2014/main" id="{B6301265-C865-1E41-A56C-042DE4781CEC}"/>
              </a:ext>
            </a:extLst>
          </p:cNvPr>
          <p:cNvCxnSpPr>
            <a:cxnSpLocks/>
          </p:cNvCxnSpPr>
          <p:nvPr/>
        </p:nvCxnSpPr>
        <p:spPr>
          <a:xfrm>
            <a:off x="1037230" y="6558542"/>
            <a:ext cx="3248167" cy="131823"/>
          </a:xfrm>
          <a:prstGeom prst="bentConnector3">
            <a:avLst>
              <a:gd name="adj1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2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(1): </a:t>
            </a:r>
            <a:r>
              <a:rPr lang="en-US" dirty="0" err="1"/>
              <a:t>ForceCompt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569098"/>
            <a:ext cx="10016837" cy="3139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i=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i &lt;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np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i++ ) {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newparticle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(&amp;p1,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 for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np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j++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) {</a:t>
            </a:r>
          </a:p>
          <a:p>
            <a:r>
              <a:rPr lang="it-IT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( 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!= i ) {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newparticle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(&amp;p2,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pp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 err="1">
                <a:solidFill>
                  <a:srgbClr val="D4D4D4"/>
                </a:solidFill>
                <a:latin typeface="Menlo" panose="020B0609030804020204" pitchFamily="49" charset="0"/>
              </a:rPr>
              <a:t>j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DCDCAA"/>
                </a:solidFill>
                <a:latin typeface="Menlo" panose="020B0609030804020204" pitchFamily="49" charset="0"/>
              </a:rPr>
              <a:t>ForceCompt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(f,p1,p2);</a:t>
            </a:r>
          </a:p>
          <a:p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=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+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it-IT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=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DCDCAA"/>
                </a:solidFill>
                <a:latin typeface="Menlo" panose="020B0609030804020204" pitchFamily="49" charset="0"/>
              </a:rPr>
              <a:t>index2D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,i,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)] + </a:t>
            </a:r>
            <a:r>
              <a:rPr lang="it-IT" dirty="0" err="1">
                <a:solidFill>
                  <a:srgbClr val="9CDCFE"/>
                </a:solidFill>
                <a:latin typeface="Menlo" panose="020B0609030804020204" pitchFamily="49" charset="0"/>
              </a:rPr>
              <a:t>f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it-IT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</a:p>
          <a:p>
            <a:endParaRPr lang="it-IT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8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(2): </a:t>
            </a:r>
            <a:r>
              <a:rPr lang="en-US" dirty="0" err="1"/>
              <a:t>ComptPopulation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(i =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; i &lt;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np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; i++) {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x0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y0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b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(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 +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 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vx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b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(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 +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 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[i]);</a:t>
            </a:r>
          </a:p>
          <a:p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=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vy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 +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forces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it-IT" sz="1600" dirty="0">
                <a:solidFill>
                  <a:srgbClr val="569CD6"/>
                </a:solidFill>
                <a:latin typeface="Menlo" panose="020B0609030804020204" pitchFamily="49" charset="0"/>
              </a:rPr>
              <a:t>index2D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9CDCFE"/>
                </a:solidFill>
                <a:latin typeface="Menlo" panose="020B0609030804020204" pitchFamily="49" charset="0"/>
              </a:rPr>
              <a:t>i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it-IT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)] * </a:t>
            </a:r>
            <a:r>
              <a:rPr lang="it-IT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TimeBit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-&gt;</a:t>
            </a:r>
            <a:r>
              <a:rPr lang="it-IT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weight</a:t>
            </a:r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[i];</a:t>
            </a:r>
          </a:p>
          <a:p>
            <a:r>
              <a:rPr lang="it-IT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C88F8C-D7A9-5C41-8C27-48F81C20B143}"/>
              </a:ext>
            </a:extLst>
          </p:cNvPr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(1): forza e </a:t>
            </a:r>
            <a:r>
              <a:rPr lang="en-US" dirty="0" err="1"/>
              <a:t>posizione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4" y="5657671"/>
            <a:ext cx="1115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ottimizzato</a:t>
            </a: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</a:rPr>
              <a:t>(TODO check link)</a:t>
            </a:r>
          </a:p>
          <a:p>
            <a:r>
              <a:rPr lang="en-GB" dirty="0">
                <a:hlinkClick r:id="rId3"/>
              </a:rPr>
              <a:t>https://github.com/piepor/particles-simulation-parallel/blob/14ab1aac22c36fec33bb37d3e933b36e7f335c6f/particles.cu#L909</a:t>
            </a:r>
            <a:r>
              <a:rPr lang="en-GB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F94715-EB7B-5D4B-A6EF-683BDC21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2712921-38AE-004C-916A-3986C3501B76}"/>
              </a:ext>
            </a:extLst>
          </p:cNvPr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1903A8F-83F3-524A-81FD-063DA04AAE9B}"/>
              </a:ext>
            </a:extLst>
          </p:cNvPr>
          <p:cNvCxnSpPr>
            <a:cxnSpLocks/>
          </p:cNvCxnSpPr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EFD10B-E449-0646-9A9F-DB3CAA0B961C}"/>
              </a:ext>
            </a:extLst>
          </p:cNvPr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5749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(2):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C0D9BAB-52B2-E640-BF9D-DBB740CEA267}"/>
              </a:ext>
            </a:extLst>
          </p:cNvPr>
          <p:cNvCxnSpPr>
            <a:cxnSpLocks/>
          </p:cNvCxnSpPr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F902269-3D37-2040-80BF-C85B53912E3C}"/>
              </a:ext>
            </a:extLst>
          </p:cNvPr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41AB1A9-3080-DD43-A69C-85BBD1C8F25D}"/>
              </a:ext>
            </a:extLst>
          </p:cNvPr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6AF2BEB-D583-7D4D-811C-B95D2031F79E}"/>
              </a:ext>
            </a:extLst>
          </p:cNvPr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B1C66-4DEA-F049-B534-7A43A066061B}"/>
              </a:ext>
            </a:extLst>
          </p:cNvPr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34D408C-BB9C-E94A-94B5-89071C241ED0}"/>
              </a:ext>
            </a:extLst>
          </p:cNvPr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EFF78362-BD3E-1D4D-A9D4-CF3DEFC5E2CC}"/>
              </a:ext>
            </a:extLst>
          </p:cNvPr>
          <p:cNvCxnSpPr>
            <a:cxnSpLocks/>
          </p:cNvCxnSpPr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E1F372AE-F8D9-F740-9217-F6630832B589}"/>
              </a:ext>
            </a:extLst>
          </p:cNvPr>
          <p:cNvCxnSpPr>
            <a:cxnSpLocks/>
          </p:cNvCxnSpPr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D76692BD-F6AE-9343-893B-9D7EDFE7DC31}"/>
              </a:ext>
            </a:extLst>
          </p:cNvPr>
          <p:cNvCxnSpPr>
            <a:cxnSpLocks/>
          </p:cNvCxnSpPr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FB8A51-1470-BA40-A4C4-7CBDFA39A4D6}"/>
              </a:ext>
            </a:extLst>
          </p:cNvPr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F18D16-0104-8149-94A8-28086F2B123D}"/>
              </a:ext>
            </a:extLst>
          </p:cNvPr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CC6E6D3-08E8-184E-A34B-E99E07E16B96}"/>
              </a:ext>
            </a:extLst>
          </p:cNvPr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E74587-CE96-2741-A1E3-6D902383FE9F}"/>
              </a:ext>
            </a:extLst>
          </p:cNvPr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D5796DF-AF2A-B74E-92D0-1B6C4004D6AD}"/>
              </a:ext>
            </a:extLst>
          </p:cNvPr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6196B06-8F60-4646-8A82-C38E220C649F}"/>
              </a:ext>
            </a:extLst>
          </p:cNvPr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4472D42F-DDA8-6747-8800-7FF4E3734239}"/>
              </a:ext>
            </a:extLst>
          </p:cNvPr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F295A1F-8F9E-7C47-A6BB-D51205DAB5A4}"/>
              </a:ext>
            </a:extLst>
          </p:cNvPr>
          <p:cNvSpPr txBox="1"/>
          <p:nvPr/>
        </p:nvSpPr>
        <p:spPr>
          <a:xfrm>
            <a:off x="4864491" y="3424098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16A031-BDA9-E046-8670-176E085C4920}"/>
              </a:ext>
            </a:extLst>
          </p:cNvPr>
          <p:cNvSpPr txBox="1"/>
          <p:nvPr/>
        </p:nvSpPr>
        <p:spPr>
          <a:xfrm>
            <a:off x="7590795" y="3483011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23" name="Elemento grafico 22" descr="Aggiorna contorno">
            <a:extLst>
              <a:ext uri="{FF2B5EF4-FFF2-40B4-BE49-F238E27FC236}">
                <a16:creationId xmlns:a16="http://schemas.microsoft.com/office/drawing/2014/main" id="{BE9A9E35-8DC7-7945-8781-EFBA6EBF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D1C2FABE-8AEF-4241-9F5C-EDD65A26F3A1}"/>
              </a:ext>
            </a:extLst>
          </p:cNvPr>
          <p:cNvCxnSpPr>
            <a:cxnSpLocks/>
          </p:cNvCxnSpPr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82B3B82-5737-894F-BF7A-BFCD2E78E950}"/>
              </a:ext>
            </a:extLst>
          </p:cNvPr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E9E8C94-0D8F-774A-B687-437D415A8317}"/>
              </a:ext>
            </a:extLst>
          </p:cNvPr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140B74-EAB3-7540-A5F7-5D120874528D}"/>
              </a:ext>
            </a:extLst>
          </p:cNvPr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1D6086-6779-774D-993C-93AF4BD1FC71}"/>
              </a:ext>
            </a:extLst>
          </p:cNvPr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067B19A-89EE-7947-8C9D-EC962F627DC9}"/>
              </a:ext>
            </a:extLst>
          </p:cNvPr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35F0B13-2BED-DA4C-A243-A274C6ADF914}"/>
              </a:ext>
            </a:extLst>
          </p:cNvPr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98E8E0-BD1D-9545-BD8F-88FB15D9C1C2}"/>
              </a:ext>
            </a:extLst>
          </p:cNvPr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4E5C537-B5B6-AF40-8FFF-ACBBF79B9EFB}"/>
              </a:ext>
            </a:extLst>
          </p:cNvPr>
          <p:cNvSpPr/>
          <p:nvPr/>
        </p:nvSpPr>
        <p:spPr>
          <a:xfrm>
            <a:off x="7590477" y="2904775"/>
            <a:ext cx="2263693" cy="192766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1CA19D-CC3B-5242-A9C6-A63ED0D68DEE}"/>
              </a:ext>
            </a:extLst>
          </p:cNvPr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9A809071-06F5-5348-85CE-AADB7DB73526}"/>
              </a:ext>
            </a:extLst>
          </p:cNvPr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C0F7CE-F343-4C45-9D9F-4396405F01B6}"/>
              </a:ext>
            </a:extLst>
          </p:cNvPr>
          <p:cNvSpPr txBox="1"/>
          <p:nvPr/>
        </p:nvSpPr>
        <p:spPr>
          <a:xfrm>
            <a:off x="9924470" y="342409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6</a:t>
            </a:r>
          </a:p>
        </p:txBody>
      </p:sp>
      <p:cxnSp>
        <p:nvCxnSpPr>
          <p:cNvPr id="39" name="Connettore 4 38">
            <a:extLst>
              <a:ext uri="{FF2B5EF4-FFF2-40B4-BE49-F238E27FC236}">
                <a16:creationId xmlns:a16="http://schemas.microsoft.com/office/drawing/2014/main" id="{EF2C6B7D-D0E8-8D48-807C-70A8BA788131}"/>
              </a:ext>
            </a:extLst>
          </p:cNvPr>
          <p:cNvCxnSpPr>
            <a:cxnSpLocks/>
          </p:cNvCxnSpPr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A91FD783-97AD-EC41-AA1D-3FB64E2E4748}"/>
              </a:ext>
            </a:extLst>
          </p:cNvPr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1ACC10-93C6-1A4F-AA91-91F635F8A392}"/>
              </a:ext>
            </a:extLst>
          </p:cNvPr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246D36D-3F04-A844-AE5B-A9AA57A30E4C}"/>
              </a:ext>
            </a:extLst>
          </p:cNvPr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40B0576-4DEE-F54E-8647-B8B651B27A7C}"/>
              </a:ext>
            </a:extLst>
          </p:cNvPr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65425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1337</Words>
  <Application>Microsoft Macintosh PowerPoint</Application>
  <PresentationFormat>Widescreen</PresentationFormat>
  <Paragraphs>197</Paragraphs>
  <Slides>17</Slides>
  <Notes>8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Particles Simulation: overview</vt:lpstr>
      <vt:lpstr>Particles Simulation: output preview</vt:lpstr>
      <vt:lpstr>Misure di perfomance del calcolo seriale</vt:lpstr>
      <vt:lpstr>Evoluzione del sistema (1): ForceCompt</vt:lpstr>
      <vt:lpstr>Evoluzione del sistema (2): ComptPopulation</vt:lpstr>
      <vt:lpstr>Ottimizzazione (1): forza e posizione</vt:lpstr>
      <vt:lpstr>Ottimizzazione (2): flusso dei dati</vt:lpstr>
      <vt:lpstr>Ottimizzazione (3): esecuzione pipelined</vt:lpstr>
      <vt:lpstr>Ottimizzazione (4): esecuzione pipelined</vt:lpstr>
      <vt:lpstr>Ottimizzazione (5): ParticleScreen_par</vt:lpstr>
      <vt:lpstr>Call graph di Particles simulation Parallel</vt:lpstr>
      <vt:lpstr>Misure di performance del calcolo parallelo</vt:lpstr>
      <vt:lpstr>Confronto delle performance</vt:lpstr>
      <vt:lpstr>Possibili ulteriori miglioramenti 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11</cp:revision>
  <dcterms:created xsi:type="dcterms:W3CDTF">2021-09-01T10:10:52Z</dcterms:created>
  <dcterms:modified xsi:type="dcterms:W3CDTF">2021-10-14T11:01:43Z</dcterms:modified>
</cp:coreProperties>
</file>