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7" r:id="rId4"/>
    <p:sldId id="268" r:id="rId5"/>
    <p:sldId id="284" r:id="rId6"/>
    <p:sldId id="260" r:id="rId7"/>
    <p:sldId id="270" r:id="rId8"/>
    <p:sldId id="269" r:id="rId9"/>
    <p:sldId id="272" r:id="rId10"/>
    <p:sldId id="285" r:id="rId11"/>
    <p:sldId id="286" r:id="rId12"/>
    <p:sldId id="275" r:id="rId13"/>
    <p:sldId id="277" r:id="rId14"/>
    <p:sldId id="279" r:id="rId15"/>
    <p:sldId id="280" r:id="rId16"/>
    <p:sldId id="274" r:id="rId17"/>
    <p:sldId id="282" r:id="rId18"/>
    <p:sldId id="278" r:id="rId19"/>
    <p:sldId id="283" r:id="rId20"/>
    <p:sldId id="287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9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7"/>
    <p:restoredTop sz="79353"/>
  </p:normalViewPr>
  <p:slideViewPr>
    <p:cSldViewPr snapToGrid="0" snapToObjects="1">
      <p:cViewPr varScale="1">
        <p:scale>
          <a:sx n="87" d="100"/>
          <a:sy n="87" d="100"/>
        </p:scale>
        <p:origin x="1696" y="200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395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127626D-483F-5C4D-8E93-2250379892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39A208-4FAD-8B4B-B9C8-8F916E4451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18786-6660-304F-82D1-7AC9C6F24691}" type="datetimeFigureOut">
              <a:t>15/02/22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764D5F-8A80-7D41-A1C4-D8D6708FF4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CBCA91-E69E-5F49-96CB-E90FED4FEA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A5050-BC5B-314B-BCD5-E1B5605C6365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9328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A7340-FBF5-C94B-B474-FFA8E9146F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A17D-77D1-8E4E-9F7C-6370CAEEF1CF}" type="slidenum">
              <a:rPr lang="en-GB" smtClean="0"/>
              <a:t>‹N›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650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68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Particles_second_opt_not_enough</a:t>
            </a:r>
          </a:p>
          <a:p>
            <a:endParaRPr lang="en-US" dirty="0" err="1">
              <a:cs typeface="Calibri"/>
            </a:endParaRPr>
          </a:p>
          <a:p>
            <a:r>
              <a:rPr lang="en-US" dirty="0" err="1">
                <a:cs typeface="Calibri"/>
              </a:rPr>
              <a:t>L’idea è nata dal tentative di ottimizzare l’accesso alla memoria (reduce di un array è ottimizzabile- slide 7 CUDA MEM)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Particles_second_opt_two_streams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>
                <a:cs typeface="Calibri"/>
              </a:rPr>
              <a:t>Particles_second_opt_two_streams</a:t>
            </a:r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8648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InitGrid</a:t>
            </a:r>
            <a:r>
              <a:rPr lang="en-GB" dirty="0"/>
              <a:t> – </a:t>
            </a:r>
            <a:r>
              <a:rPr lang="en-GB" dirty="0" err="1"/>
              <a:t>importa</a:t>
            </a:r>
            <a:r>
              <a:rPr lang="en-GB" dirty="0"/>
              <a:t> </a:t>
            </a:r>
            <a:r>
              <a:rPr lang="en-GB" dirty="0" err="1"/>
              <a:t>configurazione</a:t>
            </a:r>
            <a:r>
              <a:rPr lang="en-GB" dirty="0"/>
              <a:t> da file </a:t>
            </a:r>
            <a:r>
              <a:rPr lang="en-GB" dirty="0" err="1"/>
              <a:t>Particles.inp</a:t>
            </a:r>
            <a:r>
              <a:rPr lang="en-GB" dirty="0"/>
              <a:t> (</a:t>
            </a:r>
            <a:r>
              <a:rPr lang="en-GB" dirty="0" err="1"/>
              <a:t>MaxIters</a:t>
            </a:r>
            <a:r>
              <a:rPr lang="en-GB" dirty="0"/>
              <a:t>, </a:t>
            </a:r>
            <a:r>
              <a:rPr lang="en-GB" dirty="0" err="1"/>
              <a:t>MaxSteps</a:t>
            </a:r>
            <a:r>
              <a:rPr lang="en-GB" dirty="0"/>
              <a:t>, </a:t>
            </a:r>
            <a:r>
              <a:rPr lang="en-GB" dirty="0" err="1"/>
              <a:t>TimeBit</a:t>
            </a:r>
            <a:r>
              <a:rPr lang="en-GB" dirty="0"/>
              <a:t>); </a:t>
            </a:r>
            <a:r>
              <a:rPr lang="en-GB" dirty="0" err="1"/>
              <a:t>inizializza</a:t>
            </a:r>
            <a:r>
              <a:rPr lang="en-GB" dirty="0"/>
              <a:t> </a:t>
            </a:r>
            <a:r>
              <a:rPr lang="en-GB" dirty="0" err="1"/>
              <a:t>costanti</a:t>
            </a:r>
            <a:r>
              <a:rPr lang="en-GB" dirty="0"/>
              <a:t> di </a:t>
            </a:r>
            <a:r>
              <a:rPr lang="en-GB" dirty="0" err="1"/>
              <a:t>GenFieldGrid</a:t>
            </a:r>
            <a:r>
              <a:rPr lang="en-GB" dirty="0"/>
              <a:t> e </a:t>
            </a:r>
            <a:r>
              <a:rPr lang="en-GB" dirty="0" err="1"/>
              <a:t>ParticleGrid</a:t>
            </a:r>
            <a:r>
              <a:rPr lang="en-GB" dirty="0"/>
              <a:t> (struct i2Grid)</a:t>
            </a:r>
          </a:p>
          <a:p>
            <a:r>
              <a:rPr lang="en-GB" dirty="0" err="1"/>
              <a:t>GeneratingField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”generating points” di </a:t>
            </a:r>
            <a:r>
              <a:rPr lang="en-GB" dirty="0" err="1"/>
              <a:t>GenFieldGrid.Values</a:t>
            </a:r>
            <a:r>
              <a:rPr lang="en-GB" dirty="0"/>
              <a:t> con una </a:t>
            </a:r>
            <a:r>
              <a:rPr lang="en-GB" dirty="0" err="1"/>
              <a:t>certa</a:t>
            </a:r>
            <a:r>
              <a:rPr lang="en-GB" dirty="0"/>
              <a:t> </a:t>
            </a:r>
            <a:r>
              <a:rPr lang="en-GB" dirty="0" err="1"/>
              <a:t>distribuzione</a:t>
            </a:r>
            <a:r>
              <a:rPr lang="en-GB" dirty="0"/>
              <a:t> di </a:t>
            </a:r>
            <a:r>
              <a:rPr lang="en-GB" dirty="0" err="1"/>
              <a:t>probabilità</a:t>
            </a:r>
            <a:endParaRPr lang="en-GB" dirty="0"/>
          </a:p>
          <a:p>
            <a:r>
              <a:rPr lang="en-GB" dirty="0" err="1"/>
              <a:t>ParticlesGeneration</a:t>
            </a:r>
            <a:r>
              <a:rPr lang="en-GB" dirty="0"/>
              <a:t> – in base ai </a:t>
            </a:r>
            <a:r>
              <a:rPr lang="en-GB" dirty="0" err="1"/>
              <a:t>valori</a:t>
            </a:r>
            <a:r>
              <a:rPr lang="en-GB" dirty="0"/>
              <a:t> di </a:t>
            </a:r>
            <a:r>
              <a:rPr lang="en-GB" dirty="0" err="1"/>
              <a:t>GenFieldGrid.Values</a:t>
            </a:r>
            <a:r>
              <a:rPr lang="en-GB" dirty="0"/>
              <a:t>, </a:t>
            </a:r>
            <a:r>
              <a:rPr lang="en-GB" dirty="0" err="1"/>
              <a:t>assegna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e </a:t>
            </a:r>
            <a:r>
              <a:rPr lang="en-GB" dirty="0" err="1"/>
              <a:t>massa</a:t>
            </a:r>
            <a:r>
              <a:rPr lang="en-GB" dirty="0"/>
              <a:t> di </a:t>
            </a:r>
            <a:r>
              <a:rPr lang="en-GB" dirty="0" err="1"/>
              <a:t>ciascuna</a:t>
            </a:r>
            <a:r>
              <a:rPr lang="en-GB" dirty="0"/>
              <a:t> </a:t>
            </a:r>
            <a:r>
              <a:rPr lang="en-GB" dirty="0" err="1"/>
              <a:t>particella</a:t>
            </a:r>
            <a:r>
              <a:rPr lang="en-GB" dirty="0"/>
              <a:t> in Particles.</a:t>
            </a:r>
          </a:p>
          <a:p>
            <a:r>
              <a:rPr lang="en-GB" dirty="0" err="1"/>
              <a:t>SystemEvolution</a:t>
            </a:r>
            <a:r>
              <a:rPr lang="en-GB" dirty="0"/>
              <a:t>:</a:t>
            </a:r>
          </a:p>
          <a:p>
            <a:r>
              <a:rPr lang="en-GB" dirty="0"/>
              <a:t>  </a:t>
            </a:r>
            <a:r>
              <a:rPr lang="en-GB" dirty="0" err="1"/>
              <a:t>ParticleScreen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</a:t>
            </a:r>
            <a:r>
              <a:rPr lang="en-GB" dirty="0" err="1"/>
              <a:t>un’immagine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</a:t>
            </a:r>
            <a:r>
              <a:rPr lang="en-GB" dirty="0" err="1"/>
              <a:t>Particels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campo </a:t>
            </a:r>
            <a:r>
              <a:rPr lang="en-GB" dirty="0" err="1"/>
              <a:t>ParticleGrid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DumpPopulation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un dump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(</a:t>
            </a:r>
            <a:r>
              <a:rPr lang="en-GB" dirty="0" err="1"/>
              <a:t>posizione</a:t>
            </a:r>
            <a:r>
              <a:rPr lang="en-GB" dirty="0"/>
              <a:t>, </a:t>
            </a:r>
            <a:r>
              <a:rPr lang="en-GB" dirty="0" err="1"/>
              <a:t>massa</a:t>
            </a:r>
            <a:r>
              <a:rPr lang="en-GB" dirty="0"/>
              <a:t>)</a:t>
            </a:r>
          </a:p>
          <a:p>
            <a:r>
              <a:rPr lang="en-GB" dirty="0"/>
              <a:t>  </a:t>
            </a:r>
            <a:r>
              <a:rPr lang="en-GB" dirty="0" err="1"/>
              <a:t>ParticleStats</a:t>
            </a:r>
            <a:r>
              <a:rPr lang="en-GB" dirty="0"/>
              <a:t> – </a:t>
            </a:r>
            <a:r>
              <a:rPr lang="en-GB" dirty="0" err="1"/>
              <a:t>salva</a:t>
            </a:r>
            <a:r>
              <a:rPr lang="en-GB" dirty="0"/>
              <a:t> in </a:t>
            </a:r>
            <a:r>
              <a:rPr lang="en-GB" dirty="0" err="1"/>
              <a:t>Population.sta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(</a:t>
            </a:r>
            <a:r>
              <a:rPr lang="en-GB" dirty="0" err="1"/>
              <a:t>numero</a:t>
            </a:r>
            <a:r>
              <a:rPr lang="en-GB" dirty="0"/>
              <a:t>, peso </a:t>
            </a:r>
            <a:r>
              <a:rPr lang="en-GB" dirty="0" err="1"/>
              <a:t>massimo</a:t>
            </a:r>
            <a:r>
              <a:rPr lang="en-GB" dirty="0"/>
              <a:t>, </a:t>
            </a:r>
            <a:r>
              <a:rPr lang="en-GB" dirty="0" err="1"/>
              <a:t>minimo</a:t>
            </a:r>
            <a:r>
              <a:rPr lang="en-GB" dirty="0"/>
              <a:t>, </a:t>
            </a:r>
            <a:r>
              <a:rPr lang="en-GB" dirty="0" err="1"/>
              <a:t>totale</a:t>
            </a:r>
            <a:r>
              <a:rPr lang="en-GB" dirty="0"/>
              <a:t>, </a:t>
            </a:r>
            <a:r>
              <a:rPr lang="en-GB" dirty="0" err="1"/>
              <a:t>centro</a:t>
            </a:r>
            <a:r>
              <a:rPr lang="en-GB" dirty="0"/>
              <a:t> di </a:t>
            </a:r>
            <a:r>
              <a:rPr lang="en-GB" dirty="0" err="1"/>
              <a:t>massa</a:t>
            </a:r>
            <a:r>
              <a:rPr lang="en-GB" dirty="0"/>
              <a:t>)</a:t>
            </a:r>
          </a:p>
          <a:p>
            <a:r>
              <a:rPr lang="en-GB" dirty="0"/>
              <a:t>  </a:t>
            </a:r>
            <a:r>
              <a:rPr lang="en-GB" dirty="0" err="1"/>
              <a:t>ForceCompt</a:t>
            </a:r>
            <a:r>
              <a:rPr lang="en-GB" dirty="0"/>
              <a:t> – </a:t>
            </a:r>
            <a:r>
              <a:rPr lang="en-GB" dirty="0" err="1"/>
              <a:t>calcola</a:t>
            </a:r>
            <a:r>
              <a:rPr lang="en-GB" dirty="0"/>
              <a:t> 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gravitazionali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le </a:t>
            </a:r>
            <a:r>
              <a:rPr lang="en-GB" dirty="0" err="1"/>
              <a:t>aprticelle</a:t>
            </a:r>
            <a:r>
              <a:rPr lang="en-GB" dirty="0"/>
              <a:t> a due a due in un nuovo array bi-</a:t>
            </a:r>
            <a:r>
              <a:rPr lang="en-GB" dirty="0" err="1"/>
              <a:t>dimensionale</a:t>
            </a:r>
            <a:r>
              <a:rPr lang="en-GB" dirty="0"/>
              <a:t> “forces”</a:t>
            </a:r>
          </a:p>
          <a:p>
            <a:r>
              <a:rPr lang="en-GB" dirty="0"/>
              <a:t>  </a:t>
            </a:r>
            <a:r>
              <a:rPr lang="en-GB" dirty="0" err="1"/>
              <a:t>ComptPopulation</a:t>
            </a:r>
            <a:r>
              <a:rPr lang="en-GB" dirty="0"/>
              <a:t> – </a:t>
            </a:r>
            <a:r>
              <a:rPr lang="en-GB" dirty="0" err="1"/>
              <a:t>aggiorna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e </a:t>
            </a:r>
            <a:r>
              <a:rPr lang="en-GB" dirty="0" err="1"/>
              <a:t>velocità</a:t>
            </a:r>
            <a:r>
              <a:rPr lang="en-GB" dirty="0"/>
              <a:t> di </a:t>
            </a:r>
            <a:r>
              <a:rPr lang="en-GB" dirty="0" err="1"/>
              <a:t>ciascuna</a:t>
            </a:r>
            <a:r>
              <a:rPr lang="en-GB" dirty="0"/>
              <a:t> </a:t>
            </a:r>
            <a:r>
              <a:rPr lang="en-GB" dirty="0" err="1"/>
              <a:t>particella</a:t>
            </a:r>
            <a:r>
              <a:rPr lang="en-GB" dirty="0"/>
              <a:t> in </a:t>
            </a:r>
            <a:r>
              <a:rPr lang="en-GB" dirty="0" err="1"/>
              <a:t>Particels</a:t>
            </a:r>
            <a:r>
              <a:rPr lang="en-GB" dirty="0"/>
              <a:t> in base alle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interagenti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544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Complessità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temporale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spaziale</a:t>
            </a:r>
            <a:r>
              <a:rPr lang="en-US" dirty="0">
                <a:cs typeface="Calibri"/>
              </a:rPr>
              <a:t> O(n^2)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DimGrid= ((N-1) / TILE_WIDTH) +1 , TILE_WIDTH = 32			(n-1) perché la prima griglia è la 0.</a:t>
            </a:r>
          </a:p>
          <a:p>
            <a:r>
              <a:rPr lang="en-GB" dirty="0"/>
              <a:t>DimBlock= TILE_WIDTH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94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Analisi delle prestazioni - seriale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Analisi delle prestazioni - seriale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Analisi delle prestazioni - seriale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Analisi delle prestazioni - seriale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Analisi delle prestazioni - seriale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Analisi delle prestazioni - seriale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275805" y="6356350"/>
            <a:ext cx="2743200" cy="365125"/>
          </a:xfrm>
          <a:prstGeom prst="rect">
            <a:avLst/>
          </a:prstGeom>
        </p:spPr>
        <p:txBody>
          <a:bodyPr vert="horz" lIns="91440" tIns="45720" rIns="9000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FCC6-FAFE-C745-A7CC-5B749423EEEC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epor/particles-simulation-parallel/blob/main/README.m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kernels per Particles2D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3910"/>
          </a:xfrm>
        </p:spPr>
        <p:txBody>
          <a:bodyPr>
            <a:normAutofit/>
          </a:bodyPr>
          <a:lstStyle/>
          <a:p>
            <a:r>
              <a:rPr lang="en-US" dirty="0"/>
              <a:t>Progetto </a:t>
            </a:r>
            <a:r>
              <a:rPr lang="en-US" dirty="0" err="1"/>
              <a:t>d’esame</a:t>
            </a:r>
            <a:r>
              <a:rPr lang="en-US" dirty="0"/>
              <a:t> per il </a:t>
            </a:r>
            <a:r>
              <a:rPr lang="en-US" dirty="0" err="1"/>
              <a:t>corso</a:t>
            </a:r>
            <a:br>
              <a:rPr lang="en-US" dirty="0"/>
            </a:br>
            <a:r>
              <a:rPr lang="en-US" dirty="0"/>
              <a:t>“</a:t>
            </a:r>
            <a:r>
              <a:rPr lang="en-GB" dirty="0"/>
              <a:t>Parallel computing on traditional (core-based) and emerging (</a:t>
            </a:r>
            <a:r>
              <a:rPr lang="en-GB" dirty="0" err="1"/>
              <a:t>gpu</a:t>
            </a:r>
            <a:r>
              <a:rPr lang="en-GB" dirty="0"/>
              <a:t>-based) architectures through </a:t>
            </a:r>
            <a:r>
              <a:rPr lang="en-GB" dirty="0" err="1"/>
              <a:t>openmp</a:t>
            </a:r>
            <a:r>
              <a:rPr lang="en-GB" dirty="0"/>
              <a:t> and </a:t>
            </a:r>
            <a:r>
              <a:rPr lang="en-GB" dirty="0" err="1"/>
              <a:t>openacc</a:t>
            </a:r>
            <a:r>
              <a:rPr lang="en-GB" dirty="0"/>
              <a:t> / </a:t>
            </a:r>
            <a:r>
              <a:rPr lang="en-GB" dirty="0" err="1"/>
              <a:t>opencl</a:t>
            </a:r>
            <a:r>
              <a:rPr lang="en-GB" dirty="0"/>
              <a:t>“</a:t>
            </a:r>
          </a:p>
          <a:p>
            <a:endParaRPr lang="en-GB" dirty="0"/>
          </a:p>
          <a:p>
            <a:r>
              <a:rPr lang="en-US" dirty="0"/>
              <a:t>Pietro </a:t>
            </a:r>
            <a:r>
              <a:rPr lang="en-US" dirty="0" err="1"/>
              <a:t>Portolani</a:t>
            </a:r>
            <a:r>
              <a:rPr lang="en-US" dirty="0"/>
              <a:t> – PhD IT – </a:t>
            </a:r>
            <a:r>
              <a:rPr lang="en-US" dirty="0" err="1"/>
              <a:t>pietro.portolani@polimi.it</a:t>
            </a:r>
            <a:endParaRPr lang="en-US" dirty="0"/>
          </a:p>
          <a:p>
            <a:r>
              <a:rPr lang="en-US" dirty="0"/>
              <a:t>Tommaso Alfonsi – PhD IT – </a:t>
            </a:r>
            <a:r>
              <a:rPr lang="en-US" dirty="0" err="1"/>
              <a:t>tommaso.alfonsi@polimi.it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6401D3F-2111-2A45-90B2-F87970993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"/>
          <a:stretch/>
        </p:blipFill>
        <p:spPr>
          <a:xfrm>
            <a:off x="1401176" y="2525213"/>
            <a:ext cx="9167323" cy="253515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Call graph del programma ottimizzato (2)</a:t>
            </a:r>
          </a:p>
        </p:txBody>
      </p:sp>
      <p:sp>
        <p:nvSpPr>
          <p:cNvPr id="24" name="Parentesi graffa aperta 23"/>
          <p:cNvSpPr/>
          <p:nvPr/>
        </p:nvSpPr>
        <p:spPr>
          <a:xfrm rot="16200000">
            <a:off x="5993111" y="769967"/>
            <a:ext cx="248819" cy="8877242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asellaDiTesto 29"/>
          <p:cNvSpPr txBox="1"/>
          <p:nvPr/>
        </p:nvSpPr>
        <p:spPr>
          <a:xfrm>
            <a:off x="5126835" y="5492018"/>
            <a:ext cx="293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scrittura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</a:t>
            </a:r>
          </a:p>
          <a:p>
            <a:r>
              <a:rPr lang="en-GB" dirty="0" err="1"/>
              <a:t>calcolo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s+1</a:t>
            </a:r>
          </a:p>
        </p:txBody>
      </p:sp>
      <p:cxnSp>
        <p:nvCxnSpPr>
          <p:cNvPr id="53" name="Connettore 2 52"/>
          <p:cNvCxnSpPr/>
          <p:nvPr/>
        </p:nvCxnSpPr>
        <p:spPr>
          <a:xfrm>
            <a:off x="3167892" y="3563879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/>
          <p:nvPr/>
        </p:nvCxnSpPr>
        <p:spPr>
          <a:xfrm>
            <a:off x="3157474" y="3039482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4572598" y="3295246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>
            <a:cxnSpLocks/>
          </p:cNvCxnSpPr>
          <p:nvPr/>
        </p:nvCxnSpPr>
        <p:spPr>
          <a:xfrm>
            <a:off x="6712115" y="3603425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>
            <a:off x="6724472" y="3414516"/>
            <a:ext cx="597104" cy="34164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/>
          <p:nvPr/>
        </p:nvCxnSpPr>
        <p:spPr>
          <a:xfrm>
            <a:off x="9353862" y="1876086"/>
            <a:ext cx="464696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9938479" y="1681689"/>
            <a:ext cx="188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dependency</a:t>
            </a:r>
          </a:p>
        </p:txBody>
      </p:sp>
      <p:cxnSp>
        <p:nvCxnSpPr>
          <p:cNvPr id="20" name="Connettore 4 19">
            <a:extLst>
              <a:ext uri="{FF2B5EF4-FFF2-40B4-BE49-F238E27FC236}">
                <a16:creationId xmlns:a16="http://schemas.microsoft.com/office/drawing/2014/main" id="{231EBEBC-5C93-2A4C-978C-6DBEA34F4D44}"/>
              </a:ext>
            </a:extLst>
          </p:cNvPr>
          <p:cNvCxnSpPr>
            <a:cxnSpLocks/>
          </p:cNvCxnSpPr>
          <p:nvPr/>
        </p:nvCxnSpPr>
        <p:spPr>
          <a:xfrm rot="10800000">
            <a:off x="1401177" y="2903838"/>
            <a:ext cx="5266073" cy="1272748"/>
          </a:xfrm>
          <a:prstGeom prst="bentConnector3">
            <a:avLst>
              <a:gd name="adj1" fmla="val 10655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20">
            <a:extLst>
              <a:ext uri="{FF2B5EF4-FFF2-40B4-BE49-F238E27FC236}">
                <a16:creationId xmlns:a16="http://schemas.microsoft.com/office/drawing/2014/main" id="{CC1658CA-3B0D-6B47-87B4-870A33D12F72}"/>
              </a:ext>
            </a:extLst>
          </p:cNvPr>
          <p:cNvCxnSpPr>
            <a:cxnSpLocks/>
          </p:cNvCxnSpPr>
          <p:nvPr/>
        </p:nvCxnSpPr>
        <p:spPr>
          <a:xfrm rot="10800000">
            <a:off x="1401177" y="3429001"/>
            <a:ext cx="5266073" cy="574591"/>
          </a:xfrm>
          <a:prstGeom prst="bentConnector3">
            <a:avLst>
              <a:gd name="adj1" fmla="val 1035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87557D2-9BF6-5E4F-A954-811523CA225D}"/>
              </a:ext>
            </a:extLst>
          </p:cNvPr>
          <p:cNvSpPr txBox="1"/>
          <p:nvPr/>
        </p:nvSpPr>
        <p:spPr>
          <a:xfrm>
            <a:off x="963827" y="1876086"/>
            <a:ext cx="513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Esecuzione concorrente di una pipeline ideale</a:t>
            </a: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D327BBA7-C396-4A4B-AE84-D5BF4E2B3B6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4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0AFE472-F4AC-CB45-A403-2087A9EF1A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5"/>
          <a:stretch/>
        </p:blipFill>
        <p:spPr>
          <a:xfrm>
            <a:off x="1414149" y="2522176"/>
            <a:ext cx="9141994" cy="254123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Call graph del programma ottimizzato (3)</a:t>
            </a:r>
          </a:p>
        </p:txBody>
      </p:sp>
      <p:sp>
        <p:nvSpPr>
          <p:cNvPr id="24" name="Parentesi graffa aperta 23"/>
          <p:cNvSpPr/>
          <p:nvPr/>
        </p:nvSpPr>
        <p:spPr>
          <a:xfrm rot="16200000">
            <a:off x="5993111" y="769967"/>
            <a:ext cx="248819" cy="8877242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asellaDiTesto 29"/>
          <p:cNvSpPr txBox="1"/>
          <p:nvPr/>
        </p:nvSpPr>
        <p:spPr>
          <a:xfrm>
            <a:off x="5126835" y="5492018"/>
            <a:ext cx="293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scrittura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</a:t>
            </a:r>
          </a:p>
          <a:p>
            <a:r>
              <a:rPr lang="en-GB" dirty="0" err="1"/>
              <a:t>calcolo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s+1</a:t>
            </a:r>
          </a:p>
        </p:txBody>
      </p:sp>
      <p:cxnSp>
        <p:nvCxnSpPr>
          <p:cNvPr id="53" name="Connettore 2 52"/>
          <p:cNvCxnSpPr/>
          <p:nvPr/>
        </p:nvCxnSpPr>
        <p:spPr>
          <a:xfrm>
            <a:off x="3167892" y="3563879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/>
          <p:nvPr/>
        </p:nvCxnSpPr>
        <p:spPr>
          <a:xfrm>
            <a:off x="3157474" y="3039482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4572598" y="3295246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/>
          <p:nvPr/>
        </p:nvCxnSpPr>
        <p:spPr>
          <a:xfrm>
            <a:off x="6986438" y="3780434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cxnSpLocks/>
          </p:cNvCxnSpPr>
          <p:nvPr/>
        </p:nvCxnSpPr>
        <p:spPr>
          <a:xfrm>
            <a:off x="6689268" y="3349972"/>
            <a:ext cx="771129" cy="44281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/>
          <p:nvPr/>
        </p:nvCxnSpPr>
        <p:spPr>
          <a:xfrm>
            <a:off x="9353862" y="1876086"/>
            <a:ext cx="464696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9938479" y="1681689"/>
            <a:ext cx="188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dependency</a:t>
            </a:r>
          </a:p>
        </p:txBody>
      </p:sp>
      <p:pic>
        <p:nvPicPr>
          <p:cNvPr id="1028" name="Picture 4" descr="Bottleneck: Come Testare se la Cpu fa da collo di bottigli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242" y="4176549"/>
            <a:ext cx="945155" cy="94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4 4">
            <a:extLst>
              <a:ext uri="{FF2B5EF4-FFF2-40B4-BE49-F238E27FC236}">
                <a16:creationId xmlns:a16="http://schemas.microsoft.com/office/drawing/2014/main" id="{DECE1F9B-19DA-DF4E-AACD-34D11B4CD0C4}"/>
              </a:ext>
            </a:extLst>
          </p:cNvPr>
          <p:cNvCxnSpPr>
            <a:cxnSpLocks/>
          </p:cNvCxnSpPr>
          <p:nvPr/>
        </p:nvCxnSpPr>
        <p:spPr>
          <a:xfrm rot="10800000">
            <a:off x="1414150" y="2916195"/>
            <a:ext cx="5859737" cy="1260354"/>
          </a:xfrm>
          <a:prstGeom prst="bentConnector3">
            <a:avLst>
              <a:gd name="adj1" fmla="val 106094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4 24">
            <a:extLst>
              <a:ext uri="{FF2B5EF4-FFF2-40B4-BE49-F238E27FC236}">
                <a16:creationId xmlns:a16="http://schemas.microsoft.com/office/drawing/2014/main" id="{41C6B98E-FDEE-6540-A580-A8F37087BC90}"/>
              </a:ext>
            </a:extLst>
          </p:cNvPr>
          <p:cNvCxnSpPr>
            <a:cxnSpLocks/>
          </p:cNvCxnSpPr>
          <p:nvPr/>
        </p:nvCxnSpPr>
        <p:spPr>
          <a:xfrm rot="10800000">
            <a:off x="1414150" y="3429001"/>
            <a:ext cx="5859737" cy="575361"/>
          </a:xfrm>
          <a:prstGeom prst="bentConnector3">
            <a:avLst>
              <a:gd name="adj1" fmla="val 103141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466FFD8-4172-B949-9A17-BB8FF5D65CB3}"/>
              </a:ext>
            </a:extLst>
          </p:cNvPr>
          <p:cNvSpPr txBox="1"/>
          <p:nvPr/>
        </p:nvSpPr>
        <p:spPr>
          <a:xfrm>
            <a:off x="963827" y="1876086"/>
            <a:ext cx="513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Esecuzione concorrente della pipeline reale</a:t>
            </a:r>
          </a:p>
        </p:txBody>
      </p:sp>
      <p:sp>
        <p:nvSpPr>
          <p:cNvPr id="20" name="Segnaposto numero diapositiva 19">
            <a:extLst>
              <a:ext uri="{FF2B5EF4-FFF2-40B4-BE49-F238E27FC236}">
                <a16:creationId xmlns:a16="http://schemas.microsoft.com/office/drawing/2014/main" id="{A952E26D-4C6E-3E49-A984-9D6CC31082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04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Performance threshold: </a:t>
            </a:r>
            <a:r>
              <a:rPr lang="en-US" dirty="0"/>
              <a:t>I/O bottleneck</a:t>
            </a:r>
            <a:endParaRPr lang="en-US" dirty="0">
              <a:cs typeface="Calibri Light"/>
            </a:endParaRPr>
          </a:p>
        </p:txBody>
      </p:sp>
      <p:pic>
        <p:nvPicPr>
          <p:cNvPr id="4" name="Picture 4" descr="Graphical user interface, application, tabl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75" y="3084152"/>
            <a:ext cx="11760988" cy="2847549"/>
          </a:xfrm>
          <a:prstGeom prst="rect">
            <a:avLst/>
          </a:prstGeom>
        </p:spPr>
      </p:pic>
      <p:sp>
        <p:nvSpPr>
          <p:cNvPr id="6" name="CasellaDiTesto 29"/>
          <p:cNvSpPr txBox="1"/>
          <p:nvPr/>
        </p:nvSpPr>
        <p:spPr>
          <a:xfrm>
            <a:off x="215823" y="1861629"/>
            <a:ext cx="1175510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Le </a:t>
            </a:r>
            <a:r>
              <a:rPr lang="en-US" dirty="0" err="1">
                <a:cs typeface="Calibri"/>
              </a:rPr>
              <a:t>operazioni</a:t>
            </a:r>
            <a:r>
              <a:rPr lang="en-US" dirty="0">
                <a:cs typeface="Calibri"/>
              </a:rPr>
              <a:t> di I/O  </a:t>
            </a:r>
            <a:r>
              <a:rPr lang="en-US" dirty="0" err="1">
                <a:cs typeface="Calibri"/>
              </a:rPr>
              <a:t>contano</a:t>
            </a:r>
            <a:r>
              <a:rPr lang="en-US" dirty="0">
                <a:cs typeface="Calibri"/>
              </a:rPr>
              <a:t> per circa il 43% del tempo di </a:t>
            </a:r>
            <a:r>
              <a:rPr lang="en-US" dirty="0" err="1">
                <a:cs typeface="Calibri"/>
              </a:rPr>
              <a:t>esecuzione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ogni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ciclo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evoluzione</a:t>
            </a:r>
            <a:r>
              <a:rPr lang="en-US" dirty="0">
                <a:cs typeface="Calibri"/>
              </a:rPr>
              <a:t>) del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impediscono</a:t>
            </a:r>
            <a:r>
              <a:rPr lang="en-US" dirty="0">
                <a:cs typeface="Calibri"/>
              </a:rPr>
              <a:t> lo </a:t>
            </a:r>
            <a:r>
              <a:rPr lang="en-US" dirty="0" err="1">
                <a:cs typeface="Calibri"/>
              </a:rPr>
              <a:t>sfruttamento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ottimale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risorse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.</a:t>
            </a:r>
            <a:endParaRPr lang="en-US" dirty="0"/>
          </a:p>
        </p:txBody>
      </p:sp>
      <p:sp>
        <p:nvSpPr>
          <p:cNvPr id="11" name="Parentesi graffa aperta 23"/>
          <p:cNvSpPr/>
          <p:nvPr/>
        </p:nvSpPr>
        <p:spPr>
          <a:xfrm rot="5400000">
            <a:off x="5484068" y="766203"/>
            <a:ext cx="127499" cy="4834304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331896" y="2704825"/>
            <a:ext cx="1648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 324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 cycle</a:t>
            </a:r>
          </a:p>
        </p:txBody>
      </p:sp>
      <p:sp>
        <p:nvSpPr>
          <p:cNvPr id="8" name="Parentesi graffa aperta 23"/>
          <p:cNvSpPr/>
          <p:nvPr/>
        </p:nvSpPr>
        <p:spPr>
          <a:xfrm rot="5400000">
            <a:off x="6398108" y="3505083"/>
            <a:ext cx="196983" cy="1826784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asellaDiTesto 2"/>
          <p:cNvSpPr txBox="1"/>
          <p:nvPr/>
        </p:nvSpPr>
        <p:spPr>
          <a:xfrm>
            <a:off x="5696421" y="3920869"/>
            <a:ext cx="226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 124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 I/O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342659" y="348893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⁓132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 GPU</a:t>
            </a:r>
            <a:endParaRPr lang="it-IT" dirty="0"/>
          </a:p>
        </p:txBody>
      </p:sp>
      <p:sp>
        <p:nvSpPr>
          <p:cNvPr id="13" name="Parentesi graffa aperta 23"/>
          <p:cNvSpPr/>
          <p:nvPr/>
        </p:nvSpPr>
        <p:spPr>
          <a:xfrm rot="5400000">
            <a:off x="4000946" y="2945494"/>
            <a:ext cx="196982" cy="1937542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sellaDiTesto 13"/>
          <p:cNvSpPr txBox="1"/>
          <p:nvPr/>
        </p:nvSpPr>
        <p:spPr>
          <a:xfrm>
            <a:off x="3803546" y="5447857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cs typeface="Calibri"/>
              </a:rPr>
              <a:t>CPU time</a:t>
            </a:r>
            <a:endParaRPr lang="it-IT" dirty="0"/>
          </a:p>
        </p:txBody>
      </p:sp>
      <p:cxnSp>
        <p:nvCxnSpPr>
          <p:cNvPr id="17" name="Connettore 2 16"/>
          <p:cNvCxnSpPr>
            <a:stCxn id="14" idx="0"/>
          </p:cNvCxnSpPr>
          <p:nvPr/>
        </p:nvCxnSpPr>
        <p:spPr>
          <a:xfrm flipV="1">
            <a:off x="4331896" y="4741682"/>
            <a:ext cx="0" cy="706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368C9A9-8D5F-9648-B17D-23A69B7CBD33}"/>
              </a:ext>
            </a:extLst>
          </p:cNvPr>
          <p:cNvSpPr txBox="1"/>
          <p:nvPr/>
        </p:nvSpPr>
        <p:spPr>
          <a:xfrm>
            <a:off x="215822" y="5941696"/>
            <a:ext cx="5880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Screenshot del profiling della prima versione eseguito con Nvidia NSight 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AA6736FD-CABA-3840-854E-A6C8D179E7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Ottimizzazioni alternative</a:t>
            </a:r>
            <a:r>
              <a:rPr lang="en-US" dirty="0">
                <a:cs typeface="Calibri Light"/>
              </a:rPr>
              <a:t>: </a:t>
            </a:r>
            <a:r>
              <a:rPr lang="en-US" dirty="0" err="1">
                <a:cs typeface="Calibri Light"/>
              </a:rPr>
              <a:t>ForceCompt_par_</a:t>
            </a:r>
            <a:r>
              <a:rPr lang="en-US" dirty="0">
                <a:cs typeface="Calibri Light"/>
              </a:rPr>
              <a:t>v2</a:t>
            </a:r>
            <a:endParaRPr lang="en-US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339237" y="1784386"/>
            <a:ext cx="1172925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 err="1">
                <a:cs typeface="Calibri"/>
              </a:rPr>
              <a:t>ForceCompt_par</a:t>
            </a:r>
            <a:r>
              <a:rPr lang="en-US" dirty="0">
                <a:cs typeface="Calibri"/>
              </a:rPr>
              <a:t> (v1) </a:t>
            </a:r>
            <a:r>
              <a:rPr lang="en-US" dirty="0" err="1">
                <a:cs typeface="Calibri"/>
              </a:rPr>
              <a:t>utilizza</a:t>
            </a:r>
            <a:r>
              <a:rPr lang="en-US" dirty="0">
                <a:cs typeface="Calibri"/>
              </a:rPr>
              <a:t> NP CUDA threads, cisascuno calcola </a:t>
            </a:r>
            <a:r>
              <a:rPr lang="en-US" u="sng" dirty="0">
                <a:cs typeface="Calibri"/>
              </a:rPr>
              <a:t>in sequenza </a:t>
            </a:r>
          </a:p>
          <a:p>
            <a:r>
              <a:rPr lang="en-US" dirty="0">
                <a:cs typeface="Calibri"/>
              </a:rPr>
              <a:t>la forza risultante dall’interazione con tutte le altre particelle.</a:t>
            </a:r>
          </a:p>
          <a:p>
            <a:endParaRPr lang="en-US" dirty="0">
              <a:cs typeface="Calibri"/>
            </a:endParaRPr>
          </a:p>
          <a:p>
            <a:r>
              <a:rPr lang="en-US" b="1" dirty="0" err="1">
                <a:cs typeface="Calibri"/>
              </a:rPr>
              <a:t>Versioni</a:t>
            </a:r>
            <a:r>
              <a:rPr lang="en-US" b="1" dirty="0">
                <a:cs typeface="Calibri"/>
              </a:rPr>
              <a:t> alternative di </a:t>
            </a:r>
            <a:r>
              <a:rPr lang="en-US" b="1" dirty="0" err="1">
                <a:cs typeface="Calibri"/>
              </a:rPr>
              <a:t>ForceCompt_par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Distribuiamo</a:t>
            </a:r>
            <a:r>
              <a:rPr lang="en-US" dirty="0">
                <a:cs typeface="Calibri"/>
              </a:rPr>
              <a:t> il 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 in 2 </a:t>
            </a:r>
            <a:r>
              <a:rPr lang="en-US" dirty="0" err="1">
                <a:cs typeface="Calibri"/>
              </a:rPr>
              <a:t>funzioni</a:t>
            </a:r>
            <a:r>
              <a:rPr lang="en-US" dirty="0">
                <a:cs typeface="Calibri"/>
              </a:rPr>
              <a:t> separate: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ForceCompt_par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delle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singole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particelle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>
                <a:cs typeface="Calibri"/>
              </a:rPr>
              <a:t>1- </a:t>
            </a:r>
            <a:r>
              <a:rPr lang="en-US" dirty="0" err="1">
                <a:cs typeface="Calibri"/>
              </a:rPr>
              <a:t>riceve</a:t>
            </a:r>
            <a:r>
              <a:rPr lang="en-US" dirty="0">
                <a:cs typeface="Calibri"/>
              </a:rPr>
              <a:t> in input una </a:t>
            </a:r>
            <a:r>
              <a:rPr lang="en-US" dirty="0" err="1">
                <a:cs typeface="Calibri"/>
              </a:rPr>
              <a:t>coppia</a:t>
            </a:r>
            <a:r>
              <a:rPr lang="en-US" dirty="0">
                <a:cs typeface="Calibri"/>
              </a:rPr>
              <a:t> di coordinate (</a:t>
            </a:r>
            <a:r>
              <a:rPr lang="en-US" dirty="0" err="1">
                <a:cs typeface="Calibri"/>
              </a:rPr>
              <a:t>i,j</a:t>
            </a:r>
            <a:r>
              <a:rPr lang="en-US" dirty="0">
                <a:cs typeface="Calibri"/>
              </a:rPr>
              <a:t>), una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NPxNP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fdev_temp</a:t>
            </a:r>
            <a:r>
              <a:rPr lang="en-US" dirty="0">
                <a:cs typeface="Calibri"/>
              </a:rPr>
              <a:t>;</a:t>
            </a:r>
          </a:p>
          <a:p>
            <a:r>
              <a:rPr lang="en-US" dirty="0">
                <a:cs typeface="Calibri"/>
              </a:rPr>
              <a:t>2 - </a:t>
            </a:r>
            <a:r>
              <a:rPr lang="en-US" dirty="0" err="1">
                <a:cs typeface="Calibri"/>
              </a:rPr>
              <a:t>calcola</a:t>
            </a:r>
            <a:r>
              <a:rPr lang="en-US" dirty="0">
                <a:cs typeface="Calibri"/>
              </a:rPr>
              <a:t> la forza </a:t>
            </a:r>
            <a:r>
              <a:rPr lang="en-US" dirty="0" err="1">
                <a:cs typeface="Calibri"/>
              </a:rPr>
              <a:t>agente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</a:t>
            </a:r>
            <a:r>
              <a:rPr lang="en-US" dirty="0">
                <a:cs typeface="Calibri"/>
              </a:rPr>
              <a:t> le </a:t>
            </a:r>
            <a:r>
              <a:rPr lang="en-US" dirty="0" err="1">
                <a:cs typeface="Calibri"/>
              </a:rPr>
              <a:t>particelle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 e j;</a:t>
            </a:r>
          </a:p>
          <a:p>
            <a:r>
              <a:rPr lang="en-US" dirty="0">
                <a:cs typeface="Calibri"/>
              </a:rPr>
              <a:t>3 - </a:t>
            </a:r>
            <a:r>
              <a:rPr lang="en-US" dirty="0" err="1">
                <a:cs typeface="Calibri"/>
              </a:rPr>
              <a:t>salva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risultato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nella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casella</a:t>
            </a:r>
            <a:r>
              <a:rPr lang="en-US" dirty="0">
                <a:cs typeface="Calibri"/>
              </a:rPr>
              <a:t> di coordinate (</a:t>
            </a:r>
            <a:r>
              <a:rPr lang="en-US" dirty="0" err="1">
                <a:cs typeface="Calibri"/>
              </a:rPr>
              <a:t>i,j</a:t>
            </a:r>
            <a:r>
              <a:rPr lang="en-US" dirty="0">
                <a:cs typeface="Calibri"/>
              </a:rPr>
              <a:t>) di </a:t>
            </a:r>
            <a:r>
              <a:rPr lang="en-US" dirty="0" err="1">
                <a:ea typeface="+mn-lt"/>
                <a:cs typeface="+mn-lt"/>
              </a:rPr>
              <a:t>fdev_temp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ReduceForce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della</a:t>
            </a:r>
            <a:r>
              <a:rPr lang="en-US" dirty="0">
                <a:cs typeface="Calibri"/>
              </a:rPr>
              <a:t> forza </a:t>
            </a:r>
            <a:r>
              <a:rPr lang="en-US" dirty="0" err="1">
                <a:cs typeface="Calibri"/>
              </a:rPr>
              <a:t>risultante</a:t>
            </a:r>
            <a:r>
              <a:rPr lang="en-US" dirty="0">
                <a:cs typeface="Calibri"/>
              </a:rPr>
              <a:t>):</a:t>
            </a:r>
            <a:endParaRPr lang="en-US" dirty="0"/>
          </a:p>
          <a:p>
            <a:r>
              <a:rPr lang="en-US" dirty="0">
                <a:cs typeface="Calibri"/>
              </a:rPr>
              <a:t>1 – </a:t>
            </a:r>
            <a:r>
              <a:rPr lang="en-US" dirty="0" err="1">
                <a:cs typeface="Calibri"/>
              </a:rPr>
              <a:t>riceve</a:t>
            </a:r>
            <a:r>
              <a:rPr lang="en-US" dirty="0">
                <a:cs typeface="Calibri"/>
              </a:rPr>
              <a:t> in input </a:t>
            </a:r>
            <a:r>
              <a:rPr lang="en-US" dirty="0" err="1">
                <a:cs typeface="Calibri"/>
              </a:rPr>
              <a:t>l'indice</a:t>
            </a:r>
            <a:r>
              <a:rPr lang="en-US" dirty="0">
                <a:cs typeface="Calibri"/>
              </a:rPr>
              <a:t> di una </a:t>
            </a:r>
            <a:r>
              <a:rPr lang="en-US" dirty="0" err="1">
                <a:cs typeface="Calibri"/>
              </a:rPr>
              <a:t>particella</a:t>
            </a:r>
            <a:r>
              <a:rPr lang="en-US" dirty="0">
                <a:cs typeface="Calibri"/>
              </a:rPr>
              <a:t> j e la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ea typeface="+mn-lt"/>
                <a:cs typeface="+mn-lt"/>
              </a:rPr>
              <a:t>fdev_temp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r>
              <a:rPr lang="en-US" dirty="0">
                <a:cs typeface="Calibri"/>
              </a:rPr>
              <a:t>2 – somma </a:t>
            </a:r>
            <a:r>
              <a:rPr lang="en-US" dirty="0" err="1">
                <a:cs typeface="Calibri"/>
              </a:rPr>
              <a:t>tutte</a:t>
            </a:r>
            <a:r>
              <a:rPr lang="en-US" dirty="0">
                <a:cs typeface="Calibri"/>
              </a:rPr>
              <a:t> le </a:t>
            </a:r>
            <a:r>
              <a:rPr lang="en-US" dirty="0" err="1">
                <a:cs typeface="Calibri"/>
              </a:rPr>
              <a:t>forze</a:t>
            </a:r>
            <a:r>
              <a:rPr lang="en-US" dirty="0">
                <a:cs typeface="Calibri"/>
              </a:rPr>
              <a:t> interagenti con j lungo valori diversi di i;</a:t>
            </a:r>
          </a:p>
          <a:p>
            <a:r>
              <a:rPr lang="en-US" dirty="0">
                <a:cs typeface="Calibri"/>
              </a:rPr>
              <a:t>3 – </a:t>
            </a:r>
            <a:r>
              <a:rPr lang="en-US" dirty="0" err="1">
                <a:cs typeface="Calibri"/>
              </a:rPr>
              <a:t>salva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risultato</a:t>
            </a:r>
            <a:r>
              <a:rPr lang="en-US" dirty="0">
                <a:cs typeface="Calibri"/>
              </a:rPr>
              <a:t> in una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fdev</a:t>
            </a:r>
            <a:r>
              <a:rPr lang="en-US" dirty="0">
                <a:cs typeface="Calibri"/>
              </a:rPr>
              <a:t> NPx2;</a:t>
            </a:r>
          </a:p>
          <a:p>
            <a:endParaRPr lang="en-US" dirty="0"/>
          </a:p>
          <a:p>
            <a:r>
              <a:rPr lang="it-IT"/>
              <a:t>Il calcolo della forza con ciascuna particella viene così parallelizzato (la somma finale non si può parallelizzare).</a:t>
            </a:r>
          </a:p>
        </p:txBody>
      </p:sp>
      <p:pic>
        <p:nvPicPr>
          <p:cNvPr id="8" name="Picture 8" descr="A picture containing text, crossword puzzl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52973" y="1265788"/>
            <a:ext cx="2300958" cy="2283504"/>
          </a:xfrm>
        </p:spPr>
      </p:pic>
      <p:sp>
        <p:nvSpPr>
          <p:cNvPr id="10" name="Parentesi graffa aperta 23"/>
          <p:cNvSpPr/>
          <p:nvPr/>
        </p:nvSpPr>
        <p:spPr>
          <a:xfrm rot="10800000">
            <a:off x="7733878" y="3206412"/>
            <a:ext cx="121031" cy="1101056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980649" y="3572180"/>
            <a:ext cx="3784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/>
              </a:rPr>
              <a:t>NP x NP CUDA threads.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O(1)</a:t>
            </a:r>
          </a:p>
        </p:txBody>
      </p:sp>
      <p:sp>
        <p:nvSpPr>
          <p:cNvPr id="12" name="Parentesi graffa aperta 23"/>
          <p:cNvSpPr/>
          <p:nvPr/>
        </p:nvSpPr>
        <p:spPr>
          <a:xfrm rot="10800000">
            <a:off x="7795406" y="4924461"/>
            <a:ext cx="121031" cy="1101056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980648" y="5290230"/>
            <a:ext cx="3784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/>
              </a:rPr>
              <a:t>NP CUDA threads.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O(NP)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B49F99-31F4-7147-9E8B-3B57F0B1AF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Ottimizzazioni alternative:</a:t>
            </a:r>
            <a:r>
              <a:rPr lang="en-US" dirty="0">
                <a:cs typeface="Calibri Light"/>
              </a:rPr>
              <a:t> </a:t>
            </a:r>
            <a:br>
              <a:rPr lang="en-US" dirty="0">
                <a:cs typeface="Calibri Light"/>
              </a:rPr>
            </a:br>
            <a:r>
              <a:rPr lang="en-US" dirty="0" err="1">
                <a:cs typeface="Calibri Light"/>
              </a:rPr>
              <a:t>ForceCompt_par_</a:t>
            </a:r>
            <a:r>
              <a:rPr lang="en-US" dirty="0">
                <a:cs typeface="Calibri Light"/>
              </a:rPr>
              <a:t>v3</a:t>
            </a:r>
            <a:endParaRPr lang="en-US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339237" y="1977729"/>
            <a:ext cx="1089332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cs typeface="Calibri"/>
              </a:rPr>
              <a:t>Problema</a:t>
            </a:r>
            <a:r>
              <a:rPr lang="en-US" dirty="0">
                <a:cs typeface="Calibri"/>
              </a:rPr>
              <a:t>: PopulationCompt_par è strutturata per salvare la forza scomposta tra </a:t>
            </a:r>
          </a:p>
          <a:p>
            <a:r>
              <a:rPr lang="en-US" dirty="0">
                <a:cs typeface="Calibri"/>
              </a:rPr>
              <a:t>le component X e Y. </a:t>
            </a:r>
            <a:r>
              <a:rPr lang="en-US" dirty="0" err="1">
                <a:ea typeface="+mn-lt"/>
                <a:cs typeface="+mn-lt"/>
              </a:rPr>
              <a:t>Entrambe</a:t>
            </a:r>
            <a:r>
              <a:rPr lang="en-US" dirty="0">
                <a:ea typeface="+mn-lt"/>
                <a:cs typeface="+mn-lt"/>
              </a:rPr>
              <a:t> le </a:t>
            </a:r>
            <a:r>
              <a:rPr lang="en-US" dirty="0" err="1">
                <a:ea typeface="+mn-lt"/>
                <a:cs typeface="+mn-lt"/>
              </a:rPr>
              <a:t>funzioni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devono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essere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esguite</a:t>
            </a:r>
            <a:r>
              <a:rPr lang="en-US" dirty="0">
                <a:ea typeface="+mn-lt"/>
                <a:cs typeface="+mn-lt"/>
              </a:rPr>
              <a:t> 2 volte per </a:t>
            </a:r>
            <a:r>
              <a:rPr lang="en-US" dirty="0" err="1">
                <a:ea typeface="+mn-lt"/>
                <a:cs typeface="+mn-lt"/>
              </a:rPr>
              <a:t>calcolare</a:t>
            </a:r>
            <a:r>
              <a:rPr lang="en-US" dirty="0">
                <a:ea typeface="+mn-lt"/>
                <a:cs typeface="+mn-lt"/>
              </a:rPr>
              <a:t> le </a:t>
            </a:r>
          </a:p>
          <a:p>
            <a:r>
              <a:rPr lang="en-US" dirty="0" err="1">
                <a:ea typeface="+mn-lt"/>
                <a:cs typeface="+mn-lt"/>
              </a:rPr>
              <a:t>forze</a:t>
            </a:r>
            <a:r>
              <a:rPr lang="en-US" dirty="0">
                <a:ea typeface="+mn-lt"/>
                <a:cs typeface="+mn-lt"/>
              </a:rPr>
              <a:t> prima </a:t>
            </a:r>
            <a:r>
              <a:rPr lang="en-US" dirty="0" err="1">
                <a:ea typeface="+mn-lt"/>
                <a:cs typeface="+mn-lt"/>
              </a:rPr>
              <a:t>sull'asse</a:t>
            </a:r>
            <a:r>
              <a:rPr lang="en-US" dirty="0">
                <a:ea typeface="+mn-lt"/>
                <a:cs typeface="+mn-lt"/>
              </a:rPr>
              <a:t> X e poi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quello</a:t>
            </a:r>
            <a:r>
              <a:rPr lang="en-US" dirty="0">
                <a:ea typeface="+mn-lt"/>
                <a:cs typeface="+mn-lt"/>
              </a:rPr>
              <a:t> Y.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Soluzione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CUDA STREAM 1:</a:t>
            </a:r>
            <a:endParaRPr lang="en-US" dirty="0"/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ForceCompt_par_X</a:t>
            </a:r>
            <a:r>
              <a:rPr lang="en-US" dirty="0">
                <a:cs typeface="Calibri"/>
              </a:rPr>
              <a:t> e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ReduceForce_x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CUDA STREAM 2: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ForceCompt_par_Y</a:t>
            </a:r>
            <a:r>
              <a:rPr lang="en-US" dirty="0">
                <a:cs typeface="Calibri"/>
              </a:rPr>
              <a:t> e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ReduceForce_y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 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r>
              <a:rPr lang="en-US" dirty="0" err="1">
                <a:cs typeface="Calibri"/>
              </a:rPr>
              <a:t>Entrambi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gli</a:t>
            </a:r>
            <a:r>
              <a:rPr lang="en-US" dirty="0">
                <a:cs typeface="Calibri"/>
              </a:rPr>
              <a:t> stream </a:t>
            </a:r>
            <a:r>
              <a:rPr lang="en-US" dirty="0" err="1">
                <a:cs typeface="Calibri"/>
              </a:rPr>
              <a:t>vengono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lanciati</a:t>
            </a:r>
            <a:r>
              <a:rPr lang="en-US" dirty="0">
                <a:cs typeface="Calibri"/>
              </a:rPr>
              <a:t> con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- NP x NP threads per </a:t>
            </a:r>
            <a:r>
              <a:rPr lang="en-US" dirty="0" err="1">
                <a:cs typeface="Calibri"/>
              </a:rPr>
              <a:t>calcolare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ForceCompt_par_X</a:t>
            </a:r>
            <a:r>
              <a:rPr lang="en-US" dirty="0">
                <a:cs typeface="Calibri"/>
              </a:rPr>
              <a:t>/Y: O(1)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- NP threads per </a:t>
            </a:r>
            <a:r>
              <a:rPr lang="en-US" dirty="0" err="1">
                <a:cs typeface="Calibri"/>
              </a:rPr>
              <a:t>calcolare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ReduceForce_x</a:t>
            </a:r>
            <a:r>
              <a:rPr lang="en-US" dirty="0">
                <a:cs typeface="Calibri"/>
              </a:rPr>
              <a:t>/y : O(NP)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9" name="Picture 8" descr="A picture containing text, crossword puzzl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973" y="1265788"/>
            <a:ext cx="2300958" cy="228350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88892" y="3905533"/>
            <a:ext cx="6627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stream </a:t>
            </a:r>
            <a:r>
              <a:rPr lang="en-US" dirty="0" err="1">
                <a:ea typeface="+mn-lt"/>
                <a:cs typeface="+mn-lt"/>
              </a:rPr>
              <a:t>eseguiti</a:t>
            </a:r>
            <a:r>
              <a:rPr lang="en-US" dirty="0">
                <a:ea typeface="+mn-lt"/>
                <a:cs typeface="+mn-lt"/>
              </a:rPr>
              <a:t> in </a:t>
            </a:r>
            <a:r>
              <a:rPr lang="en-US" dirty="0" err="1">
                <a:ea typeface="+mn-lt"/>
                <a:cs typeface="+mn-lt"/>
              </a:rPr>
              <a:t>parallelo</a:t>
            </a:r>
            <a:endParaRPr lang="en-US">
              <a:ea typeface="+mn-lt"/>
              <a:cs typeface="+mn-l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85123" y="4087076"/>
            <a:ext cx="3758820" cy="56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2BB729-657E-D54B-B2F5-43190309FF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Ottimizzazioni alternative:</a:t>
            </a:r>
            <a:br>
              <a:rPr lang="en-US"/>
            </a:br>
            <a:r>
              <a:rPr lang="en-US" dirty="0" err="1">
                <a:cs typeface="Calibri Light"/>
              </a:rPr>
              <a:t>ForceCompt_par_v3</a:t>
            </a:r>
            <a:endParaRPr lang="en-US" dirty="0">
              <a:cs typeface="Calibri Light"/>
            </a:endParaRPr>
          </a:p>
        </p:txBody>
      </p:sp>
      <p:pic>
        <p:nvPicPr>
          <p:cNvPr id="5" name="Picture 7" descr="Graphical user interface, text, application, email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1" y="1718193"/>
            <a:ext cx="11625617" cy="2852954"/>
          </a:xfrm>
          <a:prstGeom prst="rect">
            <a:avLst/>
          </a:prstGeom>
        </p:spPr>
      </p:pic>
      <p:sp>
        <p:nvSpPr>
          <p:cNvPr id="8" name="Parentesi graffa aperta 23"/>
          <p:cNvSpPr/>
          <p:nvPr/>
        </p:nvSpPr>
        <p:spPr>
          <a:xfrm rot="16200000">
            <a:off x="4558622" y="1263671"/>
            <a:ext cx="680340" cy="5143684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719542" y="4077367"/>
            <a:ext cx="31425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  <a:cs typeface="Calibri"/>
              </a:rPr>
              <a:t>tempo di </a:t>
            </a:r>
            <a:r>
              <a:rPr lang="en-GB" sz="2000" dirty="0" err="1">
                <a:solidFill>
                  <a:srgbClr val="C00000"/>
                </a:solidFill>
                <a:cs typeface="Calibri"/>
              </a:rPr>
              <a:t>calcolo</a:t>
            </a:r>
            <a:r>
              <a:rPr lang="en-GB" sz="2000" dirty="0">
                <a:solidFill>
                  <a:srgbClr val="C00000"/>
                </a:solidFill>
                <a:cs typeface="Calibri"/>
              </a:rPr>
              <a:t> ⁓ 250 </a:t>
            </a:r>
            <a:r>
              <a:rPr lang="en-GB" sz="2000" dirty="0" err="1">
                <a:solidFill>
                  <a:srgbClr val="C00000"/>
                </a:solidFill>
                <a:cs typeface="Calibri"/>
              </a:rPr>
              <a:t>ms</a:t>
            </a:r>
            <a:endParaRPr lang="en-GB" sz="2000" dirty="0">
              <a:solidFill>
                <a:srgbClr val="C00000"/>
              </a:solidFill>
              <a:cs typeface="Calibri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97039" y="3397155"/>
            <a:ext cx="1107743" cy="17867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47248" y="3408529"/>
            <a:ext cx="4445758" cy="17867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530" y="5231214"/>
            <a:ext cx="22825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solidFill>
                  <a:srgbClr val="A5A5A5"/>
                </a:solidFill>
              </a:rPr>
              <a:t>Stream #13 ⁓ 144 </a:t>
            </a:r>
            <a:r>
              <a:rPr lang="en-US" dirty="0" err="1">
                <a:solidFill>
                  <a:srgbClr val="A5A5A5"/>
                </a:solidFill>
              </a:rPr>
              <a:t>ms</a:t>
            </a:r>
            <a:endParaRPr lang="en-US" dirty="0">
              <a:solidFill>
                <a:srgbClr val="A5A5A5"/>
              </a:solidFill>
              <a:cs typeface="Calibri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302992" y="3186752"/>
            <a:ext cx="1007659" cy="203692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246961" y="3181067"/>
            <a:ext cx="234286" cy="207104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93633" y="5219840"/>
            <a:ext cx="28626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Stream #14 ⁓ 144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ms</a:t>
            </a:r>
            <a:endParaRPr lang="en-US" dirty="0">
              <a:solidFill>
                <a:schemeClr val="bg2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879" y="5787787"/>
            <a:ext cx="116199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/>
              <a:t>Performance di </a:t>
            </a:r>
            <a:r>
              <a:rPr lang="en-US" dirty="0" err="1"/>
              <a:t>calcolo</a:t>
            </a:r>
            <a:r>
              <a:rPr lang="en-US" dirty="0"/>
              <a:t> di </a:t>
            </a:r>
            <a:r>
              <a:rPr lang="en-US" dirty="0" err="1"/>
              <a:t>ciascun</a:t>
            </a:r>
            <a:r>
              <a:rPr lang="en-US" dirty="0"/>
              <a:t> stream </a:t>
            </a:r>
            <a:r>
              <a:rPr lang="en-US" dirty="0" err="1"/>
              <a:t>simili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prima </a:t>
            </a:r>
            <a:r>
              <a:rPr lang="en-US" dirty="0" err="1"/>
              <a:t>ottimizzazione</a:t>
            </a:r>
            <a:r>
              <a:rPr lang="en-US" dirty="0"/>
              <a:t> (138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>
                <a:cs typeface="Calibri"/>
              </a:rPr>
              <a:t>Ma I due stream non </a:t>
            </a:r>
            <a:r>
              <a:rPr lang="en-US" dirty="0" err="1">
                <a:cs typeface="Calibri"/>
              </a:rPr>
              <a:t>sono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eseguiti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parallelo</a:t>
            </a:r>
            <a:r>
              <a:rPr lang="en-US" dirty="0">
                <a:cs typeface="Calibri"/>
              </a:rPr>
              <a:t> per via del Massimo numero di thread disponibili (2*NP</a:t>
            </a:r>
            <a:r>
              <a:rPr lang="en-US" baseline="30000" dirty="0">
                <a:cs typeface="Calibri"/>
              </a:rPr>
              <a:t>2</a:t>
            </a:r>
            <a:r>
              <a:rPr lang="en-US" dirty="0">
                <a:cs typeface="Calibri"/>
              </a:rPr>
              <a:t> thread richiesti: 926M – “soltanto” 73K CUDA thread disponibili) </a:t>
            </a:r>
            <a:endParaRPr lang="en-US" strike="sngStrike" dirty="0">
              <a:ea typeface="+mn-lt"/>
              <a:cs typeface="+mn-l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BD4BED-ECCB-D942-AE6B-217130E56A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1381" y="59259"/>
            <a:ext cx="11045339" cy="1325563"/>
          </a:xfrm>
        </p:spPr>
        <p:txBody>
          <a:bodyPr/>
          <a:lstStyle/>
          <a:p>
            <a:r>
              <a:rPr lang="en-US"/>
              <a:t>6. Ottimizzazioni alternative</a:t>
            </a:r>
            <a:r>
              <a:rPr lang="en-US" dirty="0"/>
              <a:t>: </a:t>
            </a:r>
            <a:r>
              <a:rPr lang="en-US" dirty="0" err="1"/>
              <a:t>ParticleScreen_par</a:t>
            </a: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95068" y="1898912"/>
            <a:ext cx="5696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baseline="30000" dirty="0" err="1"/>
              <a:t>th</a:t>
            </a:r>
            <a:r>
              <a:rPr lang="en-GB" i="1" dirty="0"/>
              <a:t> thread </a:t>
            </a:r>
            <a:r>
              <a:rPr lang="en-GB" i="1" dirty="0" err="1"/>
              <a:t>su</a:t>
            </a:r>
            <a:r>
              <a:rPr lang="en-GB" i="1" dirty="0"/>
              <a:t> GPU:</a:t>
            </a:r>
          </a:p>
          <a:p>
            <a:r>
              <a:rPr lang="en-GB" i="1" dirty="0"/>
              <a:t>  - caclola il peso wp relativo della particella i-esima</a:t>
            </a:r>
          </a:p>
          <a:p>
            <a:r>
              <a:rPr lang="en-GB" i="1" dirty="0"/>
              <a:t>  - inserisce wp nel punto di coordinate corrisponente alla posizione della particella in matrice dedicata</a:t>
            </a:r>
          </a:p>
          <a:p>
            <a:r>
              <a:rPr lang="en-GB" i="1" dirty="0"/>
              <a:t>  - ripete wp nei punti adiacenti (sx, dx, sopra, sotto)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07244" y="1583663"/>
            <a:ext cx="5089689" cy="28931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 n = 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n &lt; 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n++ ) {</a:t>
            </a:r>
          </a:p>
          <a:p>
            <a:r>
              <a:rPr lang="it-IT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keep a tiny border free anyway</a:t>
            </a:r>
            <a:endParaRPr lang="it-IT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ix = Xdots * 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[n] / Dx; </a:t>
            </a:r>
          </a:p>
          <a:p>
            <a:r>
              <a:rPr lang="it-IT" sz="140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 ix &gt;= Xdots-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|| ix &lt;= 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) </a:t>
            </a:r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continue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iy = Ydots * 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[n] / Dy; </a:t>
            </a:r>
          </a:p>
          <a:p>
            <a:r>
              <a:rPr lang="it-IT" sz="140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 iy &gt;= Ydots-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|| iy &lt;= 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) </a:t>
            </a:r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continue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wv = 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weight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[n] - rmin; wp = 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10.0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*wv/wint;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(ix,iy,Xdots)] = wp; 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(ix-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,iy,Xdots)] = wp;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(ix+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,iy,Xdots)] = wp;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(ix,iy-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,Xdots)] = wp;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(ix,iy+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,Xdots)] = wp; </a:t>
            </a:r>
          </a:p>
          <a:p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95067" y="1214331"/>
            <a:ext cx="508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Codice ottimizzato su GPU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59644" y="1205236"/>
            <a:ext cx="508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Codice originale (linee 595-605)                           </a:t>
            </a:r>
          </a:p>
        </p:txBody>
      </p:sp>
      <p:pic>
        <p:nvPicPr>
          <p:cNvPr id="11" name="Picture 4" descr="Graphical user interface, application, table&#10;&#10;Description automatically generated"/>
          <p:cNvPicPr>
            <a:picLocks noChangeAspect="1"/>
          </p:cNvPicPr>
          <p:nvPr/>
        </p:nvPicPr>
        <p:blipFill rotWithShape="1">
          <a:blip r:embed="rId3"/>
          <a:srcRect l="1" t="8057" r="209" b="23128"/>
          <a:stretch>
            <a:fillRect/>
          </a:stretch>
        </p:blipFill>
        <p:spPr>
          <a:xfrm>
            <a:off x="539416" y="4575974"/>
            <a:ext cx="11045340" cy="1844169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3193791" y="5766583"/>
            <a:ext cx="975873" cy="138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it-IT" sz="900">
                <a:solidFill>
                  <a:schemeClr val="bg1"/>
                </a:solidFill>
              </a:rPr>
              <a:t>DumpPopulation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4169664" y="5766583"/>
            <a:ext cx="1398494" cy="138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it-IT" sz="900">
                <a:solidFill>
                  <a:schemeClr val="bg1"/>
                </a:solidFill>
              </a:rPr>
              <a:t>ParticleScreen</a:t>
            </a:r>
          </a:p>
        </p:txBody>
      </p:sp>
      <p:cxnSp>
        <p:nvCxnSpPr>
          <p:cNvPr id="14" name="Connettore 2 13"/>
          <p:cNvCxnSpPr/>
          <p:nvPr/>
        </p:nvCxnSpPr>
        <p:spPr>
          <a:xfrm flipH="1">
            <a:off x="5071256" y="6069105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853040-EC0F-9148-A4DC-B2F2D4698E6D}"/>
              </a:ext>
            </a:extLst>
          </p:cNvPr>
          <p:cNvSpPr txBox="1"/>
          <p:nvPr/>
        </p:nvSpPr>
        <p:spPr>
          <a:xfrm>
            <a:off x="539416" y="6466425"/>
            <a:ext cx="4962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Profiling della prima versione </a:t>
            </a:r>
          </a:p>
        </p:txBody>
      </p:sp>
      <p:sp>
        <p:nvSpPr>
          <p:cNvPr id="15" name="Parentesi graffa aperta 23">
            <a:extLst>
              <a:ext uri="{FF2B5EF4-FFF2-40B4-BE49-F238E27FC236}">
                <a16:creationId xmlns:a16="http://schemas.microsoft.com/office/drawing/2014/main" id="{D1406E74-49F1-7C46-AE26-CD96FEE9F7C2}"/>
              </a:ext>
            </a:extLst>
          </p:cNvPr>
          <p:cNvSpPr/>
          <p:nvPr/>
        </p:nvSpPr>
        <p:spPr>
          <a:xfrm rot="5400000">
            <a:off x="5479700" y="2678016"/>
            <a:ext cx="138501" cy="4538339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EF01EC60-FB66-C749-A10F-52CA56268FB4}"/>
              </a:ext>
            </a:extLst>
          </p:cNvPr>
          <p:cNvSpPr txBox="1"/>
          <p:nvPr/>
        </p:nvSpPr>
        <p:spPr>
          <a:xfrm>
            <a:off x="4657635" y="4545830"/>
            <a:ext cx="1782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 324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 cycle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3AC2426-9378-2A4E-864C-6A746FCE3D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/>
          <p:cNvSpPr txBox="1"/>
          <p:nvPr/>
        </p:nvSpPr>
        <p:spPr>
          <a:xfrm>
            <a:off x="601935" y="1366163"/>
            <a:ext cx="107486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La scrittura su file non è possibile tramite CUDA. Occorre usare il codice host.</a:t>
            </a:r>
          </a:p>
          <a:p>
            <a:endParaRPr lang="it-IT"/>
          </a:p>
          <a:p>
            <a:r>
              <a:rPr lang="it-IT"/>
              <a:t>Implicazioni:</a:t>
            </a:r>
          </a:p>
          <a:p>
            <a:r>
              <a:rPr lang="it-IT"/>
              <a:t>	- allocazione di memoria aggiuntiva per Particles-&gt;grid</a:t>
            </a:r>
          </a:p>
          <a:p>
            <a:r>
              <a:rPr lang="it-IT"/>
              <a:t>	- cudaMemSet </a:t>
            </a:r>
          </a:p>
          <a:p>
            <a:r>
              <a:rPr lang="it-IT"/>
              <a:t>	- trasferimento dati in e out (cudaMemCpy) &lt;- sincronizzazione implicita</a:t>
            </a:r>
          </a:p>
          <a:p>
            <a:r>
              <a:rPr lang="it-IT"/>
              <a:t>	- accesso concorrente in memoria</a:t>
            </a:r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r>
              <a:rPr lang="it-IT"/>
              <a:t>Conclusione: guadagno nullo o negativo e risultato influenzato dall’ordine di esecuzione dei thread CUDA.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5B2626-F90F-B540-9216-F80D043FB6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66" b="19688"/>
          <a:stretch/>
        </p:blipFill>
        <p:spPr>
          <a:xfrm>
            <a:off x="841382" y="3818658"/>
            <a:ext cx="9864176" cy="2324667"/>
          </a:xfrm>
          <a:prstGeom prst="rect">
            <a:avLst/>
          </a:prstGeom>
        </p:spPr>
      </p:pic>
      <p:sp>
        <p:nvSpPr>
          <p:cNvPr id="6" name="Parentesi graffa aperta 23">
            <a:extLst>
              <a:ext uri="{FF2B5EF4-FFF2-40B4-BE49-F238E27FC236}">
                <a16:creationId xmlns:a16="http://schemas.microsoft.com/office/drawing/2014/main" id="{2BC5DAFB-0EE2-2F47-94F2-50A464349A48}"/>
              </a:ext>
            </a:extLst>
          </p:cNvPr>
          <p:cNvSpPr/>
          <p:nvPr/>
        </p:nvSpPr>
        <p:spPr>
          <a:xfrm rot="5400000">
            <a:off x="6471840" y="921432"/>
            <a:ext cx="181380" cy="7522097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EDB6DF74-1092-094A-906F-75DE4934B781}"/>
              </a:ext>
            </a:extLst>
          </p:cNvPr>
          <p:cNvSpPr txBox="1"/>
          <p:nvPr/>
        </p:nvSpPr>
        <p:spPr>
          <a:xfrm>
            <a:off x="4002712" y="4177010"/>
            <a:ext cx="1648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 375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 cycle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0B980431-6133-CB4F-9731-4369317C48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17</a:t>
            </a:fld>
            <a:endParaRPr lang="en-US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EDD6559A-1A6D-ED44-805A-837005D3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82" y="59259"/>
            <a:ext cx="10946964" cy="1325563"/>
          </a:xfrm>
        </p:spPr>
        <p:txBody>
          <a:bodyPr/>
          <a:lstStyle/>
          <a:p>
            <a:r>
              <a:rPr lang="en-US"/>
              <a:t>6. Ottimizzazioni alternative</a:t>
            </a:r>
            <a:r>
              <a:rPr lang="en-US" dirty="0"/>
              <a:t>: </a:t>
            </a:r>
            <a:r>
              <a:rPr lang="en-US" dirty="0" err="1"/>
              <a:t>ParticleScreen_par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Confronto delle performance e 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600" y="3821615"/>
            <a:ext cx="8569036" cy="2490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Speed up = Ts / Tp =  107 / 4.2 = ~ 25.5x</a:t>
            </a:r>
          </a:p>
          <a:p>
            <a:r>
              <a:rPr lang="en-US" sz="2000" dirty="0">
                <a:cs typeface="Calibri"/>
              </a:rPr>
              <a:t>CUDA threads: </a:t>
            </a:r>
            <a:r>
              <a:rPr lang="en-US" sz="2000" dirty="0">
                <a:ea typeface="+mn-lt"/>
                <a:cs typeface="+mn-lt"/>
              </a:rPr>
              <a:t>21352 (=NP)</a:t>
            </a:r>
          </a:p>
          <a:p>
            <a:r>
              <a:rPr lang="en-US" sz="2000" dirty="0">
                <a:ea typeface="+mn-lt"/>
                <a:cs typeface="+mn-lt"/>
              </a:rPr>
              <a:t>Bandwidth effettivo = bytes (I/O) / Tp = 673 GB/s</a:t>
            </a:r>
          </a:p>
          <a:p>
            <a:r>
              <a:rPr lang="en-US" sz="2000" dirty="0">
                <a:ea typeface="+mn-lt"/>
                <a:cs typeface="+mn-lt"/>
              </a:rPr>
              <a:t>Bandwidth teorico (Comp. Capab.) = 696 GB/s </a:t>
            </a:r>
          </a:p>
          <a:p>
            <a:r>
              <a:rPr lang="en-US" sz="2000" dirty="0">
                <a:ea typeface="+mn-lt"/>
                <a:cs typeface="+mn-lt"/>
              </a:rPr>
              <a:t>Flops </a:t>
            </a:r>
            <a:r>
              <a:rPr lang="en-US" sz="2000" baseline="-25000" dirty="0">
                <a:ea typeface="+mn-lt"/>
                <a:cs typeface="+mn-lt"/>
              </a:rPr>
              <a:t>paral effettivo</a:t>
            </a:r>
            <a:r>
              <a:rPr lang="en-US" sz="2000" dirty="0">
                <a:ea typeface="+mn-lt"/>
                <a:cs typeface="+mn-lt"/>
              </a:rPr>
              <a:t> = N</a:t>
            </a:r>
            <a:r>
              <a:rPr lang="en-US" sz="2000" baseline="-25000" dirty="0">
                <a:ea typeface="+mn-lt"/>
                <a:cs typeface="+mn-lt"/>
              </a:rPr>
              <a:t>floating-point-op </a:t>
            </a:r>
            <a:r>
              <a:rPr lang="en-US" sz="2000" dirty="0">
                <a:ea typeface="+mn-lt"/>
                <a:cs typeface="+mn-lt"/>
              </a:rPr>
              <a:t>/ Tp = 103,5 GFLOPS/s</a:t>
            </a:r>
            <a:endParaRPr lang="en-US" sz="2000" baseline="-25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Flops</a:t>
            </a:r>
            <a:r>
              <a:rPr lang="en-US" sz="2000" baseline="-25000" dirty="0">
                <a:ea typeface="+mn-lt"/>
                <a:cs typeface="+mn-lt"/>
              </a:rPr>
              <a:t> paral teorico</a:t>
            </a:r>
            <a:r>
              <a:rPr lang="en-US" sz="2000" dirty="0">
                <a:ea typeface="+mn-lt"/>
                <a:cs typeface="+mn-lt"/>
              </a:rPr>
              <a:t> = N</a:t>
            </a:r>
            <a:r>
              <a:rPr lang="en-US" sz="2000" baseline="-25000" dirty="0">
                <a:ea typeface="+mn-lt"/>
                <a:cs typeface="+mn-lt"/>
              </a:rPr>
              <a:t>floating-point-op </a:t>
            </a:r>
            <a:r>
              <a:rPr lang="en-US" sz="2000" dirty="0">
                <a:ea typeface="+mn-lt"/>
                <a:cs typeface="+mn-lt"/>
              </a:rPr>
              <a:t>/ Ts = 599 GFLOPS/s</a:t>
            </a:r>
          </a:p>
          <a:p>
            <a:endParaRPr lang="en-US" sz="2000" dirty="0">
              <a:ea typeface="+mn-lt"/>
              <a:cs typeface="+mn-lt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142867" y="1441949"/>
            <a:ext cx="790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-- misure e profiling eseguiti limitando il programma a 10 evoluzioni del sistema --</a:t>
            </a:r>
          </a:p>
        </p:txBody>
      </p:sp>
      <p:sp>
        <p:nvSpPr>
          <p:cNvPr id="8" name="Segnaposto contenuto 2"/>
          <p:cNvSpPr txBox="1"/>
          <p:nvPr/>
        </p:nvSpPr>
        <p:spPr>
          <a:xfrm>
            <a:off x="462103" y="2400015"/>
            <a:ext cx="4847218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/>
              <a:t>Serial time (Ts) = 107s (media 10 test)</a:t>
            </a:r>
          </a:p>
        </p:txBody>
      </p:sp>
      <p:sp>
        <p:nvSpPr>
          <p:cNvPr id="15" name="Segnaposto contenuto 2"/>
          <p:cNvSpPr txBox="1"/>
          <p:nvPr/>
        </p:nvSpPr>
        <p:spPr>
          <a:xfrm>
            <a:off x="446985" y="3048426"/>
            <a:ext cx="4847218" cy="38353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/>
              <a:t>Parallel time (Tp) = 4.2s (media di 10 test)</a:t>
            </a:r>
            <a:endParaRPr lang="en-US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C2F7A98A-008C-D34B-A20A-61ED5ACE6B45}"/>
              </a:ext>
            </a:extLst>
          </p:cNvPr>
          <p:cNvSpPr/>
          <p:nvPr/>
        </p:nvSpPr>
        <p:spPr>
          <a:xfrm>
            <a:off x="8712437" y="2957411"/>
            <a:ext cx="3117272" cy="5680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 USATO 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0C33D439-EA68-D145-9FEB-365D9BFB56CD}"/>
              </a:ext>
            </a:extLst>
          </p:cNvPr>
          <p:cNvSpPr/>
          <p:nvPr/>
        </p:nvSpPr>
        <p:spPr>
          <a:xfrm>
            <a:off x="8712437" y="3632677"/>
            <a:ext cx="3117272" cy="19155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GB" dirty="0"/>
              <a:t>AMD RYZEN 5950x </a:t>
            </a:r>
          </a:p>
          <a:p>
            <a:pPr algn="ctr"/>
            <a:r>
              <a:rPr lang="en-GB" dirty="0"/>
              <a:t>16 core</a:t>
            </a:r>
            <a:r>
              <a:rPr lang="en-US" altLang="en-GB" dirty="0"/>
              <a:t> - 32 threads</a:t>
            </a:r>
            <a:endParaRPr lang="en-GB" dirty="0"/>
          </a:p>
          <a:p>
            <a:pPr algn="ctr"/>
            <a:r>
              <a:rPr lang="en-GB" dirty="0"/>
              <a:t>32 GB RAM</a:t>
            </a:r>
          </a:p>
          <a:p>
            <a:pPr algn="ctr"/>
            <a:r>
              <a:rPr lang="en-US" altLang="en-GB" dirty="0"/>
              <a:t>NVIDIA A4000 </a:t>
            </a:r>
          </a:p>
          <a:p>
            <a:pPr algn="ctr"/>
            <a:r>
              <a:rPr lang="en-US" altLang="en-GB" dirty="0"/>
              <a:t>16 GB VRAM</a:t>
            </a:r>
          </a:p>
          <a:p>
            <a:pPr algn="ctr"/>
            <a:r>
              <a:rPr lang="en-US" altLang="en-GB" dirty="0"/>
              <a:t>Compute Capability 8.6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89FE17F-5E28-3949-B5D7-9473BF5086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5D78F7-731B-0F46-A416-4D5CCCF4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Confronto delle performance e 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3034AA-1E88-CA4C-B804-84EEAF91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783"/>
            <a:ext cx="10515600" cy="3829179"/>
          </a:xfrm>
        </p:spPr>
        <p:txBody>
          <a:bodyPr/>
          <a:lstStyle/>
          <a:p>
            <a:pPr marL="0" indent="0">
              <a:buNone/>
            </a:pPr>
            <a:r>
              <a:rPr lang="it-IT" b="1"/>
              <a:t>Ulteriori miglioramenti possibili:</a:t>
            </a:r>
          </a:p>
          <a:p>
            <a:pPr marL="0" indent="0">
              <a:buNone/>
            </a:pPr>
            <a:endParaRPr lang="it-IT"/>
          </a:p>
          <a:p>
            <a:r>
              <a:rPr lang="it-IT"/>
              <a:t>Accedere alla memoria in maniera non concorrente (SOFTWARE)</a:t>
            </a:r>
          </a:p>
          <a:p>
            <a:endParaRPr lang="it-IT"/>
          </a:p>
          <a:p>
            <a:r>
              <a:rPr lang="it-IT"/>
              <a:t>Ottimizzare l’utilizzo del BUS a livello di warp (HARDWARE)</a:t>
            </a:r>
          </a:p>
          <a:p>
            <a:endParaRPr lang="it-IT"/>
          </a:p>
          <a:p>
            <a:r>
              <a:rPr lang="it-IT"/>
              <a:t>Efficienza algoritmica: sfruttare la simmetria del problema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F877EF-9226-E248-BEA0-FAB70FEA91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286000"/>
            <a:ext cx="10515600" cy="38608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Overview del programma Particles 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Analisi delle prestazioni </a:t>
            </a:r>
            <a:r>
              <a:rPr lang="en-US" sz="3200" dirty="0"/>
              <a:t>del </a:t>
            </a:r>
            <a:r>
              <a:rPr lang="en-US" sz="3200" dirty="0" err="1"/>
              <a:t>calcolo</a:t>
            </a:r>
            <a:r>
              <a:rPr lang="en-US" sz="3200" dirty="0"/>
              <a:t> </a:t>
            </a:r>
            <a:r>
              <a:rPr lang="en-US" sz="3200" dirty="0" err="1"/>
              <a:t>seriale (e del codice)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Ottimizzazione del codice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Call graph del </a:t>
            </a:r>
            <a:r>
              <a:rPr lang="en-US" sz="3200" dirty="0" err="1"/>
              <a:t>programma</a:t>
            </a:r>
            <a:r>
              <a:rPr lang="en-US" sz="3200" dirty="0"/>
              <a:t> </a:t>
            </a:r>
            <a:r>
              <a:rPr lang="en-US" sz="3200" dirty="0" err="1"/>
              <a:t>ottimizzato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Performance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Ottimizzazioni alternative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Confronto delle performance e conclusioni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289149-9BA4-E14D-BBA8-4FE67AC2A3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4F46A-D2DE-FE4F-A7B2-1C1158AA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Fine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15CA32-AE5A-9F4A-9CC4-7CC5268D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Repository del codice disponibile: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github.com/piepor/particles-simulation-parallel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Grazie per l’attenzione.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Presentazione a cura di:</a:t>
            </a:r>
          </a:p>
          <a:p>
            <a:pPr marL="0" indent="0">
              <a:buNone/>
            </a:pPr>
            <a:r>
              <a:rPr lang="en-US" dirty="0"/>
              <a:t>Pietro </a:t>
            </a:r>
            <a:r>
              <a:rPr lang="en-US" dirty="0" err="1"/>
              <a:t>Portolani</a:t>
            </a:r>
            <a:r>
              <a:rPr lang="en-US" dirty="0"/>
              <a:t> – PhD IT – </a:t>
            </a:r>
            <a:r>
              <a:rPr lang="en-US" dirty="0" err="1"/>
              <a:t>pietro.portolani@polimi.it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Tommaso Alfonsi – PhD IT – </a:t>
            </a:r>
            <a:r>
              <a:rPr lang="en-US" dirty="0" err="1"/>
              <a:t>tommaso.alfonsi@polimi.it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610C46-071D-004D-8641-3701CCD468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8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nettore 1 54"/>
          <p:cNvCxnSpPr/>
          <p:nvPr/>
        </p:nvCxnSpPr>
        <p:spPr>
          <a:xfrm>
            <a:off x="3537681" y="3502780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/>
              <a:t>Overview del programma</a:t>
            </a:r>
            <a:endParaRPr lang="en-GB" dirty="0"/>
          </a:p>
        </p:txBody>
      </p:sp>
      <p:sp>
        <p:nvSpPr>
          <p:cNvPr id="4" name="Rettangolo con angoli arrotondati 3"/>
          <p:cNvSpPr/>
          <p:nvPr/>
        </p:nvSpPr>
        <p:spPr>
          <a:xfrm>
            <a:off x="2526938" y="3783053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InitGrid</a:t>
            </a:r>
            <a:endParaRPr lang="en-GB" sz="1600" dirty="0"/>
          </a:p>
        </p:txBody>
      </p:sp>
      <p:sp>
        <p:nvSpPr>
          <p:cNvPr id="5" name="Rettangolo con angoli arrotondati 4"/>
          <p:cNvSpPr/>
          <p:nvPr/>
        </p:nvSpPr>
        <p:spPr>
          <a:xfrm>
            <a:off x="2574256" y="4733209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GeneratingField</a:t>
            </a:r>
            <a:endParaRPr lang="en-GB" sz="1600" dirty="0"/>
          </a:p>
        </p:txBody>
      </p:sp>
      <p:sp>
        <p:nvSpPr>
          <p:cNvPr id="6" name="Rettangolo con angoli arrotondati 5"/>
          <p:cNvSpPr/>
          <p:nvPr/>
        </p:nvSpPr>
        <p:spPr>
          <a:xfrm>
            <a:off x="2574257" y="5683365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ParticlesGeneration</a:t>
            </a:r>
            <a:endParaRPr lang="en-GB" sz="16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665645" y="3133448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Initialization</a:t>
            </a:r>
          </a:p>
        </p:txBody>
      </p:sp>
      <p:sp>
        <p:nvSpPr>
          <p:cNvPr id="14" name="Rettangolo con angoli arrotondati 13"/>
          <p:cNvSpPr/>
          <p:nvPr/>
        </p:nvSpPr>
        <p:spPr>
          <a:xfrm>
            <a:off x="5727184" y="3289995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SystemEvolution</a:t>
            </a:r>
            <a:endParaRPr lang="en-GB" sz="1600" dirty="0"/>
          </a:p>
        </p:txBody>
      </p:sp>
      <p:cxnSp>
        <p:nvCxnSpPr>
          <p:cNvPr id="18" name="Connettore 4 17"/>
          <p:cNvCxnSpPr/>
          <p:nvPr/>
        </p:nvCxnSpPr>
        <p:spPr>
          <a:xfrm>
            <a:off x="6746846" y="4008105"/>
            <a:ext cx="2616200" cy="230563"/>
          </a:xfrm>
          <a:prstGeom prst="bentConnector3">
            <a:avLst>
              <a:gd name="adj1" fmla="val -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6739810" y="4238668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9363046" y="4238668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5146656" y="4231350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Reporting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7890908" y="4274309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Evolution</a:t>
            </a:r>
          </a:p>
        </p:txBody>
      </p:sp>
      <p:sp>
        <p:nvSpPr>
          <p:cNvPr id="32" name="Rettangolo con angoli arrotondati 31"/>
          <p:cNvSpPr/>
          <p:nvPr/>
        </p:nvSpPr>
        <p:spPr>
          <a:xfrm>
            <a:off x="5760484" y="4644051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ParticleScreen</a:t>
            </a:r>
            <a:endParaRPr lang="en-GB" sz="1600" dirty="0"/>
          </a:p>
        </p:txBody>
      </p:sp>
      <p:sp>
        <p:nvSpPr>
          <p:cNvPr id="33" name="Rettangolo con angoli arrotondati 32"/>
          <p:cNvSpPr/>
          <p:nvPr/>
        </p:nvSpPr>
        <p:spPr>
          <a:xfrm>
            <a:off x="5760483" y="5336063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DumpPopulation</a:t>
            </a:r>
            <a:endParaRPr lang="en-GB" sz="1600" dirty="0"/>
          </a:p>
        </p:txBody>
      </p:sp>
      <p:sp>
        <p:nvSpPr>
          <p:cNvPr id="34" name="Rettangolo con angoli arrotondati 33"/>
          <p:cNvSpPr/>
          <p:nvPr/>
        </p:nvSpPr>
        <p:spPr>
          <a:xfrm>
            <a:off x="5760483" y="6028075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ParticleStats</a:t>
            </a:r>
            <a:endParaRPr lang="en-GB" sz="1600" dirty="0"/>
          </a:p>
        </p:txBody>
      </p:sp>
      <p:sp>
        <p:nvSpPr>
          <p:cNvPr id="35" name="Rettangolo con angoli arrotondati 34"/>
          <p:cNvSpPr/>
          <p:nvPr/>
        </p:nvSpPr>
        <p:spPr>
          <a:xfrm>
            <a:off x="8540291" y="4613328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ForceCompt</a:t>
            </a:r>
            <a:endParaRPr lang="en-GB" sz="1600" dirty="0"/>
          </a:p>
        </p:txBody>
      </p:sp>
      <p:sp>
        <p:nvSpPr>
          <p:cNvPr id="36" name="Rettangolo con angoli arrotondati 35"/>
          <p:cNvSpPr/>
          <p:nvPr/>
        </p:nvSpPr>
        <p:spPr>
          <a:xfrm>
            <a:off x="8540291" y="5342263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ComptPopulation</a:t>
            </a:r>
            <a:endParaRPr lang="en-GB" sz="1600" dirty="0"/>
          </a:p>
        </p:txBody>
      </p:sp>
      <p:sp>
        <p:nvSpPr>
          <p:cNvPr id="57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9471"/>
          </a:xfrm>
        </p:spPr>
        <p:txBody>
          <a:bodyPr>
            <a:normAutofit/>
          </a:bodyPr>
          <a:lstStyle/>
          <a:p>
            <a:r>
              <a:rPr lang="en-US" sz="2400" dirty="0"/>
              <a:t>Il </a:t>
            </a:r>
            <a:r>
              <a:rPr lang="en-US" sz="2400" dirty="0" err="1"/>
              <a:t>codice</a:t>
            </a:r>
            <a:r>
              <a:rPr lang="en-US" sz="2400" dirty="0"/>
              <a:t> </a:t>
            </a:r>
            <a:r>
              <a:rPr lang="en-US" sz="2400" dirty="0" err="1"/>
              <a:t>simula</a:t>
            </a:r>
            <a:r>
              <a:rPr lang="en-US" sz="2400" dirty="0"/>
              <a:t> </a:t>
            </a:r>
            <a:r>
              <a:rPr lang="en-US" sz="2400" dirty="0" err="1"/>
              <a:t>l’evoluzione</a:t>
            </a:r>
            <a:r>
              <a:rPr lang="en-US" sz="2400" dirty="0"/>
              <a:t> di un campo 2D di </a:t>
            </a:r>
            <a:r>
              <a:rPr lang="en-US" sz="2400" dirty="0" err="1"/>
              <a:t>particelle</a:t>
            </a:r>
            <a:r>
              <a:rPr lang="en-US" sz="2400" dirty="0"/>
              <a:t> per un tempo </a:t>
            </a:r>
            <a:r>
              <a:rPr lang="en-US" sz="2400" dirty="0" err="1"/>
              <a:t>finito</a:t>
            </a:r>
            <a:endParaRPr lang="en-US" sz="2400" dirty="0"/>
          </a:p>
          <a:p>
            <a:r>
              <a:rPr lang="en-US" sz="2400" dirty="0"/>
              <a:t>L’ output </a:t>
            </a:r>
            <a:r>
              <a:rPr lang="en-US" sz="2400" dirty="0" err="1"/>
              <a:t>è</a:t>
            </a:r>
            <a:r>
              <a:rPr lang="en-US" sz="2400" dirty="0"/>
              <a:t> una </a:t>
            </a:r>
            <a:r>
              <a:rPr lang="en-US" sz="2400" dirty="0" err="1"/>
              <a:t>serie</a:t>
            </a:r>
            <a:r>
              <a:rPr lang="en-US" sz="2400" dirty="0"/>
              <a:t> di </a:t>
            </a:r>
            <a:r>
              <a:rPr lang="en-US" sz="2400" dirty="0" err="1"/>
              <a:t>istantanee</a:t>
            </a:r>
            <a:r>
              <a:rPr lang="en-US" sz="2400" dirty="0"/>
              <a:t> del campo </a:t>
            </a:r>
            <a:r>
              <a:rPr lang="en-US" sz="2400" dirty="0" err="1"/>
              <a:t>ottenute</a:t>
            </a:r>
            <a:r>
              <a:rPr lang="en-US" sz="2400" dirty="0"/>
              <a:t> come </a:t>
            </a:r>
            <a:r>
              <a:rPr lang="en-US" sz="2400" dirty="0" err="1"/>
              <a:t>immagini</a:t>
            </a:r>
            <a:r>
              <a:rPr lang="en-US" sz="2400" dirty="0"/>
              <a:t> e logs ad intervalli </a:t>
            </a:r>
            <a:r>
              <a:rPr lang="en-US" sz="2400" dirty="0" err="1"/>
              <a:t>prestabiliti</a:t>
            </a:r>
            <a:r>
              <a:rPr lang="en-US" sz="2400" dirty="0"/>
              <a:t> </a:t>
            </a:r>
          </a:p>
        </p:txBody>
      </p:sp>
      <p:sp>
        <p:nvSpPr>
          <p:cNvPr id="58" name="CasellaDiTesto 57"/>
          <p:cNvSpPr txBox="1"/>
          <p:nvPr/>
        </p:nvSpPr>
        <p:spPr>
          <a:xfrm>
            <a:off x="5386242" y="4707563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</a:p>
          <a:p>
            <a:endParaRPr lang="en-GB" sz="2200" dirty="0"/>
          </a:p>
          <a:p>
            <a:r>
              <a:rPr lang="en-GB" sz="2200" dirty="0"/>
              <a:t>2</a:t>
            </a:r>
          </a:p>
          <a:p>
            <a:endParaRPr lang="en-GB" sz="2200" dirty="0"/>
          </a:p>
          <a:p>
            <a:r>
              <a:rPr lang="en-GB" sz="2200" dirty="0"/>
              <a:t>3</a:t>
            </a:r>
          </a:p>
        </p:txBody>
      </p:sp>
      <p:sp>
        <p:nvSpPr>
          <p:cNvPr id="59" name="CasellaDiTesto 58"/>
          <p:cNvSpPr txBox="1"/>
          <p:nvPr/>
        </p:nvSpPr>
        <p:spPr>
          <a:xfrm>
            <a:off x="8119333" y="4702554"/>
            <a:ext cx="367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</a:t>
            </a:r>
          </a:p>
          <a:p>
            <a:endParaRPr lang="en-GB" sz="2200" dirty="0"/>
          </a:p>
          <a:p>
            <a:r>
              <a:rPr lang="en-GB" sz="2200" dirty="0"/>
              <a:t>5</a:t>
            </a:r>
          </a:p>
        </p:txBody>
      </p:sp>
      <p:pic>
        <p:nvPicPr>
          <p:cNvPr id="62" name="Elemento grafico 61" descr="Aggiorna contorno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402243">
            <a:off x="7693616" y="3028163"/>
            <a:ext cx="538766" cy="538766"/>
          </a:xfrm>
          <a:prstGeom prst="rect">
            <a:avLst/>
          </a:prstGeom>
        </p:spPr>
      </p:pic>
      <p:sp>
        <p:nvSpPr>
          <p:cNvPr id="63" name="CasellaDiTesto 62"/>
          <p:cNvSpPr txBox="1"/>
          <p:nvPr/>
        </p:nvSpPr>
        <p:spPr>
          <a:xfrm>
            <a:off x="8119333" y="3105329"/>
            <a:ext cx="141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∀ step</a:t>
            </a:r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DFE754-5E13-2D48-8223-6EA6DFF39B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3059" y="1574019"/>
            <a:ext cx="3719383" cy="333374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Overview del programma: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Preview dell’output</a:t>
            </a:r>
          </a:p>
        </p:txBody>
      </p:sp>
      <p:pic>
        <p:nvPicPr>
          <p:cNvPr id="7" name="stage.mp4" descr="stage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7902" t="8322" r="8496" b="13379"/>
          <a:stretch>
            <a:fillRect/>
          </a:stretch>
        </p:blipFill>
        <p:spPr>
          <a:xfrm>
            <a:off x="4216526" y="250257"/>
            <a:ext cx="7826100" cy="6101933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2BE088-B1CF-334E-804D-7585089FB6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Analisi delle prestazioni – seriale (1)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600" y="2008908"/>
            <a:ext cx="8569036" cy="4302991"/>
          </a:xfrm>
        </p:spPr>
        <p:txBody>
          <a:bodyPr>
            <a:normAutofit/>
          </a:bodyPr>
          <a:lstStyle/>
          <a:p>
            <a:r>
              <a:rPr lang="en-US" sz="2000" dirty="0"/>
              <a:t>Profiling </a:t>
            </a:r>
            <a:r>
              <a:rPr lang="en-US" sz="2000" dirty="0" err="1"/>
              <a:t>svolto</a:t>
            </a:r>
            <a:r>
              <a:rPr lang="en-US" sz="2000" dirty="0"/>
              <a:t> con GNU </a:t>
            </a:r>
            <a:r>
              <a:rPr lang="en-US" sz="2000" dirty="0" err="1"/>
              <a:t>gprof*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 err="1"/>
              <a:t>gcc</a:t>
            </a:r>
            <a:r>
              <a:rPr lang="en-US" sz="2000" dirty="0"/>
              <a:t> –</a:t>
            </a:r>
            <a:r>
              <a:rPr lang="en-US" sz="2000" dirty="0" err="1"/>
              <a:t>pg</a:t>
            </a:r>
            <a:r>
              <a:rPr lang="en-US" sz="2000" dirty="0"/>
              <a:t> </a:t>
            </a:r>
            <a:r>
              <a:rPr lang="en-US" sz="2000" dirty="0" err="1"/>
              <a:t>particles_simulation.c</a:t>
            </a:r>
            <a:r>
              <a:rPr lang="en-US" sz="2000" dirty="0"/>
              <a:t> -o </a:t>
            </a:r>
            <a:r>
              <a:rPr lang="en-US" sz="2000" dirty="0" err="1"/>
              <a:t>particles_simulation.o</a:t>
            </a:r>
            <a:br>
              <a:rPr lang="en-US" sz="2000" dirty="0"/>
            </a:br>
            <a:r>
              <a:rPr lang="en-US" sz="2000" dirty="0" err="1"/>
              <a:t>gprof</a:t>
            </a:r>
            <a:r>
              <a:rPr lang="en-US" sz="2000" dirty="0"/>
              <a:t> </a:t>
            </a:r>
            <a:r>
              <a:rPr lang="en-US" sz="2000" dirty="0" err="1"/>
              <a:t>particles_simulation.o</a:t>
            </a:r>
            <a:r>
              <a:rPr lang="en-US" sz="2000" dirty="0"/>
              <a:t> </a:t>
            </a:r>
            <a:r>
              <a:rPr lang="en-US" sz="2000" dirty="0" err="1"/>
              <a:t>gmon.out</a:t>
            </a:r>
            <a:endParaRPr lang="en-US" sz="20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Rettangolo con angoli arrotondati 3"/>
          <p:cNvSpPr/>
          <p:nvPr/>
        </p:nvSpPr>
        <p:spPr>
          <a:xfrm>
            <a:off x="8712437" y="2957411"/>
            <a:ext cx="3117272" cy="5680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 USATO </a:t>
            </a:r>
          </a:p>
        </p:txBody>
      </p:sp>
      <p:sp>
        <p:nvSpPr>
          <p:cNvPr id="5" name="Rettangolo con angoli arrotondati 4"/>
          <p:cNvSpPr/>
          <p:nvPr/>
        </p:nvSpPr>
        <p:spPr>
          <a:xfrm>
            <a:off x="8712437" y="3632677"/>
            <a:ext cx="3117272" cy="19155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GB" dirty="0"/>
              <a:t>AMD RYZEN 5950x </a:t>
            </a:r>
          </a:p>
          <a:p>
            <a:pPr algn="ctr"/>
            <a:r>
              <a:rPr lang="en-GB" dirty="0"/>
              <a:t>16 core</a:t>
            </a:r>
            <a:r>
              <a:rPr lang="en-US" altLang="en-GB" dirty="0"/>
              <a:t> - 32 threads</a:t>
            </a:r>
            <a:endParaRPr lang="en-GB" dirty="0"/>
          </a:p>
          <a:p>
            <a:pPr algn="ctr"/>
            <a:r>
              <a:rPr lang="en-GB" dirty="0"/>
              <a:t>32 GB RAM</a:t>
            </a:r>
          </a:p>
          <a:p>
            <a:pPr algn="ctr"/>
            <a:r>
              <a:rPr lang="en-US" altLang="en-GB" dirty="0"/>
              <a:t>NVIDIA A4000 </a:t>
            </a:r>
          </a:p>
          <a:p>
            <a:pPr algn="ctr"/>
            <a:r>
              <a:rPr lang="en-US" altLang="en-GB" dirty="0"/>
              <a:t>16 GB VRAM</a:t>
            </a:r>
          </a:p>
          <a:p>
            <a:pPr algn="ctr"/>
            <a:r>
              <a:rPr lang="en-US" altLang="en-GB" dirty="0"/>
              <a:t>Compute Capability 8.6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976387" y="1494695"/>
            <a:ext cx="823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-- misure e profiling eseguiti limitando il programma a 10 evoluzioni del sistema --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74071" y="2982967"/>
            <a:ext cx="7315201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%   cumulative   self              self     total           </a:t>
            </a:r>
          </a:p>
          <a:p>
            <a:r>
              <a:rPr lang="en-GB" sz="1100" dirty="0"/>
              <a:t> time   seconds   seconds    calls   s/call   s/call  name    </a:t>
            </a:r>
          </a:p>
          <a:p>
            <a:r>
              <a:rPr lang="en-GB" sz="1100" dirty="0"/>
              <a:t> 63.89     76.89    76.89 263898224     0.00     0.00  </a:t>
            </a:r>
            <a:r>
              <a:rPr lang="en-GB" sz="1100" dirty="0">
                <a:highlight>
                  <a:srgbClr val="FFFF00"/>
                </a:highlight>
              </a:rPr>
              <a:t>ForceCompt</a:t>
            </a:r>
          </a:p>
          <a:p>
            <a:r>
              <a:rPr lang="en-GB" sz="1100" dirty="0"/>
              <a:t> 19.51    100.37    23.48        1    23.48   119.54  SystemEvolution</a:t>
            </a:r>
          </a:p>
          <a:p>
            <a:r>
              <a:rPr lang="en-GB" sz="1100" u="sng" dirty="0"/>
              <a:t> 15.93    119.53    19.17 264111744     0.00     0.00  newparticle</a:t>
            </a:r>
          </a:p>
          <a:p>
            <a:r>
              <a:rPr lang="en-GB" sz="1100" dirty="0"/>
              <a:t>  0.57    120.23     0.69        1     0.69     0.69  GeneratingField</a:t>
            </a:r>
          </a:p>
          <a:p>
            <a:r>
              <a:rPr lang="en-GB" sz="1100" dirty="0"/>
              <a:t>  0.02    120.25     0.02        1     0.02     0.03  ParticleGeneration</a:t>
            </a:r>
          </a:p>
          <a:p>
            <a:r>
              <a:rPr lang="en-GB" sz="1100" dirty="0"/>
              <a:t>  0.01    120.26     0.01       10     0.00     0.00  ComptPopulation</a:t>
            </a:r>
          </a:p>
          <a:p>
            <a:r>
              <a:rPr lang="en-GB" sz="1100" dirty="0"/>
              <a:t>  0.01    120.27     0.01        1     0.01     0.01  MaxIntVal</a:t>
            </a:r>
          </a:p>
          <a:p>
            <a:r>
              <a:rPr lang="en-GB" sz="1100" dirty="0"/>
              <a:t>  0.00    120.27     0.00       27     0.00     0.00  rowlen</a:t>
            </a:r>
          </a:p>
          <a:p>
            <a:r>
              <a:rPr lang="en-GB" sz="1100" dirty="0"/>
              <a:t>  0.00    120.27     0.00       24     0.00     0.00  readrow</a:t>
            </a:r>
          </a:p>
          <a:p>
            <a:r>
              <a:rPr lang="en-GB" sz="1100" dirty="0"/>
              <a:t>  0.00    120.27     0.00       10     0.00     0.00  ParticleStats</a:t>
            </a:r>
          </a:p>
          <a:p>
            <a:r>
              <a:rPr lang="en-GB" sz="1100" dirty="0"/>
              <a:t>  0.00    120.27     0.00        3     0.00     0.00  DumpPopulation</a:t>
            </a:r>
          </a:p>
          <a:p>
            <a:r>
              <a:rPr lang="en-GB" sz="1100" dirty="0"/>
              <a:t>  0.00    120.27     0.00        2     0.00     0.00  print_i2dGrid</a:t>
            </a:r>
          </a:p>
          <a:p>
            <a:r>
              <a:rPr lang="en-GB" sz="1100" dirty="0"/>
              <a:t>  0.00    120.27     0.00        1     0.00     0.00  InitGrid</a:t>
            </a:r>
          </a:p>
          <a:p>
            <a:r>
              <a:rPr lang="en-GB" sz="1100" dirty="0"/>
              <a:t>  0.00    120.27     0.00        1     0.00     0.00  MinIntVal</a:t>
            </a:r>
          </a:p>
          <a:p>
            <a:r>
              <a:rPr lang="en-GB" sz="1100" dirty="0"/>
              <a:t>  0.00    120.27     0.00        1     0.00     0.00  print_Population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467686" y="3156306"/>
            <a:ext cx="2627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Prime tre funzioni occupano il</a:t>
            </a:r>
          </a:p>
          <a:p>
            <a:r>
              <a:rPr lang="en-GB" dirty="0">
                <a:highlight>
                  <a:srgbClr val="FFFF00"/>
                </a:highlight>
              </a:rPr>
              <a:t>99,4% of CPU time</a:t>
            </a:r>
          </a:p>
        </p:txBody>
      </p:sp>
      <p:cxnSp>
        <p:nvCxnSpPr>
          <p:cNvPr id="11" name="Connettore 2 10"/>
          <p:cNvCxnSpPr>
            <a:cxnSpLocks/>
          </p:cNvCxnSpPr>
          <p:nvPr/>
        </p:nvCxnSpPr>
        <p:spPr>
          <a:xfrm flipH="1">
            <a:off x="4109987" y="3641782"/>
            <a:ext cx="1357699" cy="18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/>
          <p:cNvSpPr txBox="1"/>
          <p:nvPr/>
        </p:nvSpPr>
        <p:spPr>
          <a:xfrm>
            <a:off x="228600" y="6332032"/>
            <a:ext cx="931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/>
              <a:t>* I/O, librerie rendono il tempo misurato con gprof diverso dal tempo reale di esecuzione</a:t>
            </a:r>
            <a:endParaRPr lang="en-GB" u="sng" dirty="0"/>
          </a:p>
        </p:txBody>
      </p:sp>
      <p:sp>
        <p:nvSpPr>
          <p:cNvPr id="19" name="Segnaposto numero diapositiva 18">
            <a:extLst>
              <a:ext uri="{FF2B5EF4-FFF2-40B4-BE49-F238E27FC236}">
                <a16:creationId xmlns:a16="http://schemas.microsoft.com/office/drawing/2014/main" id="{CB0EE1A6-0C1A-724E-BF14-6612899D71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8293"/>
            <a:ext cx="9912178" cy="1325563"/>
          </a:xfrm>
        </p:spPr>
        <p:txBody>
          <a:bodyPr/>
          <a:lstStyle/>
          <a:p>
            <a:r>
              <a:rPr lang="en-US"/>
              <a:t>2. Analisi delle prestazioni – seriale </a:t>
            </a:r>
            <a:r>
              <a:rPr lang="en-US" dirty="0"/>
              <a:t>(2)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19545" y="2569098"/>
            <a:ext cx="7628479" cy="304698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for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 i=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i &lt; pp-&gt;np; i++ ) {</a:t>
            </a:r>
          </a:p>
          <a:p>
            <a:r>
              <a:rPr lang="it-IT" sz="1600" noProof="1">
                <a:solidFill>
                  <a:srgbClr val="DCDCAA"/>
                </a:solidFill>
                <a:latin typeface="Menlo"/>
              </a:rPr>
              <a:t> newparticle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(&amp;p1,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[i]);</a:t>
            </a:r>
          </a:p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 for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 j=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j &lt;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np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j++ ) {</a:t>
            </a:r>
          </a:p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   if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 j != i ) {</a:t>
            </a:r>
          </a:p>
          <a:p>
            <a:r>
              <a:rPr lang="it-IT" sz="1600" noProof="1">
                <a:solidFill>
                  <a:srgbClr val="DCDCAA"/>
                </a:solidFill>
                <a:latin typeface="Menlo"/>
              </a:rPr>
              <a:t>    newparticle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(&amp;p2,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[j]);</a:t>
            </a:r>
          </a:p>
          <a:p>
            <a:r>
              <a:rPr lang="it-IT" sz="1600" noProof="1">
                <a:solidFill>
                  <a:srgbClr val="DCDCAA"/>
                </a:solidFill>
                <a:latin typeface="Menlo"/>
              </a:rPr>
              <a:t>    ForceCompt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(f,p1,p2);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   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];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   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];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  }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} </a:t>
            </a:r>
            <a:endParaRPr lang="it-IT" sz="1600" noProof="1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19545" y="2078181"/>
            <a:ext cx="36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originale di ForceCompt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19545" y="5805055"/>
            <a:ext cx="625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</a:t>
            </a:r>
            <a:r>
              <a:rPr lang="en-GB" baseline="30000" dirty="0"/>
              <a:t>2</a:t>
            </a:r>
            <a:r>
              <a:rPr lang="en-GB" dirty="0"/>
              <a:t>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534" y="3902143"/>
            <a:ext cx="2743200" cy="47535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534" y="4821032"/>
            <a:ext cx="3488139" cy="332176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10D734-332D-BE45-9C02-674B44A0B5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519545" y="2268001"/>
            <a:ext cx="10016837" cy="3570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for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(i =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i &lt;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np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i++) {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x0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y0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br>
              <a:rPr lang="it-IT" sz="1600" noProof="1">
                <a:latin typeface="Menlo" panose="020B0609030804020204" pitchFamily="49" charset="0"/>
              </a:rPr>
            </a:br>
            <a:r>
              <a:rPr lang="it-IT" sz="1600" noProof="1">
                <a:solidFill>
                  <a:srgbClr val="D4D4D4"/>
                </a:solidFill>
                <a:latin typeface="Menlo"/>
              </a:rPr>
              <a:t>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(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* TimeBit) +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 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0.5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*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[i]);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br>
              <a:rPr lang="it-IT" sz="1600" noProof="1">
                <a:latin typeface="Menlo" panose="020B0609030804020204" pitchFamily="49" charset="0"/>
              </a:rPr>
            </a:br>
            <a:r>
              <a:rPr lang="it-IT" sz="1600" noProof="1">
                <a:solidFill>
                  <a:srgbClr val="D4D4D4"/>
                </a:solidFill>
                <a:latin typeface="Menlo"/>
              </a:rPr>
              <a:t>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(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* TimeBit) +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 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0.5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*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[i]);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}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19545" y="1690688"/>
            <a:ext cx="36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originale di ComptPopulation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19545" y="5990772"/>
            <a:ext cx="625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A1AE65-7697-4247-B051-AEE73E3313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7</a:t>
            </a:fld>
            <a:endParaRPr lang="en-US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BF86AF30-BF0B-F748-815D-C9928144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Analisi delle prestazioni – seriale </a:t>
            </a:r>
            <a:r>
              <a:rPr lang="en-US" dirty="0"/>
              <a:t>(3)</a:t>
            </a:r>
            <a:endParaRPr 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5943600" y="1828800"/>
            <a:ext cx="5728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baseline="30000" dirty="0" err="1"/>
              <a:t>th</a:t>
            </a:r>
            <a:r>
              <a:rPr lang="en-GB" i="1" dirty="0"/>
              <a:t> thread </a:t>
            </a:r>
            <a:r>
              <a:rPr lang="en-GB" i="1" dirty="0" err="1"/>
              <a:t>su</a:t>
            </a:r>
            <a:r>
              <a:rPr lang="en-GB" i="1" dirty="0"/>
              <a:t> GPU:</a:t>
            </a:r>
          </a:p>
          <a:p>
            <a:r>
              <a:rPr lang="en-GB" i="1" dirty="0"/>
              <a:t>// f</a:t>
            </a:r>
            <a:r>
              <a:rPr lang="en-GB" i="1" baseline="-25000" dirty="0"/>
              <a:t>i</a:t>
            </a:r>
            <a:r>
              <a:rPr lang="en-GB" i="1" dirty="0"/>
              <a:t> </a:t>
            </a:r>
            <a:r>
              <a:rPr lang="en-GB" i="1" dirty="0" err="1"/>
              <a:t>è</a:t>
            </a:r>
            <a:r>
              <a:rPr lang="en-GB" i="1" dirty="0"/>
              <a:t> </a:t>
            </a:r>
            <a:r>
              <a:rPr lang="en-GB" i="1" dirty="0" err="1"/>
              <a:t>l’insieme</a:t>
            </a:r>
            <a:r>
              <a:rPr lang="en-GB" i="1" dirty="0"/>
              <a:t> </a:t>
            </a:r>
            <a:r>
              <a:rPr lang="en-GB" i="1" dirty="0" err="1"/>
              <a:t>delle</a:t>
            </a:r>
            <a:r>
              <a:rPr lang="en-GB" i="1" dirty="0"/>
              <a:t> </a:t>
            </a:r>
            <a:r>
              <a:rPr lang="en-GB" i="1" dirty="0" err="1"/>
              <a:t>forze</a:t>
            </a:r>
            <a:r>
              <a:rPr lang="en-GB" i="1" dirty="0"/>
              <a:t> </a:t>
            </a:r>
            <a:r>
              <a:rPr lang="en-GB" i="1" dirty="0" err="1"/>
              <a:t>agenti</a:t>
            </a:r>
            <a:r>
              <a:rPr lang="en-GB" i="1" dirty="0"/>
              <a:t> </a:t>
            </a:r>
            <a:r>
              <a:rPr lang="en-GB" i="1" dirty="0" err="1"/>
              <a:t>sulla</a:t>
            </a:r>
            <a:r>
              <a:rPr lang="en-GB" i="1" dirty="0"/>
              <a:t> </a:t>
            </a:r>
            <a:r>
              <a:rPr lang="en-GB" i="1" dirty="0" err="1"/>
              <a:t>particella</a:t>
            </a:r>
            <a:r>
              <a:rPr lang="en-GB" i="1" dirty="0"/>
              <a:t> </a:t>
            </a:r>
            <a:r>
              <a:rPr lang="en-GB" i="1" dirty="0" err="1"/>
              <a:t>i</a:t>
            </a:r>
            <a:endParaRPr lang="en-GB" i="1" dirty="0"/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∀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particella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j ≠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calcola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forze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e j</a:t>
            </a:r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somma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a f</a:t>
            </a:r>
            <a:r>
              <a:rPr lang="en-GB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</a:p>
          <a:p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aggiorna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posizione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x,y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e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velocità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vx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vy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di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Ottimizzazione del codice</a:t>
            </a:r>
            <a:r>
              <a:rPr lang="en-US" dirty="0"/>
              <a:t>: forza e </a:t>
            </a:r>
            <a:r>
              <a:rPr lang="en-US" dirty="0" err="1"/>
              <a:t>posizione</a:t>
            </a: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19" y="1704820"/>
            <a:ext cx="4726024" cy="3643168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4038202" y="2726421"/>
            <a:ext cx="220565" cy="2205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 flipV="1">
            <a:off x="4378036" y="2161309"/>
            <a:ext cx="1302328" cy="565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5389419" y="4253345"/>
            <a:ext cx="6283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del </a:t>
            </a:r>
            <a:r>
              <a:rPr lang="en-GB" dirty="0" err="1"/>
              <a:t>calcolo</a:t>
            </a:r>
            <a:r>
              <a:rPr lang="en-GB" dirty="0"/>
              <a:t> di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dirty="0"/>
              <a:t> : O(n)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  <a:p>
            <a:r>
              <a:rPr lang="en-GB" dirty="0" err="1"/>
              <a:t>Complessità</a:t>
            </a:r>
            <a:r>
              <a:rPr lang="en-GB" dirty="0"/>
              <a:t> del </a:t>
            </a:r>
            <a:r>
              <a:rPr lang="en-GB" dirty="0" err="1"/>
              <a:t>calcolo</a:t>
            </a:r>
            <a:r>
              <a:rPr lang="en-GB" dirty="0"/>
              <a:t> di </a:t>
            </a:r>
            <a:r>
              <a:rPr lang="en-GB" dirty="0" err="1"/>
              <a:t>x,y,vx,vy</a:t>
            </a:r>
            <a:r>
              <a:rPr lang="en-GB" dirty="0"/>
              <a:t>: O(1) </a:t>
            </a:r>
          </a:p>
          <a:p>
            <a:endParaRPr lang="en-GB" dirty="0"/>
          </a:p>
          <a:p>
            <a:r>
              <a:rPr lang="en-GB" dirty="0" err="1"/>
              <a:t>Utilizzando</a:t>
            </a:r>
            <a:r>
              <a:rPr lang="en-GB" dirty="0"/>
              <a:t> n GPU threads: </a:t>
            </a:r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O(n)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6BAEA52A-5532-D748-A90B-A2931238A5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Call graph del programma ottimizzato (1)</a:t>
            </a:r>
          </a:p>
        </p:txBody>
      </p:sp>
      <p:cxnSp>
        <p:nvCxnSpPr>
          <p:cNvPr id="4" name="Connettore 1 3"/>
          <p:cNvCxnSpPr/>
          <p:nvPr/>
        </p:nvCxnSpPr>
        <p:spPr>
          <a:xfrm>
            <a:off x="1180584" y="1885837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tangolo con angoli arrotondati 4"/>
          <p:cNvSpPr/>
          <p:nvPr/>
        </p:nvSpPr>
        <p:spPr>
          <a:xfrm>
            <a:off x="169841" y="2166110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InitGrid</a:t>
            </a:r>
            <a:endParaRPr lang="en-GB" sz="1600" dirty="0"/>
          </a:p>
        </p:txBody>
      </p:sp>
      <p:sp>
        <p:nvSpPr>
          <p:cNvPr id="6" name="Rettangolo con angoli arrotondati 5"/>
          <p:cNvSpPr/>
          <p:nvPr/>
        </p:nvSpPr>
        <p:spPr>
          <a:xfrm>
            <a:off x="217159" y="3116266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GeneratingField</a:t>
            </a:r>
            <a:endParaRPr lang="en-GB" sz="1600" dirty="0"/>
          </a:p>
        </p:txBody>
      </p:sp>
      <p:sp>
        <p:nvSpPr>
          <p:cNvPr id="7" name="Rettangolo con angoli arrotondati 6"/>
          <p:cNvSpPr/>
          <p:nvPr/>
        </p:nvSpPr>
        <p:spPr>
          <a:xfrm>
            <a:off x="217160" y="406642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ParticlesGeneration</a:t>
            </a:r>
            <a:endParaRPr lang="en-GB" sz="16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08548" y="1516505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Initialization</a:t>
            </a:r>
          </a:p>
        </p:txBody>
      </p:sp>
      <p:sp>
        <p:nvSpPr>
          <p:cNvPr id="10" name="Rettangolo con angoli arrotondati 9"/>
          <p:cNvSpPr/>
          <p:nvPr/>
        </p:nvSpPr>
        <p:spPr>
          <a:xfrm>
            <a:off x="5198646" y="207045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step s</a:t>
            </a:r>
            <a:endParaRPr lang="en-GB" sz="1600" dirty="0"/>
          </a:p>
        </p:txBody>
      </p:sp>
      <p:cxnSp>
        <p:nvCxnSpPr>
          <p:cNvPr id="11" name="Connettore 4 10"/>
          <p:cNvCxnSpPr/>
          <p:nvPr/>
        </p:nvCxnSpPr>
        <p:spPr>
          <a:xfrm>
            <a:off x="6218308" y="2788562"/>
            <a:ext cx="2616200" cy="230563"/>
          </a:xfrm>
          <a:prstGeom prst="bentConnector3">
            <a:avLst>
              <a:gd name="adj1" fmla="val -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6211272" y="3019125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>
            <a:off x="8834508" y="3019125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4753774" y="3056999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Evolution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7422511" y="3059668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Reporting</a:t>
            </a:r>
          </a:p>
        </p:txBody>
      </p:sp>
      <p:sp>
        <p:nvSpPr>
          <p:cNvPr id="16" name="Rettangolo con angoli arrotondati 15"/>
          <p:cNvSpPr/>
          <p:nvPr/>
        </p:nvSpPr>
        <p:spPr>
          <a:xfrm>
            <a:off x="5231946" y="3424508"/>
            <a:ext cx="2130424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CudaMemset</a:t>
            </a:r>
            <a:endParaRPr lang="en-GB" sz="1600" dirty="0"/>
          </a:p>
        </p:txBody>
      </p:sp>
      <p:sp>
        <p:nvSpPr>
          <p:cNvPr id="17" name="Rettangolo con angoli arrotondati 16"/>
          <p:cNvSpPr/>
          <p:nvPr/>
        </p:nvSpPr>
        <p:spPr>
          <a:xfrm>
            <a:off x="5256337" y="4122720"/>
            <a:ext cx="2130424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ForceCompt_par</a:t>
            </a:r>
            <a:endParaRPr lang="en-GB" sz="1600" dirty="0"/>
          </a:p>
        </p:txBody>
      </p:sp>
      <p:sp>
        <p:nvSpPr>
          <p:cNvPr id="18" name="Rettangolo con angoli arrotondati 17"/>
          <p:cNvSpPr/>
          <p:nvPr/>
        </p:nvSpPr>
        <p:spPr>
          <a:xfrm>
            <a:off x="5256337" y="4814732"/>
            <a:ext cx="2130425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ComptPopulation_par</a:t>
            </a:r>
            <a:endParaRPr lang="en-GB" sz="1600" dirty="0"/>
          </a:p>
        </p:txBody>
      </p:sp>
      <p:sp>
        <p:nvSpPr>
          <p:cNvPr id="19" name="Rettangolo con angoli arrotondati 18"/>
          <p:cNvSpPr/>
          <p:nvPr/>
        </p:nvSpPr>
        <p:spPr>
          <a:xfrm>
            <a:off x="8011753" y="3393785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DumpPopulation</a:t>
            </a:r>
            <a:endParaRPr lang="en-GB" sz="1600" dirty="0"/>
          </a:p>
        </p:txBody>
      </p:sp>
      <p:sp>
        <p:nvSpPr>
          <p:cNvPr id="20" name="Rettangolo con angoli arrotondati 19"/>
          <p:cNvSpPr/>
          <p:nvPr/>
        </p:nvSpPr>
        <p:spPr>
          <a:xfrm>
            <a:off x="8011753" y="4122720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ParticleScreen</a:t>
            </a:r>
            <a:endParaRPr lang="en-GB" sz="1600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4912864" y="3521990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</a:p>
          <a:p>
            <a:endParaRPr lang="en-GB" sz="2200" dirty="0"/>
          </a:p>
          <a:p>
            <a:r>
              <a:rPr lang="en-GB" sz="2200" dirty="0"/>
              <a:t>2</a:t>
            </a:r>
          </a:p>
          <a:p>
            <a:endParaRPr lang="en-GB" sz="2200" dirty="0"/>
          </a:p>
          <a:p>
            <a:r>
              <a:rPr lang="en-GB" sz="2200" dirty="0"/>
              <a:t>3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7678946" y="3503994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</a:t>
            </a:r>
          </a:p>
          <a:p>
            <a:endParaRPr lang="en-GB" sz="2200" dirty="0"/>
          </a:p>
          <a:p>
            <a:r>
              <a:rPr lang="en-GB" sz="2200" dirty="0"/>
              <a:t>5</a:t>
            </a:r>
          </a:p>
          <a:p>
            <a:endParaRPr lang="en-GB" sz="2200" dirty="0"/>
          </a:p>
          <a:p>
            <a:r>
              <a:rPr lang="en-GB" sz="2200" dirty="0"/>
              <a:t>6</a:t>
            </a:r>
          </a:p>
        </p:txBody>
      </p:sp>
      <p:pic>
        <p:nvPicPr>
          <p:cNvPr id="23" name="Elemento grafico 22" descr="Aggiorna contorno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402243">
            <a:off x="7165078" y="1808620"/>
            <a:ext cx="538766" cy="538766"/>
          </a:xfrm>
          <a:prstGeom prst="rect">
            <a:avLst/>
          </a:prstGeom>
        </p:spPr>
      </p:pic>
      <p:cxnSp>
        <p:nvCxnSpPr>
          <p:cNvPr id="25" name="Connettore 1 24"/>
          <p:cNvCxnSpPr/>
          <p:nvPr/>
        </p:nvCxnSpPr>
        <p:spPr>
          <a:xfrm>
            <a:off x="3606451" y="1885837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tangolo con angoli arrotondati 25"/>
          <p:cNvSpPr/>
          <p:nvPr/>
        </p:nvSpPr>
        <p:spPr>
          <a:xfrm>
            <a:off x="2595708" y="2166110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CudaMalloc</a:t>
            </a:r>
            <a:endParaRPr lang="en-GB" sz="1600" dirty="0"/>
          </a:p>
        </p:txBody>
      </p:sp>
      <p:sp>
        <p:nvSpPr>
          <p:cNvPr id="27" name="Rettangolo con angoli arrotondati 26"/>
          <p:cNvSpPr/>
          <p:nvPr/>
        </p:nvSpPr>
        <p:spPr>
          <a:xfrm>
            <a:off x="2643026" y="3116266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CudaMemcpy</a:t>
            </a:r>
            <a:endParaRPr lang="en-GB" sz="1600" dirty="0"/>
          </a:p>
          <a:p>
            <a:pPr algn="ctr"/>
            <a:r>
              <a:rPr lang="en-GB" sz="1600" dirty="0" err="1"/>
              <a:t>HostToDevice</a:t>
            </a:r>
            <a:endParaRPr lang="en-GB" sz="1600" dirty="0"/>
          </a:p>
        </p:txBody>
      </p:sp>
      <p:sp>
        <p:nvSpPr>
          <p:cNvPr id="28" name="Rettangolo con angoli arrotondati 27"/>
          <p:cNvSpPr/>
          <p:nvPr/>
        </p:nvSpPr>
        <p:spPr>
          <a:xfrm>
            <a:off x="2643027" y="406642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CudaMemset</a:t>
            </a:r>
            <a:endParaRPr lang="en-GB" sz="16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2734415" y="1378006"/>
            <a:ext cx="169333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 err="1"/>
              <a:t>DeviceMemory</a:t>
            </a:r>
            <a:r>
              <a:rPr lang="en-GB" dirty="0"/>
              <a:t> Initialization</a:t>
            </a:r>
          </a:p>
        </p:txBody>
      </p:sp>
      <p:sp>
        <p:nvSpPr>
          <p:cNvPr id="31" name="Rettangolo con angoli arrotondati 30"/>
          <p:cNvSpPr/>
          <p:nvPr/>
        </p:nvSpPr>
        <p:spPr>
          <a:xfrm>
            <a:off x="4909461" y="2904775"/>
            <a:ext cx="2580896" cy="262988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asellaDiTesto 31"/>
          <p:cNvSpPr txBox="1"/>
          <p:nvPr/>
        </p:nvSpPr>
        <p:spPr>
          <a:xfrm>
            <a:off x="5233381" y="5984055"/>
            <a:ext cx="2176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Calcolo</a:t>
            </a:r>
            <a:r>
              <a:rPr lang="en-GB" sz="1600" dirty="0"/>
              <a:t> </a:t>
            </a:r>
            <a:r>
              <a:rPr lang="en-GB" sz="1600" dirty="0" err="1"/>
              <a:t>dello</a:t>
            </a:r>
            <a:r>
              <a:rPr lang="en-GB" sz="1600" dirty="0"/>
              <a:t> step</a:t>
            </a:r>
          </a:p>
          <a:p>
            <a:r>
              <a:rPr lang="en-GB" sz="1600" dirty="0"/>
              <a:t>s+1 (device)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7590795" y="1872043"/>
            <a:ext cx="130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∀ step</a:t>
            </a:r>
            <a:endParaRPr lang="en-GB" dirty="0"/>
          </a:p>
        </p:txBody>
      </p:sp>
      <p:sp>
        <p:nvSpPr>
          <p:cNvPr id="34" name="Rettangolo con angoli arrotondati 33"/>
          <p:cNvSpPr/>
          <p:nvPr/>
        </p:nvSpPr>
        <p:spPr>
          <a:xfrm>
            <a:off x="7590477" y="2904775"/>
            <a:ext cx="2263693" cy="258268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asellaDiTesto 34"/>
          <p:cNvSpPr txBox="1"/>
          <p:nvPr/>
        </p:nvSpPr>
        <p:spPr>
          <a:xfrm>
            <a:off x="7386105" y="5954899"/>
            <a:ext cx="272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Scrittura</a:t>
            </a:r>
            <a:r>
              <a:rPr lang="en-GB" sz="1600" dirty="0"/>
              <a:t> output </a:t>
            </a:r>
            <a:r>
              <a:rPr lang="en-GB" sz="1600" dirty="0" err="1"/>
              <a:t>dello</a:t>
            </a:r>
            <a:r>
              <a:rPr lang="en-GB" sz="1600" dirty="0"/>
              <a:t> step </a:t>
            </a:r>
          </a:p>
          <a:p>
            <a:r>
              <a:rPr lang="en-GB" sz="1600" dirty="0"/>
              <a:t>s (host)</a:t>
            </a:r>
          </a:p>
        </p:txBody>
      </p:sp>
      <p:sp>
        <p:nvSpPr>
          <p:cNvPr id="36" name="Rettangolo con angoli arrotondati 35"/>
          <p:cNvSpPr/>
          <p:nvPr/>
        </p:nvSpPr>
        <p:spPr>
          <a:xfrm>
            <a:off x="10205837" y="3381900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CudaMemcpy</a:t>
            </a:r>
            <a:endParaRPr lang="en-GB" sz="1600" dirty="0"/>
          </a:p>
          <a:p>
            <a:pPr algn="ctr"/>
            <a:r>
              <a:rPr lang="en-GB" sz="1600" dirty="0" err="1"/>
              <a:t>DeviceToHost</a:t>
            </a:r>
            <a:endParaRPr lang="en-GB" sz="1600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9873030" y="3421118"/>
            <a:ext cx="367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7</a:t>
            </a:r>
          </a:p>
        </p:txBody>
      </p:sp>
      <p:cxnSp>
        <p:nvCxnSpPr>
          <p:cNvPr id="39" name="Connettore 4 38"/>
          <p:cNvCxnSpPr/>
          <p:nvPr/>
        </p:nvCxnSpPr>
        <p:spPr>
          <a:xfrm rot="10800000">
            <a:off x="8830993" y="3019125"/>
            <a:ext cx="2387341" cy="158762"/>
          </a:xfrm>
          <a:prstGeom prst="bentConnector3">
            <a:avLst>
              <a:gd name="adj1" fmla="val -3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tangolo con angoli arrotondati 42"/>
          <p:cNvSpPr/>
          <p:nvPr/>
        </p:nvSpPr>
        <p:spPr>
          <a:xfrm>
            <a:off x="9907675" y="2904775"/>
            <a:ext cx="2175595" cy="1161648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asellaDiTesto 43"/>
          <p:cNvSpPr txBox="1"/>
          <p:nvPr/>
        </p:nvSpPr>
        <p:spPr>
          <a:xfrm>
            <a:off x="10004704" y="5923402"/>
            <a:ext cx="235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Aggiornamento </a:t>
            </a:r>
            <a:r>
              <a:rPr lang="en-GB" sz="1600" dirty="0" err="1"/>
              <a:t>stato</a:t>
            </a:r>
            <a:endParaRPr lang="en-GB" sz="1600" dirty="0"/>
          </a:p>
          <a:p>
            <a:r>
              <a:rPr lang="en-GB" sz="1600" dirty="0"/>
              <a:t>s+1 (device) </a:t>
            </a: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⟶ s (host)</a:t>
            </a:r>
            <a:endParaRPr lang="en-GB" sz="16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5708184" y="5551090"/>
            <a:ext cx="683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GPU (stream0)                         CPU                            GPU (stream0)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9821453" y="3051786"/>
            <a:ext cx="2370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Memory Management</a:t>
            </a:r>
          </a:p>
        </p:txBody>
      </p:sp>
      <p:sp>
        <p:nvSpPr>
          <p:cNvPr id="40" name="Rettangolo con angoli arrotondati 39"/>
          <p:cNvSpPr/>
          <p:nvPr/>
        </p:nvSpPr>
        <p:spPr>
          <a:xfrm>
            <a:off x="8011753" y="4786841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ParticleStats</a:t>
            </a:r>
            <a:endParaRPr lang="en-GB" sz="160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A9388D-EF3C-604A-9664-E1819297CA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2386</Words>
  <Application>Microsoft Macintosh PowerPoint</Application>
  <PresentationFormat>Widescreen</PresentationFormat>
  <Paragraphs>328</Paragraphs>
  <Slides>20</Slides>
  <Notes>18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Menlo</vt:lpstr>
      <vt:lpstr>Tema di Office</vt:lpstr>
      <vt:lpstr>CUDA kernels per Particles2D</vt:lpstr>
      <vt:lpstr>Legenda</vt:lpstr>
      <vt:lpstr>1. Overview del programma</vt:lpstr>
      <vt:lpstr>1. Overview del programma: Preview dell’output</vt:lpstr>
      <vt:lpstr>2. Analisi delle prestazioni – seriale (1)</vt:lpstr>
      <vt:lpstr>2. Analisi delle prestazioni – seriale (2)</vt:lpstr>
      <vt:lpstr>2. Analisi delle prestazioni – seriale (3)</vt:lpstr>
      <vt:lpstr>3. Ottimizzazione del codice: forza e posizione</vt:lpstr>
      <vt:lpstr>4. Call graph del programma ottimizzato (1)</vt:lpstr>
      <vt:lpstr>4. Call graph del programma ottimizzato (2)</vt:lpstr>
      <vt:lpstr>4. Call graph del programma ottimizzato (3)</vt:lpstr>
      <vt:lpstr>5. Performance threshold: I/O bottleneck</vt:lpstr>
      <vt:lpstr>6. Ottimizzazioni alternative: ForceCompt_par_v2</vt:lpstr>
      <vt:lpstr>6. Ottimizzazioni alternative:  ForceCompt_par_v3</vt:lpstr>
      <vt:lpstr>6. Ottimizzazioni alternative: ForceCompt_par_v3</vt:lpstr>
      <vt:lpstr>6. Ottimizzazioni alternative: ParticleScreen_par</vt:lpstr>
      <vt:lpstr>6. Ottimizzazioni alternative: ParticleScreen_par</vt:lpstr>
      <vt:lpstr>7. Confronto delle performance e conclusioni</vt:lpstr>
      <vt:lpstr>7. Confronto delle performance e conclusioni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Tommaso Alfonsi</dc:creator>
  <cp:lastModifiedBy>Tommaso Alfonsi</cp:lastModifiedBy>
  <cp:revision>774</cp:revision>
  <dcterms:created xsi:type="dcterms:W3CDTF">2022-02-11T08:59:37Z</dcterms:created>
  <dcterms:modified xsi:type="dcterms:W3CDTF">2022-02-15T11:00:11Z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