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84" r:id="rId6"/>
    <p:sldId id="260" r:id="rId7"/>
    <p:sldId id="270" r:id="rId8"/>
    <p:sldId id="269" r:id="rId9"/>
    <p:sldId id="272" r:id="rId10"/>
    <p:sldId id="285" r:id="rId11"/>
    <p:sldId id="286" r:id="rId12"/>
    <p:sldId id="275" r:id="rId13"/>
    <p:sldId id="277" r:id="rId14"/>
    <p:sldId id="279" r:id="rId15"/>
    <p:sldId id="280" r:id="rId16"/>
    <p:sldId id="274" r:id="rId17"/>
    <p:sldId id="282" r:id="rId18"/>
    <p:sldId id="278" r:id="rId19"/>
    <p:sldId id="283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9"/>
    <p:restoredTop sz="79353"/>
  </p:normalViewPr>
  <p:slideViewPr>
    <p:cSldViewPr snapToGrid="0" snapToObjects="1">
      <p:cViewPr varScale="1">
        <p:scale>
          <a:sx n="87" d="100"/>
          <a:sy n="87" d="100"/>
        </p:scale>
        <p:origin x="2040" y="200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127626D-483F-5C4D-8E93-225037989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39A208-4FAD-8B4B-B9C8-8F916E445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18786-6660-304F-82D1-7AC9C6F24691}" type="datetimeFigureOut">
              <a:t>14/02/22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764D5F-8A80-7D41-A1C4-D8D6708FF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CBCA91-E69E-5F49-96CB-E90FED4FE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5050-BC5B-314B-BCD5-E1B5605C636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32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5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8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  <a:p>
            <a:endParaRPr lang="en-US" dirty="0" err="1">
              <a:cs typeface="Calibri"/>
            </a:endParaRPr>
          </a:p>
          <a:p>
            <a:r>
              <a:rPr lang="en-US" dirty="0" err="1">
                <a:cs typeface="Calibri"/>
              </a:rPr>
              <a:t>L’idea è nata dal tentative di ottimizzare l’accesso alla memoria (reduce di un array è ottimizzabile- slide 7 CUDA MEM)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64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54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DimGrid= ((N-1) / TILE_WIDTH) +1 , TILE_WIDTH = 32			(n-1) perché la prima griglia è la 0.</a:t>
            </a:r>
          </a:p>
          <a:p>
            <a:r>
              <a:rPr lang="en-GB" dirty="0"/>
              <a:t>DimBlock= TILE_WIDTH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94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4114800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Analisi delle prestazioni - seriale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275805" y="6356350"/>
            <a:ext cx="2743200" cy="365125"/>
          </a:xfrm>
          <a:prstGeom prst="rect">
            <a:avLst/>
          </a:prstGeom>
        </p:spPr>
        <p:txBody>
          <a:bodyPr vert="horz" lIns="91440" tIns="45720" rIns="9000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6401D3F-2111-2A45-90B2-F87970993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"/>
          <a:stretch/>
        </p:blipFill>
        <p:spPr>
          <a:xfrm>
            <a:off x="1401176" y="2525213"/>
            <a:ext cx="9167323" cy="253515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(2)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cxnSpLocks/>
          </p:cNvCxnSpPr>
          <p:nvPr/>
        </p:nvCxnSpPr>
        <p:spPr>
          <a:xfrm>
            <a:off x="6712115" y="3603425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>
            <a:off x="6724472" y="3414516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231EBEBC-5C93-2A4C-978C-6DBEA34F4D44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2903838"/>
            <a:ext cx="5266073" cy="1272748"/>
          </a:xfrm>
          <a:prstGeom prst="bentConnector3">
            <a:avLst>
              <a:gd name="adj1" fmla="val 1065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CC1658CA-3B0D-6B47-87B4-870A33D12F72}"/>
              </a:ext>
            </a:extLst>
          </p:cNvPr>
          <p:cNvCxnSpPr>
            <a:cxnSpLocks/>
          </p:cNvCxnSpPr>
          <p:nvPr/>
        </p:nvCxnSpPr>
        <p:spPr>
          <a:xfrm rot="10800000">
            <a:off x="1401177" y="3429001"/>
            <a:ext cx="5266073" cy="574591"/>
          </a:xfrm>
          <a:prstGeom prst="bentConnector3">
            <a:avLst>
              <a:gd name="adj1" fmla="val 1035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7557D2-9BF6-5E4F-A954-811523CA225D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di una pipeline ideale</a:t>
            </a: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D327BBA7-C396-4A4B-AE84-D5BF4E2B3B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0AFE472-F4AC-CB45-A403-2087A9EF1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"/>
          <a:stretch/>
        </p:blipFill>
        <p:spPr>
          <a:xfrm>
            <a:off x="1414149" y="2522176"/>
            <a:ext cx="9141994" cy="254123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(3)</a:t>
            </a:r>
          </a:p>
        </p:txBody>
      </p:sp>
      <p:sp>
        <p:nvSpPr>
          <p:cNvPr id="24" name="Parentesi graffa aperta 23"/>
          <p:cNvSpPr/>
          <p:nvPr/>
        </p:nvSpPr>
        <p:spPr>
          <a:xfrm rot="16200000">
            <a:off x="5993111" y="76996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5126835" y="549201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cxnSp>
        <p:nvCxnSpPr>
          <p:cNvPr id="53" name="Connettore 2 52"/>
          <p:cNvCxnSpPr/>
          <p:nvPr/>
        </p:nvCxnSpPr>
        <p:spPr>
          <a:xfrm>
            <a:off x="3167892" y="356387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/>
          <p:nvPr/>
        </p:nvCxnSpPr>
        <p:spPr>
          <a:xfrm>
            <a:off x="3157474" y="303948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4572598" y="329524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>
            <a:off x="6986438" y="3780434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cxnSpLocks/>
          </p:cNvCxnSpPr>
          <p:nvPr/>
        </p:nvCxnSpPr>
        <p:spPr>
          <a:xfrm>
            <a:off x="6689268" y="3349972"/>
            <a:ext cx="771129" cy="4428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42" y="4176549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DECE1F9B-19DA-DF4E-AACD-34D11B4CD0C4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2916195"/>
            <a:ext cx="5859737" cy="1260354"/>
          </a:xfrm>
          <a:prstGeom prst="bentConnector3">
            <a:avLst>
              <a:gd name="adj1" fmla="val 1060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41C6B98E-FDEE-6540-A580-A8F37087BC90}"/>
              </a:ext>
            </a:extLst>
          </p:cNvPr>
          <p:cNvCxnSpPr>
            <a:cxnSpLocks/>
          </p:cNvCxnSpPr>
          <p:nvPr/>
        </p:nvCxnSpPr>
        <p:spPr>
          <a:xfrm rot="10800000">
            <a:off x="1414150" y="3429001"/>
            <a:ext cx="5859737" cy="575361"/>
          </a:xfrm>
          <a:prstGeom prst="bentConnector3">
            <a:avLst>
              <a:gd name="adj1" fmla="val 10314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66FFD8-4172-B949-9A17-BB8FF5D65CB3}"/>
              </a:ext>
            </a:extLst>
          </p:cNvPr>
          <p:cNvSpPr txBox="1"/>
          <p:nvPr/>
        </p:nvSpPr>
        <p:spPr>
          <a:xfrm>
            <a:off x="963827" y="1876086"/>
            <a:ext cx="51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Esecuzione concorrente della pipeline reale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A952E26D-4C6E-3E49-A984-9D6CC31082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Performance threshold: </a:t>
            </a:r>
            <a:r>
              <a:rPr lang="en-US" dirty="0"/>
              <a:t>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/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11" name="Parentesi graffa aperta 23"/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/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/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/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/>
          <p:cNvCxnSpPr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68C9A9-8D5F-9648-B17D-23A69B7CBD33}"/>
              </a:ext>
            </a:extLst>
          </p:cNvPr>
          <p:cNvSpPr txBox="1"/>
          <p:nvPr/>
        </p:nvSpPr>
        <p:spPr>
          <a:xfrm>
            <a:off x="215822" y="5941696"/>
            <a:ext cx="588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Screenshot del profiling della prima versione eseguito con Nvidia NSight 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A6736FD-CABA-3840-854E-A6C8D179E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v2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/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/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B49F99-31F4-7147-9E8B-3B57F0B1A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r>
              <a:rPr lang="en-US" dirty="0">
                <a:cs typeface="Calibri Light"/>
              </a:rPr>
              <a:t> 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ForceCompt_par_</a:t>
            </a:r>
            <a:r>
              <a:rPr lang="en-US" dirty="0">
                <a:cs typeface="Calibri Light"/>
              </a:rPr>
              <a:t>v3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BB729-657E-D54B-B2F5-43190309FF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Ottimizzazioni alternative:</a:t>
            </a:r>
            <a:br>
              <a:rPr lang="en-US"/>
            </a:br>
            <a:r>
              <a:rPr lang="en-US" dirty="0" err="1">
                <a:cs typeface="Calibri Light"/>
              </a:rPr>
              <a:t>ForceCompt_par_v3</a:t>
            </a:r>
            <a:endParaRPr lang="en-US" dirty="0">
              <a:cs typeface="Calibri Light"/>
            </a:endParaRPr>
          </a:p>
        </p:txBody>
      </p:sp>
      <p:pic>
        <p:nvPicPr>
          <p:cNvPr id="5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/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BD4BED-ECCB-D942-AE6B-217130E56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381" y="59259"/>
            <a:ext cx="11045339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  - caclola il peso wp relativo della particella i-esima</a:t>
            </a:r>
          </a:p>
          <a:p>
            <a:r>
              <a:rPr lang="en-GB" i="1" dirty="0"/>
              <a:t>  - inserisce wp nel punto di coordinate corrisponente alla posizione della particella in matrice dedicata</a:t>
            </a:r>
          </a:p>
          <a:p>
            <a:r>
              <a:rPr lang="en-GB" i="1" dirty="0"/>
              <a:t>  - ripete wp nei punti adiacenti (sx, dx, sopra, sotto)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</a:p>
        </p:txBody>
      </p:sp>
      <p:pic>
        <p:nvPicPr>
          <p:cNvPr id="11" name="Picture 4" descr="Graphical user interface, application, table&#10;&#10;Description automatically generated"/>
          <p:cNvPicPr>
            <a:picLocks noChangeAspect="1"/>
          </p:cNvPicPr>
          <p:nvPr/>
        </p:nvPicPr>
        <p:blipFill rotWithShape="1">
          <a:blip r:embed="rId3"/>
          <a:srcRect l="1" t="8057" r="209" b="23128"/>
          <a:stretch>
            <a:fillRect/>
          </a:stretch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</a:p>
        </p:txBody>
      </p:sp>
      <p:cxnSp>
        <p:nvCxnSpPr>
          <p:cNvPr id="14" name="Connettore 2 13"/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853040-EC0F-9148-A4DC-B2F2D4698E6D}"/>
              </a:ext>
            </a:extLst>
          </p:cNvPr>
          <p:cNvSpPr txBox="1"/>
          <p:nvPr/>
        </p:nvSpPr>
        <p:spPr>
          <a:xfrm>
            <a:off x="539416" y="6466425"/>
            <a:ext cx="496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Profiling della prima versione </a:t>
            </a:r>
          </a:p>
        </p:txBody>
      </p:sp>
      <p:sp>
        <p:nvSpPr>
          <p:cNvPr id="15" name="Parentesi graffa aperta 23">
            <a:extLst>
              <a:ext uri="{FF2B5EF4-FFF2-40B4-BE49-F238E27FC236}">
                <a16:creationId xmlns:a16="http://schemas.microsoft.com/office/drawing/2014/main" id="{D1406E74-49F1-7C46-AE26-CD96FEE9F7C2}"/>
              </a:ext>
            </a:extLst>
          </p:cNvPr>
          <p:cNvSpPr/>
          <p:nvPr/>
        </p:nvSpPr>
        <p:spPr>
          <a:xfrm rot="5400000">
            <a:off x="5479700" y="2678016"/>
            <a:ext cx="138501" cy="4538339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F01EC60-FB66-C749-A10F-52CA56268FB4}"/>
              </a:ext>
            </a:extLst>
          </p:cNvPr>
          <p:cNvSpPr txBox="1"/>
          <p:nvPr/>
        </p:nvSpPr>
        <p:spPr>
          <a:xfrm>
            <a:off x="4657635" y="4545830"/>
            <a:ext cx="178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3AC2426-9378-2A4E-864C-6A746FCE3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/>
          <p:cNvSpPr txBox="1"/>
          <p:nvPr/>
        </p:nvSpPr>
        <p:spPr>
          <a:xfrm>
            <a:off x="601935" y="1366163"/>
            <a:ext cx="107486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</a:p>
          <a:p>
            <a:endParaRPr lang="it-IT"/>
          </a:p>
          <a:p>
            <a:r>
              <a:rPr lang="it-IT"/>
              <a:t>Implicazioni:</a:t>
            </a:r>
          </a:p>
          <a:p>
            <a:r>
              <a:rPr lang="it-IT"/>
              <a:t>	- allocazione di memoria aggiuntiva per Particles-&gt;grid</a:t>
            </a:r>
          </a:p>
          <a:p>
            <a:r>
              <a:rPr lang="it-IT"/>
              <a:t>	- cudaMemSet </a:t>
            </a:r>
          </a:p>
          <a:p>
            <a:r>
              <a:rPr lang="it-IT"/>
              <a:t>	- trasferimento dati in e out (cudaMemCpy) &lt;- sincronizzazione implicita</a:t>
            </a:r>
          </a:p>
          <a:p>
            <a:r>
              <a:rPr lang="it-IT"/>
              <a:t>	- accesso concorrente in memoria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nullo o negativo e risultato influenzato dall’ordine di esecuzione dei thread CUDA.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5B2626-F90F-B540-9216-F80D043F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6" b="19688"/>
          <a:stretch/>
        </p:blipFill>
        <p:spPr>
          <a:xfrm>
            <a:off x="841382" y="3818658"/>
            <a:ext cx="9864176" cy="2324667"/>
          </a:xfrm>
          <a:prstGeom prst="rect">
            <a:avLst/>
          </a:prstGeom>
        </p:spPr>
      </p:pic>
      <p:sp>
        <p:nvSpPr>
          <p:cNvPr id="6" name="Parentesi graffa aperta 23">
            <a:extLst>
              <a:ext uri="{FF2B5EF4-FFF2-40B4-BE49-F238E27FC236}">
                <a16:creationId xmlns:a16="http://schemas.microsoft.com/office/drawing/2014/main" id="{2BC5DAFB-0EE2-2F47-94F2-50A464349A48}"/>
              </a:ext>
            </a:extLst>
          </p:cNvPr>
          <p:cNvSpPr/>
          <p:nvPr/>
        </p:nvSpPr>
        <p:spPr>
          <a:xfrm rot="5400000">
            <a:off x="6471840" y="921432"/>
            <a:ext cx="181380" cy="7522097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EDB6DF74-1092-094A-906F-75DE4934B781}"/>
              </a:ext>
            </a:extLst>
          </p:cNvPr>
          <p:cNvSpPr txBox="1"/>
          <p:nvPr/>
        </p:nvSpPr>
        <p:spPr>
          <a:xfrm>
            <a:off x="4002712" y="4177010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375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B980431-6133-CB4F-9731-4369317C48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17</a:t>
            </a:fld>
            <a:endParaRPr lang="en-US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EDD6559A-1A6D-ED44-805A-837005D3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82" y="59259"/>
            <a:ext cx="10946964" cy="1325563"/>
          </a:xfrm>
        </p:spPr>
        <p:txBody>
          <a:bodyPr/>
          <a:lstStyle/>
          <a:p>
            <a:r>
              <a:rPr lang="en-US"/>
              <a:t>6. Ottimizzazioni alternative</a:t>
            </a:r>
            <a:r>
              <a:rPr lang="en-US" dirty="0"/>
              <a:t>: </a:t>
            </a:r>
            <a:r>
              <a:rPr lang="en-US" dirty="0" err="1"/>
              <a:t>ParticleScreen_par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 =  107 / 4.2 = ~ 25.5x</a:t>
            </a: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  <a:p>
            <a:r>
              <a:rPr lang="en-US" sz="2000" dirty="0">
                <a:ea typeface="+mn-lt"/>
                <a:cs typeface="+mn-lt"/>
              </a:rPr>
              <a:t>Bandwidth effettivo = bytes (I/O) / Tp = </a:t>
            </a:r>
          </a:p>
          <a:p>
            <a:r>
              <a:rPr lang="en-US" sz="2000" dirty="0">
                <a:ea typeface="+mn-lt"/>
                <a:cs typeface="+mn-lt"/>
              </a:rPr>
              <a:t>Bandwidth teorico (Comp. Capab.) = 696 GB/s </a:t>
            </a: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serial</a:t>
            </a:r>
            <a:r>
              <a:rPr lang="en-US" sz="2000" dirty="0">
                <a:ea typeface="+mn-lt"/>
                <a:cs typeface="+mn-lt"/>
              </a:rPr>
              <a:t>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Ts =</a:t>
            </a:r>
          </a:p>
          <a:p>
            <a:r>
              <a:rPr lang="en-US" sz="2000" dirty="0">
                <a:ea typeface="+mn-lt"/>
                <a:cs typeface="+mn-lt"/>
              </a:rPr>
              <a:t>Flops</a:t>
            </a:r>
            <a:r>
              <a:rPr lang="en-US" sz="2000" baseline="-25000" dirty="0">
                <a:ea typeface="+mn-lt"/>
                <a:cs typeface="+mn-lt"/>
              </a:rPr>
              <a:t>para</a:t>
            </a:r>
            <a:r>
              <a:rPr lang="en-US" sz="2000" dirty="0">
                <a:ea typeface="+mn-lt"/>
                <a:cs typeface="+mn-lt"/>
              </a:rPr>
              <a:t>l = N</a:t>
            </a:r>
            <a:r>
              <a:rPr lang="en-US" sz="2000" baseline="-25000" dirty="0">
                <a:ea typeface="+mn-lt"/>
                <a:cs typeface="+mn-lt"/>
              </a:rPr>
              <a:t>floating-point-op </a:t>
            </a:r>
            <a:r>
              <a:rPr lang="en-US" sz="2000" dirty="0">
                <a:ea typeface="+mn-lt"/>
                <a:cs typeface="+mn-lt"/>
              </a:rPr>
              <a:t>/ Tp =</a:t>
            </a:r>
            <a:endParaRPr lang="en-US" sz="2000" baseline="-25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2867" y="1441949"/>
            <a:ext cx="790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8" name="Segnaposto contenuto 2"/>
          <p:cNvSpPr txBox="1"/>
          <p:nvPr/>
        </p:nvSpPr>
        <p:spPr>
          <a:xfrm>
            <a:off x="462103" y="2400015"/>
            <a:ext cx="4847218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 (media 10 test)</a:t>
            </a:r>
          </a:p>
        </p:txBody>
      </p:sp>
      <p:sp>
        <p:nvSpPr>
          <p:cNvPr id="15" name="Segnaposto contenuto 2"/>
          <p:cNvSpPr txBox="1"/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(Tp) = 4.2s (media di 10 test)</a:t>
            </a:r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2F7A98A-008C-D34B-A20A-61ED5ACE6B45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C33D439-EA68-D145-9FEB-365D9BFB56CD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9FE17F-5E28-3949-B5D7-9473BF5086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D78F7-731B-0F46-A416-4D5CCCF4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Confronto delle performance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3034AA-1E88-CA4C-B804-84EEAF91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783"/>
            <a:ext cx="10515600" cy="3829179"/>
          </a:xfrm>
        </p:spPr>
        <p:txBody>
          <a:bodyPr/>
          <a:lstStyle/>
          <a:p>
            <a:pPr marL="0" indent="0">
              <a:buNone/>
            </a:pPr>
            <a:r>
              <a:rPr lang="it-IT" b="1"/>
              <a:t>Ulteriori miglioramenti possibili:</a:t>
            </a:r>
          </a:p>
          <a:p>
            <a:pPr marL="0" indent="0">
              <a:buNone/>
            </a:pPr>
            <a:endParaRPr lang="it-IT"/>
          </a:p>
          <a:p>
            <a:r>
              <a:rPr lang="it-IT"/>
              <a:t>Accedere alla memoria in maniera non concorrente (SOFTWARE)</a:t>
            </a:r>
          </a:p>
          <a:p>
            <a:endParaRPr lang="it-IT"/>
          </a:p>
          <a:p>
            <a:r>
              <a:rPr lang="it-IT"/>
              <a:t>Ottimizzare l’utilizzo del BUS a livello di warp (HARDWARE)</a:t>
            </a:r>
          </a:p>
          <a:p>
            <a:endParaRPr lang="it-IT"/>
          </a:p>
          <a:p>
            <a:r>
              <a:rPr lang="it-IT"/>
              <a:t>Efficienza algoritmica: sfruttare la simmetria del problema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877EF-9226-E248-BEA0-FAB70FEA91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</a:t>
            </a:r>
            <a:r>
              <a:rPr lang="en-US" sz="3200" dirty="0"/>
              <a:t>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 (e del codice)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289149-9BA4-E14D-BBA8-4FE67AC2A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4F46A-D2DE-FE4F-A7B2-1C1158A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Fine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5CA32-AE5A-9F4A-9CC4-7CC5268D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Repository del codice disponibile: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github.com/piepor/particles-simulation-parallel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Grazie per l’attenzione.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Presentazione a cura di:</a:t>
            </a:r>
          </a:p>
          <a:p>
            <a:pPr marL="0" indent="0">
              <a:buNone/>
            </a:pPr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–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610C46-071D-004D-8641-3701CCD468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/>
          <p:cNvCxnSpPr/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/>
              <a:t>Overview del programma</a:t>
            </a:r>
            <a:endParaRPr lang="en-GB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/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/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/>
          <p:cNvCxnSpPr/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/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/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/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/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/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DFE754-5E13-2D48-8223-6EA6DFF3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3059" y="1574019"/>
            <a:ext cx="3719383" cy="333374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Overview del programma: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Preview dell’output</a:t>
            </a:r>
          </a:p>
        </p:txBody>
      </p:sp>
      <p:pic>
        <p:nvPicPr>
          <p:cNvPr id="7" name="stage.mp4" descr="stag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>
            <a:fillRect/>
          </a:stretch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2BE088-B1CF-334E-804D-7585089FB6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(1)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gprof*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/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5" name="Rettangolo con angoli arrotondati 4"/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dirty="0"/>
              <a:t>AMD RYZEN 5950x </a:t>
            </a:r>
          </a:p>
          <a:p>
            <a:pPr algn="ctr"/>
            <a:r>
              <a:rPr lang="en-GB" dirty="0"/>
              <a:t>16 core</a:t>
            </a:r>
            <a:r>
              <a:rPr lang="en-US" altLang="en-GB" dirty="0"/>
              <a:t> - 32 threads</a:t>
            </a:r>
            <a:endParaRPr lang="en-GB" dirty="0"/>
          </a:p>
          <a:p>
            <a:pPr algn="ctr"/>
            <a:r>
              <a:rPr lang="en-GB" dirty="0"/>
              <a:t>32 GB RAM</a:t>
            </a:r>
          </a:p>
          <a:p>
            <a:pPr algn="ctr"/>
            <a:r>
              <a:rPr lang="en-US" altLang="en-GB" dirty="0"/>
              <a:t>NVIDIA A4000 </a:t>
            </a:r>
          </a:p>
          <a:p>
            <a:pPr algn="ctr"/>
            <a:r>
              <a:rPr lang="en-US" altLang="en-GB" dirty="0"/>
              <a:t>16 GB VRAM</a:t>
            </a:r>
          </a:p>
          <a:p>
            <a:pPr algn="ctr"/>
            <a:r>
              <a:rPr lang="en-US" altLang="en-GB" dirty="0"/>
              <a:t>Compute Capability 8.6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76387" y="1494695"/>
            <a:ext cx="823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misure e profiling eseguiti limitando il programma a 10 evoluzioni del sistema --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071" y="2982967"/>
            <a:ext cx="731520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63.89     76.89    76.89 263898224     0.00     0.00  </a:t>
            </a:r>
            <a:r>
              <a:rPr lang="en-GB" sz="1100" dirty="0">
                <a:highlight>
                  <a:srgbClr val="FFFF00"/>
                </a:highlight>
              </a:rPr>
              <a:t>ForceCompt</a:t>
            </a:r>
          </a:p>
          <a:p>
            <a:r>
              <a:rPr lang="en-GB" sz="1100" dirty="0"/>
              <a:t> 19.51    100.37    23.48        1    23.48   119.54  SystemEvolution</a:t>
            </a:r>
          </a:p>
          <a:p>
            <a:r>
              <a:rPr lang="en-GB" sz="1100" u="sng" dirty="0"/>
              <a:t> 15.93    119.53    19.17 264111744     0.00     0.00  newparticle</a:t>
            </a:r>
          </a:p>
          <a:p>
            <a:r>
              <a:rPr lang="en-GB" sz="1100" dirty="0"/>
              <a:t>  0.57    120.23     0.69        1     0.69     0.69  GeneratingField</a:t>
            </a:r>
          </a:p>
          <a:p>
            <a:r>
              <a:rPr lang="en-GB" sz="1100" dirty="0"/>
              <a:t>  0.02    120.25     0.02        1     0.02     0.03  ParticleGeneration</a:t>
            </a:r>
          </a:p>
          <a:p>
            <a:r>
              <a:rPr lang="en-GB" sz="1100" dirty="0"/>
              <a:t>  0.01    120.26     0.01       10     0.00     0.00  ComptPopulation</a:t>
            </a:r>
          </a:p>
          <a:p>
            <a:r>
              <a:rPr lang="en-GB" sz="1100" dirty="0"/>
              <a:t>  0.01    120.27     0.01        1     0.01     0.01  MaxIntVal</a:t>
            </a:r>
          </a:p>
          <a:p>
            <a:r>
              <a:rPr lang="en-GB" sz="1100" dirty="0"/>
              <a:t>  0.00    120.27     0.00       27     0.00     0.00  rowlen</a:t>
            </a:r>
          </a:p>
          <a:p>
            <a:r>
              <a:rPr lang="en-GB" sz="1100" dirty="0"/>
              <a:t>  0.00    120.27     0.00       24     0.00     0.00  readrow</a:t>
            </a:r>
          </a:p>
          <a:p>
            <a:r>
              <a:rPr lang="en-GB" sz="1100" dirty="0"/>
              <a:t>  0.00    120.27     0.00       10     0.00     0.00  ParticleStats</a:t>
            </a:r>
          </a:p>
          <a:p>
            <a:r>
              <a:rPr lang="en-GB" sz="1100" dirty="0"/>
              <a:t>  0.00    120.27     0.00        3     0.00     0.00  DumpPopulation</a:t>
            </a:r>
          </a:p>
          <a:p>
            <a:r>
              <a:rPr lang="en-GB" sz="1100" dirty="0"/>
              <a:t>  0.00    120.27     0.00        2     0.00     0.00  print_i2dGrid</a:t>
            </a:r>
          </a:p>
          <a:p>
            <a:r>
              <a:rPr lang="en-GB" sz="1100" dirty="0"/>
              <a:t>  0.00    120.27     0.00        1     0.00     0.00  InitGrid</a:t>
            </a:r>
          </a:p>
          <a:p>
            <a:r>
              <a:rPr lang="en-GB" sz="1100" dirty="0"/>
              <a:t>  0.00    120.27     0.00        1     0.00     0.00  MinIntVal</a:t>
            </a:r>
          </a:p>
          <a:p>
            <a:r>
              <a:rPr lang="en-GB" sz="1100" dirty="0"/>
              <a:t>  0.00    120.27     0.00        1     0.00     0.00  print_Population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467686" y="3156306"/>
            <a:ext cx="262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Prime tre funzioni occupano il</a:t>
            </a:r>
          </a:p>
          <a:p>
            <a:r>
              <a:rPr lang="en-GB" dirty="0">
                <a:highlight>
                  <a:srgbClr val="FFFF00"/>
                </a:highlight>
              </a:rPr>
              <a:t>99,4% of CPU time</a:t>
            </a:r>
          </a:p>
        </p:txBody>
      </p:sp>
      <p:cxnSp>
        <p:nvCxnSpPr>
          <p:cNvPr id="11" name="Connettore 2 10"/>
          <p:cNvCxnSpPr>
            <a:cxnSpLocks/>
          </p:cNvCxnSpPr>
          <p:nvPr/>
        </p:nvCxnSpPr>
        <p:spPr>
          <a:xfrm flipH="1">
            <a:off x="4109987" y="3641782"/>
            <a:ext cx="1357699" cy="1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228600" y="6332032"/>
            <a:ext cx="931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* I/O, librerie rendono il tempo misurato con gprof diverso dal tempo reale di esecuzione</a:t>
            </a:r>
            <a:endParaRPr lang="en-GB" u="sng" dirty="0"/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CB0EE1A6-0C1A-724E-BF14-6612899D7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8293"/>
            <a:ext cx="9912178" cy="1325563"/>
          </a:xfrm>
        </p:spPr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(2)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ForceCompt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0D734-332D-BE45-9C02-674B44A0B5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 di ComptPopulation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A1AE65-7697-4247-B051-AEE73E331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7</a:t>
            </a:fld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F86AF30-BF0B-F748-815D-C9928144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Analisi delle prestazioni – seriale </a:t>
            </a:r>
            <a:r>
              <a:rPr lang="en-US" dirty="0"/>
              <a:t>(3)</a:t>
            </a:r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Ottimizzazione del codice</a:t>
            </a:r>
            <a:r>
              <a:rPr lang="en-US" dirty="0"/>
              <a:t>: forza e </a:t>
            </a:r>
            <a:r>
              <a:rPr lang="en-US" dirty="0" err="1"/>
              <a:t>posizione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BAEA52A-5532-D748-A90B-A2931238A5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Call graph del programma ottimizzato (1)</a:t>
            </a:r>
          </a:p>
        </p:txBody>
      </p:sp>
      <p:cxnSp>
        <p:nvCxnSpPr>
          <p:cNvPr id="4" name="Connettore 1 3"/>
          <p:cNvCxnSpPr/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/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/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/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/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/>
          <p:cNvCxnSpPr/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/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/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/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  <a:p>
            <a:endParaRPr lang="en-GB" sz="2200" dirty="0"/>
          </a:p>
          <a:p>
            <a:r>
              <a:rPr lang="en-GB" sz="2200" dirty="0"/>
              <a:t>6</a:t>
            </a:r>
          </a:p>
        </p:txBody>
      </p:sp>
      <p:pic>
        <p:nvPicPr>
          <p:cNvPr id="23" name="Elemento grafico 22" descr="Aggiorna contorn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/>
          <p:cNvCxnSpPr/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/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/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/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/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/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/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/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/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</a:p>
        </p:txBody>
      </p:sp>
      <p:cxnSp>
        <p:nvCxnSpPr>
          <p:cNvPr id="39" name="Connettore 4 38"/>
          <p:cNvCxnSpPr/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/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/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  <p:sp>
        <p:nvSpPr>
          <p:cNvPr id="40" name="Rettangolo con angoli arrotondati 39"/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A9388D-EF3C-604A-9664-E1819297CA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D3FCC6-FAFE-C745-A7CC-5B749423EE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2370</Words>
  <Application>Microsoft Macintosh PowerPoint</Application>
  <PresentationFormat>Widescreen</PresentationFormat>
  <Paragraphs>328</Paragraphs>
  <Slides>20</Slides>
  <Notes>18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1. Overview del programma</vt:lpstr>
      <vt:lpstr>1. Overview del programma: Preview dell’output</vt:lpstr>
      <vt:lpstr>2. Analisi delle prestazioni – seriale (1)</vt:lpstr>
      <vt:lpstr>2. Analisi delle prestazioni – seriale (2)</vt:lpstr>
      <vt:lpstr>2. Analisi delle prestazioni – seriale (3)</vt:lpstr>
      <vt:lpstr>3. Ottimizzazione del codice: forza e posizione</vt:lpstr>
      <vt:lpstr>4. Call graph del programma ottimizzato (1)</vt:lpstr>
      <vt:lpstr>4. Call graph del programma ottimizzato (2)</vt:lpstr>
      <vt:lpstr>4. Call graph del programma ottimizzato (3)</vt:lpstr>
      <vt:lpstr>5. Performance threshold: I/O bottleneck</vt:lpstr>
      <vt:lpstr>6. Ottimizzazioni alternative: ForceCompt_par_v2</vt:lpstr>
      <vt:lpstr>6. Ottimizzazioni alternative:  ForceCompt_par_v3</vt:lpstr>
      <vt:lpstr>6. Ottimizzazioni alternative: ForceCompt_par_v3</vt:lpstr>
      <vt:lpstr>6. Ottimizzazioni alternative: ParticleScreen_par</vt:lpstr>
      <vt:lpstr>6. Ottimizzazioni alternative: ParticleScreen_par</vt:lpstr>
      <vt:lpstr>7. Confronto delle performance e conclusioni</vt:lpstr>
      <vt:lpstr>7. Confronto delle performance e 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771</cp:revision>
  <dcterms:created xsi:type="dcterms:W3CDTF">2022-02-11T08:59:37Z</dcterms:created>
  <dcterms:modified xsi:type="dcterms:W3CDTF">2022-02-14T17:28:47Z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