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7" r:id="rId5"/>
    <p:sldId id="268" r:id="rId7"/>
    <p:sldId id="276" r:id="rId8"/>
    <p:sldId id="260" r:id="rId9"/>
    <p:sldId id="270" r:id="rId10"/>
    <p:sldId id="269" r:id="rId11"/>
    <p:sldId id="272" r:id="rId12"/>
    <p:sldId id="273" r:id="rId13"/>
    <p:sldId id="275" r:id="rId14"/>
    <p:sldId id="277" r:id="rId15"/>
    <p:sldId id="279" r:id="rId16"/>
    <p:sldId id="280" r:id="rId17"/>
    <p:sldId id="274" r:id="rId18"/>
    <p:sldId id="282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/>
    <p:restoredTop sz="84717"/>
  </p:normalViewPr>
  <p:slideViewPr>
    <p:cSldViewPr snapToGrid="0" snapToObjects="1">
      <p:cViewPr varScale="1">
        <p:scale>
          <a:sx n="75" d="100"/>
          <a:sy n="75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  <a:endParaRPr lang="en-GB" dirty="0"/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  <a:endParaRPr lang="en-GB" dirty="0"/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github.com/piepor/particles-simulation-parallel/blob/14ab1aac22c36fec33bb37d3e933b36e7f335c6f/particles.cu#L909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  <a:endParaRPr lang="en-GB" dirty="0"/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  <a:endParaRPr lang="en-US" dirty="0"/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  <a:endParaRPr lang="en-GB" dirty="0"/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  <a:endParaRPr lang="en-GB" dirty="0"/>
          </a:p>
        </p:txBody>
      </p:sp>
      <p:sp>
        <p:nvSpPr>
          <p:cNvPr id="38" name="Ovale 37"/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 rotWithShape="1">
          <a:blip r:embed="rId1"/>
          <a:srcRect r="13315"/>
          <a:stretch>
            <a:fillRect/>
          </a:stretch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/>
          <p:cNvCxnSpPr/>
          <p:nvPr/>
        </p:nvCxnSpPr>
        <p:spPr>
          <a:xfrm>
            <a:off x="2228778" y="343246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2230717" y="290807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3645841" y="316383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059681" y="366138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5774868" y="3391560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  <a:endParaRPr lang="en-GB" dirty="0"/>
          </a:p>
        </p:txBody>
      </p:sp>
      <p:pic>
        <p:nvPicPr>
          <p:cNvPr id="1028" name="Picture 4" descr="Bottleneck: Come Testare se la Cpu fa da collo di bottigli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876151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/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(⁓ 300 </a:t>
            </a:r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)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605" y="6015135"/>
            <a:ext cx="4469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GB" dirty="0"/>
          </a:p>
          <a:p>
            <a:r>
              <a:rPr lang="en-GB" dirty="0"/>
              <a:t>Profiling </a:t>
            </a:r>
            <a:r>
              <a:rPr lang="en-GB" dirty="0" err="1"/>
              <a:t>eseguito</a:t>
            </a:r>
            <a:r>
              <a:rPr lang="en-GB" dirty="0"/>
              <a:t> con Nvidia </a:t>
            </a:r>
            <a:r>
              <a:rPr lang="en-GB" dirty="0" err="1"/>
              <a:t>NSight</a:t>
            </a:r>
            <a:endParaRPr lang="en-GB" dirty="0">
              <a:cs typeface="Calibri"/>
            </a:endParaRPr>
          </a:p>
        </p:txBody>
      </p:sp>
      <p:sp>
        <p:nvSpPr>
          <p:cNvPr id="11" name="Parentesi graffa aperta 23"/>
          <p:cNvSpPr/>
          <p:nvPr/>
        </p:nvSpPr>
        <p:spPr>
          <a:xfrm rot="5400000">
            <a:off x="5484068" y="766203"/>
            <a:ext cx="127499" cy="483430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  <a:endParaRPr lang="en-GB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8" name="Parentesi graffa aperta 23"/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/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/>
          <p:cNvCxnSpPr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(v2)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  <a:endParaRPr lang="it-IT"/>
          </a:p>
        </p:txBody>
      </p:sp>
      <p:pic>
        <p:nvPicPr>
          <p:cNvPr id="8" name="Picture 8" descr="A picture containing text, crossword puzz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/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  <a:endParaRPr lang="en-US" dirty="0">
              <a:cs typeface="Calibri"/>
            </a:endParaRPr>
          </a:p>
        </p:txBody>
      </p:sp>
      <p:sp>
        <p:nvSpPr>
          <p:cNvPr id="12" name="Parentesi graffa aperta 23"/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(v3)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Performance di </a:t>
            </a:r>
            <a:r>
              <a:rPr lang="en-US" dirty="0" err="1">
                <a:cs typeface="Calibri Light"/>
              </a:rPr>
              <a:t>ForceCompt_par</a:t>
            </a:r>
            <a:r>
              <a:rPr lang="en-US" dirty="0">
                <a:cs typeface="Calibri Light"/>
              </a:rPr>
              <a:t> (v3)</a:t>
            </a:r>
            <a:endParaRPr lang="en-US" dirty="0">
              <a:cs typeface="Calibri Light"/>
            </a:endParaRPr>
          </a:p>
        </p:txBody>
      </p:sp>
      <p:pic>
        <p:nvPicPr>
          <p:cNvPr id="5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/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879" y="5787787"/>
            <a:ext cx="11619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del Massimo numero di thread disponibili (2*NP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thread richiesti: 926M – “soltanto” 73K CUDA thread disponibili) </a:t>
            </a:r>
            <a:endParaRPr lang="en-US" strike="sngStrike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58100"/>
            <a:ext cx="10515600" cy="1325563"/>
          </a:xfrm>
        </p:spPr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Accelerare </a:t>
            </a:r>
            <a:r>
              <a:rPr lang="en-US" dirty="0" err="1"/>
              <a:t>ParticleScreen?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95068" y="1898912"/>
            <a:ext cx="569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  <a:endParaRPr lang="en-GB" i="1" dirty="0"/>
          </a:p>
          <a:p>
            <a:r>
              <a:rPr lang="en-GB" i="1" dirty="0"/>
              <a:t>  - caclola il peso wp relativo della particella i-esima</a:t>
            </a:r>
            <a:endParaRPr lang="en-GB" i="1" dirty="0"/>
          </a:p>
          <a:p>
            <a:r>
              <a:rPr lang="en-GB" i="1" dirty="0"/>
              <a:t>  - inserisce wp nel punto di coordinate corrisponente alla posizione della particella in matrice dedicata</a:t>
            </a:r>
            <a:endParaRPr lang="en-GB" i="1" dirty="0"/>
          </a:p>
          <a:p>
            <a:r>
              <a:rPr lang="en-GB" i="1" dirty="0"/>
              <a:t>  - ripete wp nei punti adiacenti (sx, dx, sopra, sotto)</a:t>
            </a:r>
            <a:endParaRPr lang="en-GB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07244" y="1583663"/>
            <a:ext cx="5089689" cy="2893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n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 &lt;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n++ ) {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keep a tiny border free anyway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ix = Xdots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Dx; 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ix &gt;= Xdots-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ix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iy = Ydots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Dy; 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iy &gt;= Ydots-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iy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wv =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- rmin; wp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*wv/wint;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(ix,iy,Xdots)] = wp; 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 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95067" y="1214331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ottimizzato su GPU</a:t>
            </a:r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759644" y="1205236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originale (linee 595-605)                           </a:t>
            </a:r>
            <a:endParaRPr lang="it-IT"/>
          </a:p>
        </p:txBody>
      </p:sp>
      <p:pic>
        <p:nvPicPr>
          <p:cNvPr id="11" name="Picture 4" descr="Graphical user interface, application, tabl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" t="8057" r="209" b="23128"/>
          <a:stretch>
            <a:fillRect/>
          </a:stretch>
        </p:blipFill>
        <p:spPr>
          <a:xfrm>
            <a:off x="539416" y="4575974"/>
            <a:ext cx="11045340" cy="1844169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93791" y="5766583"/>
            <a:ext cx="975873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DumpPopulation</a:t>
            </a:r>
            <a:endParaRPr lang="it-IT" sz="90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169664" y="5766583"/>
            <a:ext cx="1398494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ParticleScreen</a:t>
            </a:r>
            <a:endParaRPr lang="it-IT" sz="900">
              <a:solidFill>
                <a:schemeClr val="bg1"/>
              </a:solidFill>
            </a:endParaRPr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5071256" y="6069105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(6): Accelerare </a:t>
            </a:r>
            <a:r>
              <a:rPr lang="en-US" dirty="0" err="1"/>
              <a:t>ParticleScreen?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7882" y="1810871"/>
            <a:ext cx="10748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scrittura su file non è possibile tramite CUDA. Occorre usare il codice host.</a:t>
            </a:r>
            <a:endParaRPr lang="it-IT"/>
          </a:p>
          <a:p>
            <a:endParaRPr lang="it-IT"/>
          </a:p>
          <a:p>
            <a:r>
              <a:rPr lang="it-IT"/>
              <a:t>Implicazioni:</a:t>
            </a:r>
            <a:endParaRPr lang="it-IT"/>
          </a:p>
          <a:p>
            <a:r>
              <a:rPr lang="it-IT"/>
              <a:t>	- allocazione di memoria aggiuntiva per Particles-&gt;grid</a:t>
            </a:r>
            <a:endParaRPr lang="it-IT"/>
          </a:p>
          <a:p>
            <a:r>
              <a:rPr lang="it-IT"/>
              <a:t>	- cudaMemSet </a:t>
            </a:r>
            <a:endParaRPr lang="it-IT"/>
          </a:p>
          <a:p>
            <a:r>
              <a:rPr lang="it-IT"/>
              <a:t>	- trasferimento dati in e out (cudaMemCpy) &lt;- sincronizzazione implicita</a:t>
            </a:r>
            <a:endParaRPr lang="it-IT"/>
          </a:p>
          <a:p>
            <a:r>
              <a:rPr lang="it-IT"/>
              <a:t>	- accesso concorrente in memoria</a:t>
            </a: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&lt;</a:t>
            </a:r>
            <a:r>
              <a:rPr lang="it-IT">
                <a:solidFill>
                  <a:srgbClr val="FF0000"/>
                </a:solidFill>
              </a:rPr>
              <a:t>screenshot TODO</a:t>
            </a:r>
            <a:r>
              <a:rPr lang="it-IT"/>
              <a:t>&gt;</a:t>
            </a: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Conclusione: guadagno minimo (nullo) e risultato influenzato dall’ordine di esecuzione dei thread CUDA.</a:t>
            </a:r>
            <a:endParaRPr lang="it-I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 err="1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Tp1 =  209,2 / 4 = 52x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Rettangolo con angoli arrotondati 3"/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  <a:endParaRPr lang="en-GB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  <a:endParaRPr lang="en-GB" dirty="0"/>
          </a:p>
          <a:p>
            <a:pPr algn="ctr"/>
            <a:r>
              <a:rPr lang="en-GB" dirty="0"/>
              <a:t>SPECIFICATIONS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  <a:endParaRPr lang="en-GB" dirty="0"/>
          </a:p>
        </p:txBody>
      </p:sp>
      <p:sp>
        <p:nvSpPr>
          <p:cNvPr id="8" name="Segnaposto contenuto 2"/>
          <p:cNvSpPr txBox="1"/>
          <p:nvPr/>
        </p:nvSpPr>
        <p:spPr>
          <a:xfrm>
            <a:off x="462103" y="2392916"/>
            <a:ext cx="3874811" cy="3835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107s</a:t>
            </a:r>
            <a:endParaRPr lang="en-US" sz="2000" i="1" dirty="0"/>
          </a:p>
        </p:txBody>
      </p:sp>
      <p:sp>
        <p:nvSpPr>
          <p:cNvPr id="15" name="Segnaposto contenuto 2"/>
          <p:cNvSpPr txBox="1"/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 = 4.2s (media di 10 test)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1124" y="3047675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 err="1">
                <a:solidFill>
                  <a:srgbClr val="FF0000"/>
                </a:solidFill>
              </a:rPr>
              <a:t>questi</a:t>
            </a:r>
            <a:r>
              <a:rPr lang="en-US" dirty="0">
                <a:solidFill>
                  <a:srgbClr val="FF0000"/>
                </a:solidFill>
              </a:rPr>
              <a:t> numeri </a:t>
            </a:r>
            <a:r>
              <a:rPr lang="en-US" dirty="0" err="1">
                <a:solidFill>
                  <a:srgbClr val="FF0000"/>
                </a:solidFill>
              </a:rPr>
              <a:t>sono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strani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Controllare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cs typeface="Calibri"/>
              </a:rPr>
              <a:t>Nell'esecuzione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parallela è inclusa anche la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scrittura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disco? 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Il tempo è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stato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preso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sulla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stessa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macchina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(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magari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una ha SSD 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l'altra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no?)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60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del programma Particles Simulation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 delle prestazioni e misure</a:t>
            </a:r>
            <a:r>
              <a:rPr lang="en-US" sz="3200" dirty="0"/>
              <a:t> di performance del </a:t>
            </a:r>
            <a:r>
              <a:rPr lang="en-US" sz="3200" dirty="0" err="1"/>
              <a:t>calcolo</a:t>
            </a:r>
            <a:r>
              <a:rPr lang="en-US" sz="3200" dirty="0"/>
              <a:t> </a:t>
            </a:r>
            <a:r>
              <a:rPr lang="en-US" sz="3200" dirty="0" err="1"/>
              <a:t>seriale</a:t>
            </a:r>
            <a:endParaRPr lang="en-US" sz="3200" dirty="0" err="1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Ottimizzazione del codice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Call graph del </a:t>
            </a:r>
            <a:r>
              <a:rPr lang="en-US" sz="3200" dirty="0" err="1"/>
              <a:t>programma</a:t>
            </a:r>
            <a:r>
              <a:rPr lang="en-US" sz="3200" dirty="0"/>
              <a:t> </a:t>
            </a:r>
            <a:r>
              <a:rPr lang="en-US" sz="3200" dirty="0" err="1"/>
              <a:t>ottimizzato</a:t>
            </a:r>
            <a:endParaRPr lang="en-US" sz="3200" dirty="0" err="1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Performance threshold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Ottimizzazioni alternative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Confronto delle performance e conclusioni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/>
          <p:cNvCxnSpPr/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  <a:endParaRPr lang="en-GB" dirty="0"/>
          </a:p>
        </p:txBody>
      </p:sp>
      <p:sp>
        <p:nvSpPr>
          <p:cNvPr id="14" name="Rettangolo con angoli arrotondati 13"/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/>
          <p:cNvCxnSpPr/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  <a:endParaRPr lang="en-GB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  <a:endParaRPr lang="en-GB" dirty="0"/>
          </a:p>
        </p:txBody>
      </p:sp>
      <p:sp>
        <p:nvSpPr>
          <p:cNvPr id="32" name="Rettangolo con angoli arrotondati 31"/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/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/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/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  <a:endParaRPr lang="en-US" sz="24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2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3</a:t>
            </a:r>
            <a:endParaRPr lang="en-GB" sz="22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5</a:t>
            </a:r>
            <a:endParaRPr lang="en-GB" sz="2200" dirty="0"/>
          </a:p>
        </p:txBody>
      </p:sp>
      <p:pic>
        <p:nvPicPr>
          <p:cNvPr id="62" name="Elemento grafico 61" descr="Aggiorna contorn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/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tage.mp4" descr="stage.mp4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3"/>
          <a:srcRect l="7902" t="8322" r="8496" b="13379"/>
          <a:stretch>
            <a:fillRect/>
          </a:stretch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  <a:endParaRPr lang="en-GB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 </a:t>
            </a:r>
            <a:endParaRPr lang="en-US" altLang="en-GB" dirty="0"/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  <a:endParaRPr lang="en-GB" dirty="0"/>
          </a:p>
          <a:p>
            <a:pPr algn="ctr"/>
            <a:r>
              <a:rPr lang="en-US" altLang="en-GB" dirty="0"/>
              <a:t>NVIDIA A4000 </a:t>
            </a:r>
            <a:endParaRPr lang="en-US" altLang="en-GB" dirty="0"/>
          </a:p>
          <a:p>
            <a:pPr algn="ctr"/>
            <a:r>
              <a:rPr lang="en-US" altLang="en-GB" dirty="0"/>
              <a:t>16 GB VRAM</a:t>
            </a:r>
            <a:endParaRPr lang="en-US" alt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74071" y="2982967"/>
            <a:ext cx="73152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  <a:endParaRPr lang="en-GB" sz="1100" dirty="0"/>
          </a:p>
          <a:p>
            <a:r>
              <a:rPr lang="en-GB" sz="1100" dirty="0"/>
              <a:t> time   seconds   seconds    calls   s/call   s/call  name    </a:t>
            </a:r>
            <a:endParaRPr lang="en-GB" sz="1100" dirty="0"/>
          </a:p>
          <a:p>
            <a:r>
              <a:rPr lang="en-GB" sz="1100" dirty="0"/>
              <a:t> 49.80     42.39    </a:t>
            </a:r>
            <a:r>
              <a:rPr lang="en-GB" sz="1100" dirty="0">
                <a:highlight>
                  <a:srgbClr val="FFFF00"/>
                </a:highlight>
              </a:rPr>
              <a:t>42.39</a:t>
            </a:r>
            <a:r>
              <a:rPr lang="en-GB" sz="1100" dirty="0"/>
              <a:t>        1    42.39    84.08  </a:t>
            </a:r>
            <a:r>
              <a:rPr lang="en-GB" sz="1100" dirty="0" err="1">
                <a:highlight>
                  <a:srgbClr val="FFFF00"/>
                </a:highlight>
              </a:rPr>
              <a:t>SystemEvolution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34.56     71.81    </a:t>
            </a:r>
            <a:r>
              <a:rPr lang="en-GB" sz="1100" dirty="0">
                <a:highlight>
                  <a:srgbClr val="FFFF00"/>
                </a:highlight>
              </a:rPr>
              <a:t>29.42</a:t>
            </a:r>
            <a:r>
              <a:rPr lang="en-GB" sz="1100" dirty="0"/>
              <a:t> 263898224     0.00     0.00  </a:t>
            </a:r>
            <a:r>
              <a:rPr lang="en-GB" sz="1100" dirty="0" err="1">
                <a:highlight>
                  <a:srgbClr val="FFFF00"/>
                </a:highlight>
              </a:rPr>
              <a:t>ForceCompt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13.89     83.63    </a:t>
            </a:r>
            <a:r>
              <a:rPr lang="en-GB" sz="1100" dirty="0">
                <a:highlight>
                  <a:srgbClr val="FFFF00"/>
                </a:highlight>
              </a:rPr>
              <a:t>11.82</a:t>
            </a:r>
            <a:r>
              <a:rPr lang="en-GB" sz="1100" dirty="0"/>
              <a:t> 264111744     0.00     0.00  </a:t>
            </a:r>
            <a:r>
              <a:rPr lang="en-GB" sz="1100" dirty="0" err="1">
                <a:highlight>
                  <a:srgbClr val="FFFF00"/>
                </a:highlight>
              </a:rPr>
              <a:t>newparticle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 1.23     84.68     1.05        1     1.05     1.05  </a:t>
            </a:r>
            <a:r>
              <a:rPr lang="en-GB" sz="1100" dirty="0" err="1"/>
              <a:t>GeneratingField</a:t>
            </a:r>
            <a:endParaRPr lang="en-GB" sz="1100" dirty="0"/>
          </a:p>
          <a:p>
            <a:r>
              <a:rPr lang="en-GB" sz="1100" dirty="0"/>
              <a:t>  0.31     84.94     0.26       10     0.03     0.03  IntVal2ppm</a:t>
            </a:r>
            <a:endParaRPr lang="en-GB" sz="1100" dirty="0"/>
          </a:p>
          <a:p>
            <a:r>
              <a:rPr lang="en-GB" sz="1100" dirty="0"/>
              <a:t>  0.08     85.01     0.07       10     0.01     0.01  </a:t>
            </a:r>
            <a:r>
              <a:rPr lang="en-GB" sz="1100" dirty="0" err="1"/>
              <a:t>ParticleStats</a:t>
            </a:r>
            <a:endParaRPr lang="en-GB" sz="1100" dirty="0"/>
          </a:p>
          <a:p>
            <a:r>
              <a:rPr lang="en-GB" sz="1100" dirty="0"/>
              <a:t>  0.06     85.06     0.05       11     0.00     0.00  </a:t>
            </a:r>
            <a:r>
              <a:rPr lang="en-GB" sz="1100" dirty="0" err="1"/>
              <a:t>MinIntVal</a:t>
            </a:r>
            <a:endParaRPr lang="en-GB" sz="1100" dirty="0"/>
          </a:p>
          <a:p>
            <a:r>
              <a:rPr lang="en-GB" sz="1100" dirty="0"/>
              <a:t>  0.06     85.11     0.05       10     0.01     0.04  </a:t>
            </a:r>
            <a:r>
              <a:rPr lang="en-GB" sz="1100" dirty="0" err="1"/>
              <a:t>ParticleScreen</a:t>
            </a:r>
            <a:endParaRPr lang="en-GB" sz="1100" dirty="0"/>
          </a:p>
          <a:p>
            <a:r>
              <a:rPr lang="en-GB" sz="1100" dirty="0"/>
              <a:t>  0.06     85.16     0.05        1     0.05     0.06  </a:t>
            </a:r>
            <a:r>
              <a:rPr lang="en-GB" sz="1100" dirty="0" err="1"/>
              <a:t>ParticleGeneration</a:t>
            </a:r>
            <a:endParaRPr lang="en-GB" sz="1100" dirty="0"/>
          </a:p>
          <a:p>
            <a:r>
              <a:rPr lang="en-GB" sz="1100" dirty="0"/>
              <a:t>  0.02     85.18     0.02       11     0.00     0.00  </a:t>
            </a:r>
            <a:r>
              <a:rPr lang="en-GB" sz="1100" dirty="0" err="1"/>
              <a:t>MaxIntVal</a:t>
            </a:r>
            <a:endParaRPr lang="en-GB" sz="1100" dirty="0"/>
          </a:p>
          <a:p>
            <a:r>
              <a:rPr lang="en-GB" sz="1100" dirty="0"/>
              <a:t>  0.00     85.18     0.00       27     0.00     0.00  </a:t>
            </a:r>
            <a:r>
              <a:rPr lang="en-GB" sz="1100" dirty="0" err="1"/>
              <a:t>rowlen</a:t>
            </a:r>
            <a:endParaRPr lang="en-GB" sz="1100" dirty="0"/>
          </a:p>
          <a:p>
            <a:r>
              <a:rPr lang="en-GB" sz="1100" dirty="0"/>
              <a:t>  0.00     85.18     0.00       24     0.00     0.00  </a:t>
            </a:r>
            <a:r>
              <a:rPr lang="en-GB" sz="1100" dirty="0" err="1"/>
              <a:t>readrow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ComptPopulation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MaxDoubleVal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MinDoubleVal</a:t>
            </a:r>
            <a:endParaRPr lang="en-GB" sz="1100" dirty="0"/>
          </a:p>
          <a:p>
            <a:r>
              <a:rPr lang="en-GB" sz="1100" dirty="0"/>
              <a:t>  0.00     85.18     0.00        3     0.00     0.00  </a:t>
            </a:r>
            <a:r>
              <a:rPr lang="en-GB" sz="1100" dirty="0" err="1"/>
              <a:t>DumpPopulation</a:t>
            </a:r>
            <a:endParaRPr lang="en-GB" sz="1100" dirty="0"/>
          </a:p>
          <a:p>
            <a:r>
              <a:rPr lang="en-GB" sz="1100" dirty="0"/>
              <a:t>  0.00     85.18     0.00        2     0.00     0.00  print_i2dGrid</a:t>
            </a:r>
            <a:endParaRPr lang="en-GB" sz="1100" dirty="0"/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InitGrid</a:t>
            </a:r>
            <a:endParaRPr lang="en-GB" sz="1100" dirty="0"/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print_Population</a:t>
            </a:r>
            <a:endParaRPr lang="en-GB" sz="1100" dirty="0"/>
          </a:p>
        </p:txBody>
      </p:sp>
      <p:sp>
        <p:nvSpPr>
          <p:cNvPr id="8" name="Segnaposto contenuto 2"/>
          <p:cNvSpPr txBox="1"/>
          <p:nvPr/>
        </p:nvSpPr>
        <p:spPr>
          <a:xfrm>
            <a:off x="4513482" y="5866878"/>
            <a:ext cx="4576729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Total time 107s (media di 10 test)</a:t>
            </a:r>
            <a:endParaRPr lang="en-US" sz="2000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467686" y="3156306"/>
            <a:ext cx="28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summed up, these alone represent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98,25% of CPU time</a:t>
            </a:r>
            <a:endParaRPr lang="en-GB" dirty="0">
              <a:highlight>
                <a:srgbClr val="FFFF00"/>
              </a:highlight>
            </a:endParaRPr>
          </a:p>
        </p:txBody>
      </p:sp>
      <p:cxnSp>
        <p:nvCxnSpPr>
          <p:cNvPr id="11" name="Connettore 2 10"/>
          <p:cNvCxnSpPr/>
          <p:nvPr/>
        </p:nvCxnSpPr>
        <p:spPr>
          <a:xfrm flipH="1" flipV="1">
            <a:off x="4065794" y="3429001"/>
            <a:ext cx="1401892" cy="2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4065794" y="3624438"/>
            <a:ext cx="1401892" cy="11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4065794" y="3800957"/>
            <a:ext cx="1401892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4476465" y="6373876"/>
            <a:ext cx="73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gprof</a:t>
            </a:r>
            <a:r>
              <a:rPr lang="en-GB" u="sng" dirty="0"/>
              <a:t> doesn’t account for time spent in I/O ( ~ 60% of total time) </a:t>
            </a:r>
            <a:endParaRPr lang="en-GB" u="sng" dirty="0"/>
          </a:p>
        </p:txBody>
      </p:sp>
      <p:cxnSp>
        <p:nvCxnSpPr>
          <p:cNvPr id="34" name="Connettore 4 33"/>
          <p:cNvCxnSpPr/>
          <p:nvPr/>
        </p:nvCxnSpPr>
        <p:spPr>
          <a:xfrm>
            <a:off x="1037230" y="6558542"/>
            <a:ext cx="3248167" cy="131823"/>
          </a:xfrm>
          <a:prstGeom prst="bentConnector3">
            <a:avLst>
              <a:gd name="adj1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315097" y="15571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TODO</a:t>
            </a:r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RIFARE ANALISI GPROF SERIAL</a:t>
            </a:r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INSERIRE DETTAGLI MACCHINA USATA PER TEST</a:t>
            </a:r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CONTROLLARE NUMERI E PERCENTUALI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9545" y="2569098"/>
            <a:ext cx="7628479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pp-&gt;np; i++ ) {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j++ ) {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 != i ) {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[j]);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(f,p1,p2);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 }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 </a:t>
            </a:r>
            <a:endParaRPr lang="it-IT" sz="16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  <a:endParaRPr lang="it-IT" sz="1600" noProof="1">
              <a:solidFill>
                <a:srgbClr val="D4D4D4"/>
              </a:solidFill>
              <a:latin typeface="Menlo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  <a:endParaRPr lang="en-GB" i="1" dirty="0"/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hlinkClick r:id="rId1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/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/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  <a:endParaRPr lang="en-GB" dirty="0"/>
          </a:p>
        </p:txBody>
      </p:sp>
      <p:sp>
        <p:nvSpPr>
          <p:cNvPr id="10" name="Rettangolo con angoli arrotondati 9"/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/>
          <p:cNvCxnSpPr/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  <a:endParaRPr lang="en-GB" dirty="0"/>
          </a:p>
        </p:txBody>
      </p:sp>
      <p:sp>
        <p:nvSpPr>
          <p:cNvPr id="16" name="Rettangolo con angoli arrotondati 15"/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/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/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912864" y="3521990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2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3</a:t>
            </a:r>
            <a:endParaRPr lang="en-GB" sz="22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7678946" y="3503994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5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6</a:t>
            </a:r>
            <a:endParaRPr lang="en-GB" sz="2200" dirty="0"/>
          </a:p>
        </p:txBody>
      </p:sp>
      <p:pic>
        <p:nvPicPr>
          <p:cNvPr id="23" name="Elemento grafico 22" descr="Aggiorna contorn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/>
          <p:cNvCxnSpPr/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/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/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/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  <a:endParaRPr lang="en-GB" dirty="0"/>
          </a:p>
        </p:txBody>
      </p:sp>
      <p:sp>
        <p:nvSpPr>
          <p:cNvPr id="31" name="Rettangolo con angoli arrotondati 30"/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/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  <a:endParaRPr lang="en-GB" sz="1600" dirty="0"/>
          </a:p>
          <a:p>
            <a:r>
              <a:rPr lang="en-GB" sz="1600" dirty="0"/>
              <a:t>s+1 (device)</a:t>
            </a:r>
            <a:endParaRPr lang="en-GB" sz="16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7590477" y="2904775"/>
            <a:ext cx="2263693" cy="25826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/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  <a:endParaRPr lang="en-GB" sz="1600" dirty="0"/>
          </a:p>
          <a:p>
            <a:r>
              <a:rPr lang="en-GB" sz="1600" dirty="0"/>
              <a:t>s (host)</a:t>
            </a:r>
            <a:endParaRPr lang="en-GB" sz="1600" dirty="0"/>
          </a:p>
        </p:txBody>
      </p:sp>
      <p:sp>
        <p:nvSpPr>
          <p:cNvPr id="36" name="Rettangolo con angoli arrotondati 35"/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873030" y="342111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</a:t>
            </a:r>
            <a:endParaRPr lang="en-GB" sz="2200" dirty="0"/>
          </a:p>
        </p:txBody>
      </p:sp>
      <p:cxnSp>
        <p:nvCxnSpPr>
          <p:cNvPr id="39" name="Connettore 4 38"/>
          <p:cNvCxnSpPr/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/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/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  <a:endParaRPr lang="en-GB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  <a:endParaRPr lang="en-GB" dirty="0"/>
          </a:p>
        </p:txBody>
      </p:sp>
      <p:sp>
        <p:nvSpPr>
          <p:cNvPr id="40" name="Rettangolo con angoli arrotondati 39"/>
          <p:cNvSpPr/>
          <p:nvPr/>
        </p:nvSpPr>
        <p:spPr>
          <a:xfrm>
            <a:off x="8011753" y="478684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9024</Words>
  <Application>WPS Presentation</Application>
  <PresentationFormat>Widescreen</PresentationFormat>
  <Paragraphs>378</Paragraphs>
  <Slides>17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Liberation Sans</vt:lpstr>
      <vt:lpstr>Cambria Math</vt:lpstr>
      <vt:lpstr>DejaVu Math TeX Gyre</vt:lpstr>
      <vt:lpstr>Menlo</vt:lpstr>
      <vt:lpstr>C059</vt:lpstr>
      <vt:lpstr>Menlo</vt:lpstr>
      <vt:lpstr>Calibri</vt:lpstr>
      <vt:lpstr>Calibri Light</vt:lpstr>
      <vt:lpstr>DejaVu Sans Mono for Powerline</vt:lpstr>
      <vt:lpstr>Microsoft YaHei</vt:lpstr>
      <vt:lpstr>Arial Unicode MS</vt:lpstr>
      <vt:lpstr>Bromarkers Demo</vt:lpstr>
      <vt:lpstr>Calibri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I/O bottleneck</vt:lpstr>
      <vt:lpstr>Ulteriori versioni: ottimizzazione di ForceComp_par  - (v2)</vt:lpstr>
      <vt:lpstr>Ulteriori versioni: ottimizzazione di ForceComp_par  - (v3)</vt:lpstr>
      <vt:lpstr>Performance di ForceCompt_par (v3)</vt:lpstr>
      <vt:lpstr>Ottimizzazione (5): Accelerare ParticleScreen?</vt:lpstr>
      <vt:lpstr>Ottimizzazione (6): Accelerare ParticleScreen?</vt:lpstr>
      <vt:lpstr>Misure di performance del calcolo ottimizzato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pie</cp:lastModifiedBy>
  <cp:revision>764</cp:revision>
  <dcterms:created xsi:type="dcterms:W3CDTF">2022-02-11T08:59:37Z</dcterms:created>
  <dcterms:modified xsi:type="dcterms:W3CDTF">2022-02-11T08:59:37Z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