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  <p:sldId id="262" r:id="rId9"/>
    <p:sldId id="263" r:id="rId10"/>
    <p:sldId id="261" r:id="rId11"/>
    <p:sldId id="259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31A79-E1C2-43E2-88BB-991A587CF34B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1FE94-B943-430E-A9D4-85C97124E5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5743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1FE94-B943-430E-A9D4-85C97124E581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146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EAEF-91DD-2EBE-D3ED-6196D4AE5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27FA1-0E89-B7FF-5595-D2A48B182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1EC29-0362-B45A-5D8B-C9388F8B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462F-E04C-4E22-938A-A0EF93E33BE5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A52DC-E0A0-6399-7A28-3826443D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67500-6E93-9CC3-4F64-0A696998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306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E4CC-6996-4B49-0E57-19EBFDBE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97FC2-0426-91BC-1F0E-A9DA6B5CA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17C44-5DD4-08E1-81C4-A158C266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462F-E04C-4E22-938A-A0EF93E33BE5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C96D9-B65F-311C-8410-3A50EA3A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26969-C5DE-B61F-9DD9-8B7C0C5D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021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DDB88-8F68-773C-935C-4B239DDB9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0CEC1-C142-30EC-958A-5155BE617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33284-AB7B-E795-413D-D591A14C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462F-E04C-4E22-938A-A0EF93E33BE5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06B32-5160-017C-0F0B-B135DC68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C5852-5CAD-62A0-86B0-D4999749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854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100B-D388-F223-5DF8-FDD04239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2217-CB91-26CA-A6A9-575B1907E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56C90-7DBD-BCD8-527A-A1A79BC2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462F-E04C-4E22-938A-A0EF93E33BE5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1AEE8-6F97-F6FC-1E69-D75D3879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ECE61-E3E8-2DAC-047E-1AD3DCB6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089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8572-DFB0-4C42-9C2F-8E259C39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5AD9F-C20F-4375-BAF6-C0CE7DB8E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34C10-6ECE-5041-FBBD-A4AC9E6F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462F-E04C-4E22-938A-A0EF93E33BE5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1B59E-7E97-055D-8F46-47628284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14F58-A9D9-6219-907B-28DC98C1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887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1DE3-3445-D01D-6FF9-14766E74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A1C1D-3903-2502-36BF-F597B5D19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D5DCB-E82C-A5F7-0238-E932DAE14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034C2-6509-82AF-493C-BD477CED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462F-E04C-4E22-938A-A0EF93E33BE5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965D6-5A88-9A93-1277-FF980FCA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EB03B-F6E6-8763-4DE7-6CE3FBA1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282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E666-1A20-11DF-9186-1E6C85E0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C8B0C-31E6-86D4-E2CD-CDA32B3AA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FA580-02F3-1FEB-C974-AF9A12655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CA7F0-BCEF-977C-7AEF-69458AD5C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AA13B-A1FC-239A-218C-23B86FCC2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6A652E-6EE5-39F4-8B51-824BE366E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462F-E04C-4E22-938A-A0EF93E33BE5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34190-6FF9-7E43-D458-6AC97C28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BFB65-1FBB-3046-D32E-1A4D2EFB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160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AE2E-864E-06DC-FCC6-590E11A5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62C3B8-B8E7-B221-60BB-0C44BBA0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462F-E04C-4E22-938A-A0EF93E33BE5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2BE27-CF5A-328A-682B-27434789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9B802-ADC9-AECE-D058-25D37E4C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631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093FA-F77E-829A-4CEA-8620CF17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462F-E04C-4E22-938A-A0EF93E33BE5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322AF-D5A1-4869-F89D-859A28B4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3F27-8857-66F3-6C7F-61200C9A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18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B514-5964-2187-B9B2-1C29B36F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C456-5033-F386-26F9-80AAB0308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1CBD6-7444-B250-451B-C4DA522FA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C0EBC-F85C-8CF8-DDEA-F5A558E2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462F-E04C-4E22-938A-A0EF93E33BE5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14323-6058-6D8F-CDD7-BE53CB08E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BF02F-E35B-2C60-316C-DF0B41AC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466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A674-78B2-6B32-F27D-E21B6E68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585BD-3B40-FB0C-2A01-F752D83A7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459AA-A6BF-B571-DF56-F8789FA17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9BA50-548F-5D6B-9725-56EC22A7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462F-E04C-4E22-938A-A0EF93E33BE5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FCC9F-304F-874F-4DD0-6E82BCE2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5F37C-4A43-9A07-0BAB-1C17531D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653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4DDA76-0516-AEB1-83C2-A21E38839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65575-8939-37EA-8E5C-F8448F2C9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18E2-F37E-B66F-95FD-5D69BDAAF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1A462F-E04C-4E22-938A-A0EF93E33BE5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9E08E-E06F-BAC9-802C-DF9BD1B51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3D3E6-90A9-F87D-1C73-D2C6ADEE7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419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ynth.org/t/imperfection-of-language-based-timing/350/1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csynth.org/t/sweeping-through-a-buffer-in-sync-with-tempo/2621" TargetMode="External"/><Relationship Id="rId2" Type="http://schemas.openxmlformats.org/officeDocument/2006/relationships/hyperlink" Target="https://scsynth.org/t/keeping-sclang-and-scsynth-in-hard-sync/5526/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synth.org/t/imperfection-of-language-based-timing/350/19" TargetMode="External"/><Relationship Id="rId4" Type="http://schemas.openxmlformats.org/officeDocument/2006/relationships/hyperlink" Target="https://scsynth.org/t/server-clock-vs-language-clock/9135/5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csynth.org/t/sweeping-through-a-buffer-in-sync-with-tempo/2621/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ABC4-8BDC-8BA3-0F41-9487950C7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DJ deck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06F82-3335-28C6-90B5-B0A5F2F70F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6494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C1F2-C21F-9C2C-F869-62083706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Handling control </a:t>
            </a:r>
            <a:r>
              <a:rPr lang="nl-NL" dirty="0" err="1"/>
              <a:t>rate</a:t>
            </a:r>
            <a:r>
              <a:rPr lang="nl-NL" dirty="0"/>
              <a:t> discrete steps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C9A2DD-2146-4D75-76FA-192991D349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0509" y="3237995"/>
            <a:ext cx="4591691" cy="362000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B8EF3-BCB2-4C99-30E6-55C9563892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1100" dirty="0" err="1"/>
              <a:t>SynthDef</a:t>
            </a:r>
            <a:r>
              <a:rPr lang="nl-NL" sz="1100" dirty="0"/>
              <a:t>("testK2A",{</a:t>
            </a:r>
          </a:p>
          <a:p>
            <a:pPr marL="0" indent="0">
              <a:buNone/>
            </a:pPr>
            <a:r>
              <a:rPr lang="nl-NL" sz="1100" dirty="0"/>
              <a:t>	var in, out;</a:t>
            </a:r>
          </a:p>
          <a:p>
            <a:pPr marL="0" indent="0">
              <a:buNone/>
            </a:pPr>
            <a:r>
              <a:rPr lang="nl-NL" sz="1100" dirty="0"/>
              <a:t>	in = In.kr(b);</a:t>
            </a:r>
          </a:p>
          <a:p>
            <a:pPr marL="0" indent="0">
              <a:buNone/>
            </a:pPr>
            <a:r>
              <a:rPr lang="nl-NL" sz="1100" dirty="0"/>
              <a:t>	out = Latch.ar(in,T2A.ar(Changed.kr(in)));</a:t>
            </a:r>
          </a:p>
          <a:p>
            <a:pPr marL="0" indent="0">
              <a:buNone/>
            </a:pPr>
            <a:r>
              <a:rPr lang="nl-NL" sz="1100" dirty="0"/>
              <a:t>	Out.ar(~</a:t>
            </a:r>
            <a:r>
              <a:rPr lang="nl-NL" sz="1100" dirty="0" err="1"/>
              <a:t>bScopeAr.index,out</a:t>
            </a:r>
            <a:r>
              <a:rPr lang="nl-NL" sz="1100" dirty="0"/>
              <a:t>);</a:t>
            </a:r>
          </a:p>
          <a:p>
            <a:pPr marL="0" indent="0">
              <a:buNone/>
            </a:pPr>
            <a:r>
              <a:rPr lang="nl-NL" sz="1100" dirty="0"/>
              <a:t>}).</a:t>
            </a:r>
            <a:r>
              <a:rPr lang="nl-NL" sz="1100" dirty="0" err="1"/>
              <a:t>add</a:t>
            </a:r>
            <a:r>
              <a:rPr lang="nl-NL" sz="1100" dirty="0"/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FB4C10-3072-FCA3-1CDC-1118FEAAF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756" y="3209416"/>
            <a:ext cx="4629796" cy="3648584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B848678-871E-97A7-FB17-993433315862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100" dirty="0" err="1"/>
              <a:t>SynthDef</a:t>
            </a:r>
            <a:r>
              <a:rPr lang="nl-NL" sz="1100" dirty="0"/>
              <a:t>("testK2A",{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100" dirty="0"/>
              <a:t>	var out;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100" dirty="0"/>
              <a:t>	out = In.kr(b);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100" dirty="0"/>
              <a:t>	Out.ar(~bScopeAr,K2A.ar(out));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100" dirty="0"/>
              <a:t>}).</a:t>
            </a:r>
            <a:r>
              <a:rPr lang="nl-NL" sz="1100" dirty="0" err="1"/>
              <a:t>add</a:t>
            </a:r>
            <a:r>
              <a:rPr lang="nl-NL" sz="1100" dirty="0"/>
              <a:t>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3631F65-D68B-0AFB-F765-8B837977D909}"/>
              </a:ext>
            </a:extLst>
          </p:cNvPr>
          <p:cNvSpPr/>
          <p:nvPr/>
        </p:nvSpPr>
        <p:spPr>
          <a:xfrm>
            <a:off x="4142232" y="1563624"/>
            <a:ext cx="1271016" cy="9144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Basic approach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15C608-F635-AA0E-92E8-71A59D3D071E}"/>
              </a:ext>
            </a:extLst>
          </p:cNvPr>
          <p:cNvSpPr/>
          <p:nvPr/>
        </p:nvSpPr>
        <p:spPr>
          <a:xfrm>
            <a:off x="10098023" y="1563624"/>
            <a:ext cx="1271016" cy="9144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Better</a:t>
            </a:r>
            <a:r>
              <a:rPr lang="nl-NL" dirty="0"/>
              <a:t>! approach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722EA66-D078-E86F-630B-D9EC9064BDB6}"/>
              </a:ext>
            </a:extLst>
          </p:cNvPr>
          <p:cNvSpPr/>
          <p:nvPr/>
        </p:nvSpPr>
        <p:spPr>
          <a:xfrm>
            <a:off x="2020824" y="5007768"/>
            <a:ext cx="1709928" cy="148510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interpolation</a:t>
            </a:r>
            <a:r>
              <a:rPr lang="nl-NL" dirty="0"/>
              <a:t> over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period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blocksize</a:t>
            </a:r>
            <a:endParaRPr lang="nl-N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F90B57-8B6B-60F5-AAE1-B09CBACA9690}"/>
              </a:ext>
            </a:extLst>
          </p:cNvPr>
          <p:cNvSpPr/>
          <p:nvPr/>
        </p:nvSpPr>
        <p:spPr>
          <a:xfrm>
            <a:off x="9607296" y="4990734"/>
            <a:ext cx="1369955" cy="60728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Immediate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738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BF72-0F67-63D3-CA44-D5E12D8E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SetQue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0FBD1-EE44-186D-1DEE-51CC1D798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 / no sync</a:t>
            </a:r>
          </a:p>
          <a:p>
            <a:pPr lvl="1"/>
            <a:r>
              <a:rPr lang="en-US" dirty="0"/>
              <a:t>Typically snap to nearest beat</a:t>
            </a:r>
          </a:p>
          <a:p>
            <a:pPr lvl="1"/>
            <a:r>
              <a:rPr lang="en-US" dirty="0"/>
              <a:t>When shift, do not snap, and set </a:t>
            </a:r>
            <a:r>
              <a:rPr lang="en-US" dirty="0" err="1"/>
              <a:t>gridOffsetActual</a:t>
            </a:r>
            <a:r>
              <a:rPr lang="en-US" dirty="0"/>
              <a:t> as the setpoint</a:t>
            </a:r>
          </a:p>
        </p:txBody>
      </p:sp>
    </p:spTree>
    <p:extLst>
      <p:ext uri="{BB962C8B-B14F-4D97-AF65-F5344CB8AC3E}">
        <p14:creationId xmlns:p14="http://schemas.microsoft.com/office/powerpoint/2010/main" val="1299151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2EAB-94FF-D0AB-0A0C-541FE7BB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21-03 </a:t>
            </a:r>
            <a:r>
              <a:rPr lang="nl-NL" dirty="0" err="1"/>
              <a:t>fixed</a:t>
            </a:r>
            <a:r>
              <a:rPr lang="nl-NL" dirty="0"/>
              <a:t> beat </a:t>
            </a:r>
            <a:r>
              <a:rPr lang="nl-NL" dirty="0" err="1"/>
              <a:t>conversion</a:t>
            </a:r>
            <a:r>
              <a:rPr lang="nl-NL" dirty="0"/>
              <a:t> </a:t>
            </a:r>
            <a:r>
              <a:rPr lang="nl-NL" dirty="0" err="1"/>
              <a:t>inconsistency</a:t>
            </a:r>
            <a:endParaRPr lang="nl-NL" dirty="0"/>
          </a:p>
        </p:txBody>
      </p:sp>
      <p:pic>
        <p:nvPicPr>
          <p:cNvPr id="5" name="Content Placeholder 4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3F9F82F7-D8A7-4DE8-8E21-232C34C73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23" y="2125483"/>
            <a:ext cx="5048250" cy="37909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49B1AE-BAA2-C326-5DE3-EAE6C9D3C3A4}"/>
              </a:ext>
            </a:extLst>
          </p:cNvPr>
          <p:cNvSpPr txBox="1"/>
          <p:nvPr/>
        </p:nvSpPr>
        <p:spPr>
          <a:xfrm>
            <a:off x="1326382" y="2391508"/>
            <a:ext cx="3175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Result</a:t>
            </a:r>
            <a:r>
              <a:rPr lang="nl-NL" dirty="0"/>
              <a:t> is </a:t>
            </a:r>
            <a:r>
              <a:rPr lang="nl-NL" dirty="0" err="1"/>
              <a:t>looking</a:t>
            </a:r>
            <a:r>
              <a:rPr lang="nl-NL" dirty="0"/>
              <a:t> </a:t>
            </a:r>
            <a:r>
              <a:rPr lang="nl-NL" dirty="0" err="1"/>
              <a:t>quite</a:t>
            </a:r>
            <a:r>
              <a:rPr lang="nl-NL" dirty="0"/>
              <a:t> </a:t>
            </a:r>
            <a:r>
              <a:rPr lang="nl-NL" dirty="0" err="1"/>
              <a:t>good</a:t>
            </a:r>
            <a:r>
              <a:rPr lang="nl-NL" dirty="0"/>
              <a:t>, but I have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yet</a:t>
            </a:r>
            <a:r>
              <a:rPr lang="nl-NL" dirty="0"/>
              <a:t> </a:t>
            </a:r>
            <a:r>
              <a:rPr lang="nl-NL" dirty="0" err="1"/>
              <a:t>accounted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control </a:t>
            </a:r>
            <a:r>
              <a:rPr lang="nl-NL" dirty="0" err="1"/>
              <a:t>rate</a:t>
            </a:r>
            <a:r>
              <a:rPr lang="nl-NL" dirty="0"/>
              <a:t> discrete steps issues </a:t>
            </a:r>
          </a:p>
        </p:txBody>
      </p:sp>
    </p:spTree>
    <p:extLst>
      <p:ext uri="{BB962C8B-B14F-4D97-AF65-F5344CB8AC3E}">
        <p14:creationId xmlns:p14="http://schemas.microsoft.com/office/powerpoint/2010/main" val="1703966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0815-4481-BF18-7F27-89AA5A9C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21-03 </a:t>
            </a:r>
            <a:r>
              <a:rPr lang="nl-NL" dirty="0" err="1"/>
              <a:t>partial</a:t>
            </a:r>
            <a:r>
              <a:rPr lang="nl-NL" dirty="0"/>
              <a:t> fix of discrete step</a:t>
            </a:r>
          </a:p>
        </p:txBody>
      </p:sp>
      <p:pic>
        <p:nvPicPr>
          <p:cNvPr id="5" name="Content Placeholder 4" descr="A graph with numbers and a line&#10;&#10;AI-generated content may be incorrect.">
            <a:extLst>
              <a:ext uri="{FF2B5EF4-FFF2-40B4-BE49-F238E27FC236}">
                <a16:creationId xmlns:a16="http://schemas.microsoft.com/office/drawing/2014/main" id="{816CF1AB-CFE8-59D2-5826-0F2996523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50" y="2618284"/>
            <a:ext cx="5048250" cy="3790950"/>
          </a:xfrm>
        </p:spPr>
      </p:pic>
      <p:pic>
        <p:nvPicPr>
          <p:cNvPr id="7" name="Picture 6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501EC4DB-B931-1807-4813-EEE3895FE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994" y="2593852"/>
            <a:ext cx="50482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78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CEB4-8621-A903-E672-5BE548C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21-03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DE52C-5B50-D467-7BBF-E8B414476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43326"/>
          </a:xfrm>
        </p:spPr>
        <p:txBody>
          <a:bodyPr>
            <a:normAutofit fontScale="47500" lnSpcReduction="20000"/>
          </a:bodyPr>
          <a:lstStyle/>
          <a:p>
            <a:r>
              <a:rPr lang="nl-NL" dirty="0" err="1"/>
              <a:t>Quantify</a:t>
            </a:r>
            <a:r>
              <a:rPr lang="nl-NL" dirty="0"/>
              <a:t> </a:t>
            </a:r>
            <a:r>
              <a:rPr lang="nl-NL" dirty="0" err="1"/>
              <a:t>jump</a:t>
            </a:r>
            <a:r>
              <a:rPr lang="nl-NL" dirty="0"/>
              <a:t> performance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without </a:t>
            </a:r>
            <a:r>
              <a:rPr lang="nl-NL" dirty="0" err="1"/>
              <a:t>the</a:t>
            </a:r>
            <a:r>
              <a:rPr lang="nl-NL" dirty="0"/>
              <a:t> discrete step fix</a:t>
            </a:r>
          </a:p>
          <a:p>
            <a:r>
              <a:rPr lang="nl-NL" dirty="0" err="1"/>
              <a:t>Find</a:t>
            </a:r>
            <a:r>
              <a:rPr lang="nl-NL" dirty="0"/>
              <a:t> out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is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we are jumping backward </a:t>
            </a:r>
            <a:r>
              <a:rPr lang="nl-NL" dirty="0" err="1"/>
              <a:t>now</a:t>
            </a:r>
            <a:endParaRPr lang="nl-NL" dirty="0"/>
          </a:p>
          <a:p>
            <a:pPr lvl="1"/>
            <a:r>
              <a:rPr lang="nl-NL" dirty="0" err="1"/>
              <a:t>Maybe</a:t>
            </a:r>
            <a:r>
              <a:rPr lang="nl-NL" dirty="0"/>
              <a:t>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actual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allready</a:t>
            </a:r>
            <a:r>
              <a:rPr lang="nl-NL" dirty="0"/>
              <a:t> </a:t>
            </a:r>
            <a:r>
              <a:rPr lang="nl-NL" dirty="0" err="1"/>
              <a:t>having</a:t>
            </a:r>
            <a:r>
              <a:rPr lang="nl-NL" dirty="0"/>
              <a:t> </a:t>
            </a:r>
            <a:r>
              <a:rPr lang="nl-NL" dirty="0" err="1"/>
              <a:t>increased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mean</a:t>
            </a:r>
            <a:r>
              <a:rPr lang="nl-NL" dirty="0"/>
              <a:t> time </a:t>
            </a:r>
            <a:r>
              <a:rPr lang="nl-NL" dirty="0" err="1"/>
              <a:t>since</a:t>
            </a:r>
            <a:r>
              <a:rPr lang="nl-NL" dirty="0"/>
              <a:t> we have </a:t>
            </a:r>
            <a:r>
              <a:rPr lang="nl-NL" dirty="0" err="1"/>
              <a:t>proped</a:t>
            </a:r>
            <a:r>
              <a:rPr lang="nl-NL" dirty="0"/>
              <a:t> </a:t>
            </a:r>
            <a:r>
              <a:rPr lang="nl-NL" dirty="0" err="1"/>
              <a:t>it</a:t>
            </a:r>
            <a:endParaRPr lang="nl-NL" dirty="0"/>
          </a:p>
          <a:p>
            <a:r>
              <a:rPr lang="nl-NL" dirty="0" err="1"/>
              <a:t>Maybe</a:t>
            </a:r>
            <a:r>
              <a:rPr lang="nl-NL" dirty="0"/>
              <a:t>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consider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jump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small </a:t>
            </a:r>
            <a:r>
              <a:rPr lang="nl-NL" dirty="0" err="1"/>
              <a:t>enough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</a:p>
          <a:p>
            <a:pPr lvl="1"/>
            <a:r>
              <a:rPr lang="nl-NL" dirty="0" err="1"/>
              <a:t>leave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now</a:t>
            </a:r>
            <a:r>
              <a:rPr lang="nl-NL" dirty="0"/>
              <a:t> (open </a:t>
            </a:r>
            <a:r>
              <a:rPr lang="nl-NL" dirty="0" err="1"/>
              <a:t>to</a:t>
            </a:r>
            <a:r>
              <a:rPr lang="nl-NL" dirty="0"/>
              <a:t> do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decrease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jump</a:t>
            </a:r>
            <a:r>
              <a:rPr lang="nl-NL" dirty="0"/>
              <a:t> error); </a:t>
            </a:r>
          </a:p>
          <a:p>
            <a:pPr lvl="1"/>
            <a:r>
              <a:rPr lang="nl-NL" dirty="0" err="1"/>
              <a:t>Implement</a:t>
            </a:r>
            <a:r>
              <a:rPr lang="nl-NL" dirty="0"/>
              <a:t> </a:t>
            </a:r>
            <a:r>
              <a:rPr lang="nl-NL" dirty="0" err="1"/>
              <a:t>alignment</a:t>
            </a:r>
            <a:r>
              <a:rPr lang="nl-NL" dirty="0"/>
              <a:t> without beatjumping (</a:t>
            </a:r>
            <a:r>
              <a:rPr lang="nl-NL" dirty="0" err="1"/>
              <a:t>since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core</a:t>
            </a:r>
            <a:r>
              <a:rPr lang="nl-NL" dirty="0"/>
              <a:t> </a:t>
            </a:r>
            <a:r>
              <a:rPr lang="nl-NL" dirty="0" err="1"/>
              <a:t>task</a:t>
            </a:r>
            <a:r>
              <a:rPr lang="nl-NL" dirty="0"/>
              <a:t> is </a:t>
            </a:r>
            <a:r>
              <a:rPr lang="nl-NL" dirty="0" err="1"/>
              <a:t>to</a:t>
            </a:r>
            <a:r>
              <a:rPr lang="nl-NL" dirty="0"/>
              <a:t> set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clock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position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track, </a:t>
            </a:r>
            <a:r>
              <a:rPr lang="nl-NL" dirty="0" err="1"/>
              <a:t>the</a:t>
            </a:r>
            <a:r>
              <a:rPr lang="nl-NL" dirty="0"/>
              <a:t> track </a:t>
            </a:r>
            <a:r>
              <a:rPr lang="nl-NL" dirty="0" err="1"/>
              <a:t>may</a:t>
            </a:r>
            <a:r>
              <a:rPr lang="nl-NL" dirty="0"/>
              <a:t> run </a:t>
            </a:r>
            <a:r>
              <a:rPr lang="nl-NL" dirty="0" err="1"/>
              <a:t>freely</a:t>
            </a:r>
            <a:r>
              <a:rPr lang="nl-NL" dirty="0"/>
              <a:t> </a:t>
            </a:r>
            <a:r>
              <a:rPr lang="nl-NL" dirty="0" err="1"/>
              <a:t>itself</a:t>
            </a:r>
            <a:endParaRPr lang="nl-NL" dirty="0"/>
          </a:p>
          <a:p>
            <a:r>
              <a:rPr lang="nl-NL" dirty="0"/>
              <a:t>We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align</a:t>
            </a:r>
            <a:r>
              <a:rPr lang="nl-NL" dirty="0"/>
              <a:t> </a:t>
            </a:r>
            <a:r>
              <a:rPr lang="nl-NL" dirty="0" err="1"/>
              <a:t>before</a:t>
            </a:r>
            <a:r>
              <a:rPr lang="nl-NL" dirty="0"/>
              <a:t> beatjumping </a:t>
            </a:r>
            <a:r>
              <a:rPr lang="nl-NL" dirty="0" err="1"/>
              <a:t>and</a:t>
            </a:r>
            <a:r>
              <a:rPr lang="nl-NL" dirty="0"/>
              <a:t> stuff like </a:t>
            </a:r>
            <a:r>
              <a:rPr lang="nl-NL" dirty="0" err="1"/>
              <a:t>that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pausing</a:t>
            </a:r>
            <a:endParaRPr lang="nl-N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4EED3F-8D09-6B02-FDFB-DC06DD3AE9D0}"/>
              </a:ext>
            </a:extLst>
          </p:cNvPr>
          <p:cNvGrpSpPr/>
          <p:nvPr/>
        </p:nvGrpSpPr>
        <p:grpSpPr>
          <a:xfrm>
            <a:off x="7718322" y="3898490"/>
            <a:ext cx="3736258" cy="2374490"/>
            <a:chOff x="3923070" y="4006645"/>
            <a:chExt cx="3736258" cy="237449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7CC33C7-C1A6-6536-4B3E-67B754BCE58E}"/>
                </a:ext>
              </a:extLst>
            </p:cNvPr>
            <p:cNvCxnSpPr/>
            <p:nvPr/>
          </p:nvCxnSpPr>
          <p:spPr>
            <a:xfrm flipV="1">
              <a:off x="3923070" y="4876800"/>
              <a:ext cx="2084439" cy="15043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DF4174C-67AB-64BF-448C-238BDF6DB5E4}"/>
                </a:ext>
              </a:extLst>
            </p:cNvPr>
            <p:cNvCxnSpPr/>
            <p:nvPr/>
          </p:nvCxnSpPr>
          <p:spPr>
            <a:xfrm>
              <a:off x="6017341" y="4886632"/>
              <a:ext cx="0" cy="4031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54267E1-2F69-55B5-4B2E-52FF7CA5C38E}"/>
                </a:ext>
              </a:extLst>
            </p:cNvPr>
            <p:cNvCxnSpPr/>
            <p:nvPr/>
          </p:nvCxnSpPr>
          <p:spPr>
            <a:xfrm flipV="1">
              <a:off x="6007509" y="4375354"/>
              <a:ext cx="1651819" cy="93406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EDEEF857-995F-45B5-CEFE-D16789489B06}"/>
                </a:ext>
              </a:extLst>
            </p:cNvPr>
            <p:cNvSpPr/>
            <p:nvPr/>
          </p:nvSpPr>
          <p:spPr>
            <a:xfrm>
              <a:off x="5216012" y="4444181"/>
              <a:ext cx="319550" cy="850490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717D9E1E-495E-87A2-5165-C1CAF7DAD51A}"/>
                </a:ext>
              </a:extLst>
            </p:cNvPr>
            <p:cNvSpPr/>
            <p:nvPr/>
          </p:nvSpPr>
          <p:spPr>
            <a:xfrm>
              <a:off x="5847734" y="4006645"/>
              <a:ext cx="319550" cy="850490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CC7BDD-1909-EDF4-3268-5E16C951C2EB}"/>
                </a:ext>
              </a:extLst>
            </p:cNvPr>
            <p:cNvSpPr txBox="1"/>
            <p:nvPr/>
          </p:nvSpPr>
          <p:spPr>
            <a:xfrm>
              <a:off x="4228241" y="4584290"/>
              <a:ext cx="938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/>
                <a:t>probing</a:t>
              </a:r>
              <a:endParaRPr lang="nl-NL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BDD104-D913-3DDA-2780-338897C5FF2E}"/>
                </a:ext>
              </a:extLst>
            </p:cNvPr>
            <p:cNvSpPr txBox="1"/>
            <p:nvPr/>
          </p:nvSpPr>
          <p:spPr>
            <a:xfrm>
              <a:off x="6167284" y="4055751"/>
              <a:ext cx="987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jumping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6E84DA-2F18-E935-B530-B85616D2FF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7239" y="5309419"/>
              <a:ext cx="570270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6725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8222-062C-3F0A-7F68-8E6D8283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22-03 </a:t>
            </a:r>
            <a:r>
              <a:rPr lang="nl-NL" dirty="0" err="1"/>
              <a:t>jump</a:t>
            </a:r>
            <a:r>
              <a:rPr lang="nl-NL" dirty="0"/>
              <a:t> </a:t>
            </a:r>
            <a:r>
              <a:rPr lang="nl-NL" dirty="0" err="1"/>
              <a:t>size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discrete fix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A6313E-8E91-9730-A44B-7A8F04AF736E}"/>
              </a:ext>
            </a:extLst>
          </p:cNvPr>
          <p:cNvGrpSpPr/>
          <p:nvPr/>
        </p:nvGrpSpPr>
        <p:grpSpPr>
          <a:xfrm>
            <a:off x="220167" y="1497254"/>
            <a:ext cx="4125691" cy="3025586"/>
            <a:chOff x="220167" y="1497253"/>
            <a:chExt cx="6363588" cy="461074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23B139-429A-5A54-7983-1BCB3B94E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167" y="1497253"/>
              <a:ext cx="6363588" cy="461074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4962CC-F8C9-CEB3-E458-D54BF7CE187D}"/>
                </a:ext>
              </a:extLst>
            </p:cNvPr>
            <p:cNvSpPr/>
            <p:nvPr/>
          </p:nvSpPr>
          <p:spPr>
            <a:xfrm>
              <a:off x="1366684" y="5712542"/>
              <a:ext cx="2251587" cy="15731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A76F428-51A0-2828-F6C1-E9DFCA1BF6E8}"/>
              </a:ext>
            </a:extLst>
          </p:cNvPr>
          <p:cNvSpPr txBox="1"/>
          <p:nvPr/>
        </p:nvSpPr>
        <p:spPr>
          <a:xfrm>
            <a:off x="473771" y="4775499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4.2560-4.2547=0.0013s=1.3ms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41DCD697-ED86-3989-4304-F5325D61AF5A}"/>
              </a:ext>
            </a:extLst>
          </p:cNvPr>
          <p:cNvSpPr/>
          <p:nvPr/>
        </p:nvSpPr>
        <p:spPr>
          <a:xfrm>
            <a:off x="8839200" y="365125"/>
            <a:ext cx="3057833" cy="74724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1000/</a:t>
            </a:r>
            <a:r>
              <a:rPr lang="en-US" sz="1200" dirty="0" err="1"/>
              <a:t>s.sampleRate</a:t>
            </a:r>
            <a:r>
              <a:rPr lang="en-US" sz="1200" dirty="0"/>
              <a:t>*</a:t>
            </a:r>
            <a:r>
              <a:rPr lang="en-US" sz="1200" dirty="0" err="1"/>
              <a:t>s.options.blockSize</a:t>
            </a:r>
            <a:r>
              <a:rPr lang="en-US" sz="1200" dirty="0"/>
              <a:t>;</a:t>
            </a:r>
          </a:p>
          <a:p>
            <a:pPr algn="ctr"/>
            <a:r>
              <a:rPr lang="en-US" sz="1200" dirty="0"/>
              <a:t>// </a:t>
            </a:r>
            <a:r>
              <a:rPr lang="en-US" sz="1200" dirty="0" err="1"/>
              <a:t>blocksize</a:t>
            </a:r>
            <a:r>
              <a:rPr lang="en-US" sz="1200" dirty="0"/>
              <a:t> in </a:t>
            </a:r>
            <a:r>
              <a:rPr lang="en-US" sz="1200" dirty="0" err="1"/>
              <a:t>ms</a:t>
            </a:r>
            <a:endParaRPr lang="en-US" sz="1200" dirty="0"/>
          </a:p>
          <a:p>
            <a:pPr algn="ctr"/>
            <a:r>
              <a:rPr lang="en-US" sz="1200" dirty="0"/>
              <a:t>= 1.333ms</a:t>
            </a:r>
            <a:endParaRPr lang="nl-NL" sz="1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F140AD-B441-7300-96ED-9C4B189D0555}"/>
              </a:ext>
            </a:extLst>
          </p:cNvPr>
          <p:cNvGrpSpPr/>
          <p:nvPr/>
        </p:nvGrpSpPr>
        <p:grpSpPr>
          <a:xfrm>
            <a:off x="4184691" y="1593971"/>
            <a:ext cx="4125692" cy="3025586"/>
            <a:chOff x="3166571" y="1532725"/>
            <a:chExt cx="5491483" cy="416507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419237D-C318-963B-59F5-7037AC0E7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6571" y="1532725"/>
              <a:ext cx="5491483" cy="4165078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DB14EC-3B35-7872-8DC4-E3F6CE56B832}"/>
                </a:ext>
              </a:extLst>
            </p:cNvPr>
            <p:cNvSpPr/>
            <p:nvPr/>
          </p:nvSpPr>
          <p:spPr>
            <a:xfrm>
              <a:off x="4247535" y="5311586"/>
              <a:ext cx="2638192" cy="10598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B0A7F0-C04E-6DFA-0B8A-24D76BBB3BF3}"/>
              </a:ext>
            </a:extLst>
          </p:cNvPr>
          <p:cNvGrpSpPr/>
          <p:nvPr/>
        </p:nvGrpSpPr>
        <p:grpSpPr>
          <a:xfrm>
            <a:off x="8350595" y="1469067"/>
            <a:ext cx="3679794" cy="3166515"/>
            <a:chOff x="8170143" y="2673846"/>
            <a:chExt cx="6030167" cy="457263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58949AC-A2EC-7C0D-C875-6CB5201F1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70143" y="2673846"/>
              <a:ext cx="6030167" cy="4572638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555177-2875-F9A4-B92E-53848493B22C}"/>
                </a:ext>
              </a:extLst>
            </p:cNvPr>
            <p:cNvSpPr/>
            <p:nvPr/>
          </p:nvSpPr>
          <p:spPr>
            <a:xfrm>
              <a:off x="9173497" y="6858000"/>
              <a:ext cx="2795508" cy="1622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6D3289E-BB22-F33E-81DA-5A66F84A51AC}"/>
              </a:ext>
            </a:extLst>
          </p:cNvPr>
          <p:cNvSpPr txBox="1"/>
          <p:nvPr/>
        </p:nvSpPr>
        <p:spPr>
          <a:xfrm>
            <a:off x="4701642" y="4894697"/>
            <a:ext cx="328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7.8067-7.8053=0.0012s=1.2ms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F72181-B141-15E2-64C8-EDE72FF7EE04}"/>
              </a:ext>
            </a:extLst>
          </p:cNvPr>
          <p:cNvSpPr txBox="1"/>
          <p:nvPr/>
        </p:nvSpPr>
        <p:spPr>
          <a:xfrm>
            <a:off x="8368209" y="4873265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9.6733-9.6720=0.0013s=1.3ms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F4F3B482-5AF6-63A1-9727-18B17E81E486}"/>
              </a:ext>
            </a:extLst>
          </p:cNvPr>
          <p:cNvSpPr/>
          <p:nvPr/>
        </p:nvSpPr>
        <p:spPr>
          <a:xfrm>
            <a:off x="2517058" y="5654969"/>
            <a:ext cx="5928852" cy="837906"/>
          </a:xfrm>
          <a:prstGeom prst="flowChartProces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precisely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blocksize</a:t>
            </a:r>
            <a:r>
              <a:rPr lang="nl-NL" dirty="0"/>
              <a:t>, </a:t>
            </a:r>
            <a:r>
              <a:rPr lang="nl-NL" dirty="0" err="1"/>
              <a:t>one</a:t>
            </a:r>
            <a:r>
              <a:rPr lang="nl-NL" dirty="0"/>
              <a:t> control </a:t>
            </a:r>
            <a:r>
              <a:rPr lang="nl-NL" dirty="0" err="1"/>
              <a:t>cycle</a:t>
            </a:r>
            <a:r>
              <a:rPr lang="nl-NL" dirty="0"/>
              <a:t>; is </a:t>
            </a:r>
            <a:r>
              <a:rPr lang="nl-NL" dirty="0" err="1"/>
              <a:t>this</a:t>
            </a:r>
            <a:r>
              <a:rPr lang="nl-NL" dirty="0"/>
              <a:t> artefact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reading 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control </a:t>
            </a:r>
            <a:r>
              <a:rPr lang="nl-NL" dirty="0" err="1"/>
              <a:t>cycle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adjusting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; or is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artefact in </a:t>
            </a:r>
            <a:r>
              <a:rPr lang="nl-NL" dirty="0" err="1"/>
              <a:t>the</a:t>
            </a:r>
            <a:r>
              <a:rPr lang="nl-NL" dirty="0"/>
              <a:t> discrete fix</a:t>
            </a:r>
          </a:p>
        </p:txBody>
      </p:sp>
    </p:spTree>
    <p:extLst>
      <p:ext uri="{BB962C8B-B14F-4D97-AF65-F5344CB8AC3E}">
        <p14:creationId xmlns:p14="http://schemas.microsoft.com/office/powerpoint/2010/main" val="2860078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3A05-01D6-10F2-87E2-C3D7AA08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Check </a:t>
            </a:r>
            <a:r>
              <a:rPr lang="nl-NL" dirty="0" err="1"/>
              <a:t>wether</a:t>
            </a:r>
            <a:r>
              <a:rPr lang="nl-NL" dirty="0"/>
              <a:t> discrete </a:t>
            </a:r>
            <a:r>
              <a:rPr lang="nl-NL" dirty="0" err="1"/>
              <a:t>jump</a:t>
            </a:r>
            <a:r>
              <a:rPr lang="nl-NL" dirty="0"/>
              <a:t> is </a:t>
            </a:r>
            <a:r>
              <a:rPr lang="nl-NL" dirty="0" err="1"/>
              <a:t>working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3A16D-1FBD-DD28-6EF3-EF736955C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49756" cy="4351338"/>
          </a:xfrm>
        </p:spPr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multichannel</a:t>
            </a:r>
            <a:r>
              <a:rPr lang="nl-NL" dirty="0"/>
              <a:t> </a:t>
            </a:r>
            <a:r>
              <a:rPr lang="nl-NL" dirty="0" err="1"/>
              <a:t>timetrace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wether</a:t>
            </a:r>
            <a:r>
              <a:rPr lang="nl-NL" dirty="0"/>
              <a:t> </a:t>
            </a:r>
            <a:r>
              <a:rPr lang="nl-NL" dirty="0" err="1"/>
              <a:t>jump</a:t>
            </a:r>
            <a:r>
              <a:rPr lang="nl-NL" dirty="0"/>
              <a:t> </a:t>
            </a:r>
            <a:r>
              <a:rPr lang="nl-NL" dirty="0" err="1"/>
              <a:t>accors</a:t>
            </a:r>
            <a:r>
              <a:rPr lang="nl-NL" dirty="0"/>
              <a:t> </a:t>
            </a:r>
            <a:r>
              <a:rPr lang="nl-NL" dirty="0" err="1"/>
              <a:t>directly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is </a:t>
            </a:r>
            <a:r>
              <a:rPr lang="nl-NL" dirty="0" err="1"/>
              <a:t>written</a:t>
            </a:r>
            <a:r>
              <a:rPr lang="nl-NL" dirty="0"/>
              <a:t>, </a:t>
            </a:r>
            <a:r>
              <a:rPr lang="nl-NL" dirty="0" err="1"/>
              <a:t>so</a:t>
            </a:r>
            <a:r>
              <a:rPr lang="nl-NL" dirty="0"/>
              <a:t> make </a:t>
            </a:r>
            <a:r>
              <a:rPr lang="nl-NL" dirty="0" err="1"/>
              <a:t>combined</a:t>
            </a:r>
            <a:r>
              <a:rPr lang="nl-NL" dirty="0"/>
              <a:t> </a:t>
            </a:r>
            <a:r>
              <a:rPr lang="nl-NL" dirty="0" err="1"/>
              <a:t>timetrace</a:t>
            </a:r>
            <a:r>
              <a:rPr lang="nl-NL" dirty="0"/>
              <a:t> of </a:t>
            </a:r>
            <a:r>
              <a:rPr lang="nl-NL" dirty="0" err="1"/>
              <a:t>both</a:t>
            </a:r>
            <a:r>
              <a:rPr lang="nl-NL" dirty="0"/>
              <a:t> plots of slide 10</a:t>
            </a:r>
          </a:p>
          <a:p>
            <a:r>
              <a:rPr lang="nl-NL" dirty="0"/>
              <a:t>Blue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normal</a:t>
            </a:r>
            <a:r>
              <a:rPr lang="nl-NL" dirty="0"/>
              <a:t> K2A, </a:t>
            </a:r>
            <a:r>
              <a:rPr lang="nl-NL" dirty="0" err="1"/>
              <a:t>and</a:t>
            </a:r>
            <a:r>
              <a:rPr lang="nl-NL" dirty="0"/>
              <a:t> red is </a:t>
            </a:r>
            <a:r>
              <a:rPr lang="nl-NL" dirty="0" err="1"/>
              <a:t>my</a:t>
            </a:r>
            <a:r>
              <a:rPr lang="nl-NL" dirty="0"/>
              <a:t> discrete </a:t>
            </a:r>
            <a:r>
              <a:rPr lang="nl-NL" dirty="0" err="1"/>
              <a:t>algorhythm</a:t>
            </a:r>
            <a:endParaRPr lang="nl-NL" dirty="0"/>
          </a:p>
          <a:p>
            <a:r>
              <a:rPr lang="nl-NL" dirty="0" err="1"/>
              <a:t>Clearly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start 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moment; </a:t>
            </a:r>
          </a:p>
          <a:p>
            <a:r>
              <a:rPr lang="nl-NL" dirty="0"/>
              <a:t>No </a:t>
            </a:r>
            <a:r>
              <a:rPr lang="nl-NL" dirty="0" err="1"/>
              <a:t>reason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assume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happens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control </a:t>
            </a:r>
            <a:r>
              <a:rPr lang="nl-NL" dirty="0" err="1"/>
              <a:t>cycle</a:t>
            </a:r>
            <a:r>
              <a:rPr lang="nl-NL" dirty="0"/>
              <a:t> later</a:t>
            </a:r>
          </a:p>
        </p:txBody>
      </p:sp>
      <p:pic>
        <p:nvPicPr>
          <p:cNvPr id="5" name="Picture 4" descr="A graph with numbers and a line&#10;&#10;AI-generated content may be incorrect.">
            <a:extLst>
              <a:ext uri="{FF2B5EF4-FFF2-40B4-BE49-F238E27FC236}">
                <a16:creationId xmlns:a16="http://schemas.microsoft.com/office/drawing/2014/main" id="{64048DB2-84F2-67C7-FFB3-162B8EC5C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956" y="3014504"/>
            <a:ext cx="3783095" cy="284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95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5EEC-BB11-CD35-5476-2A74F4F2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does </a:t>
            </a:r>
            <a:r>
              <a:rPr lang="nl-NL" dirty="0" err="1"/>
              <a:t>the</a:t>
            </a:r>
            <a:r>
              <a:rPr lang="nl-NL" dirty="0"/>
              <a:t> error </a:t>
            </a:r>
            <a:r>
              <a:rPr lang="nl-NL" dirty="0" err="1"/>
              <a:t>occur</a:t>
            </a:r>
            <a:r>
              <a:rPr lang="nl-NL" dirty="0"/>
              <a:t>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4159A2-8932-293C-285B-9FCB4D90877E}"/>
              </a:ext>
            </a:extLst>
          </p:cNvPr>
          <p:cNvCxnSpPr/>
          <p:nvPr/>
        </p:nvCxnSpPr>
        <p:spPr>
          <a:xfrm flipV="1">
            <a:off x="683288" y="2538528"/>
            <a:ext cx="6317875" cy="39543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9CA68E-D9B7-5290-2B57-81A1CCD91E17}"/>
              </a:ext>
            </a:extLst>
          </p:cNvPr>
          <p:cNvCxnSpPr/>
          <p:nvPr/>
        </p:nvCxnSpPr>
        <p:spPr>
          <a:xfrm>
            <a:off x="7030963" y="2564373"/>
            <a:ext cx="0" cy="10596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F27429-6E10-A905-4BE4-FC928DD93268}"/>
              </a:ext>
            </a:extLst>
          </p:cNvPr>
          <p:cNvCxnSpPr>
            <a:cxnSpLocks/>
          </p:cNvCxnSpPr>
          <p:nvPr/>
        </p:nvCxnSpPr>
        <p:spPr>
          <a:xfrm flipV="1">
            <a:off x="7001163" y="1990603"/>
            <a:ext cx="3323937" cy="16851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row: Down 7">
            <a:extLst>
              <a:ext uri="{FF2B5EF4-FFF2-40B4-BE49-F238E27FC236}">
                <a16:creationId xmlns:a16="http://schemas.microsoft.com/office/drawing/2014/main" id="{91D8B2D7-CCAE-9632-5AE5-7B48D52E32DE}"/>
              </a:ext>
            </a:extLst>
          </p:cNvPr>
          <p:cNvSpPr/>
          <p:nvPr/>
        </p:nvSpPr>
        <p:spPr>
          <a:xfrm flipV="1">
            <a:off x="5327506" y="3675724"/>
            <a:ext cx="968547" cy="1879253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D586B78-C644-7808-595D-0365C3588071}"/>
              </a:ext>
            </a:extLst>
          </p:cNvPr>
          <p:cNvSpPr/>
          <p:nvPr/>
        </p:nvSpPr>
        <p:spPr>
          <a:xfrm rot="8112728">
            <a:off x="6869445" y="3372638"/>
            <a:ext cx="968547" cy="2235627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3CE03E-B67F-7AB8-4C0A-3FB8C6555C8E}"/>
              </a:ext>
            </a:extLst>
          </p:cNvPr>
          <p:cNvSpPr txBox="1"/>
          <p:nvPr/>
        </p:nvSpPr>
        <p:spPr>
          <a:xfrm>
            <a:off x="5389254" y="5717650"/>
            <a:ext cx="272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Probing</a:t>
            </a:r>
            <a:r>
              <a:rPr lang="nl-NL" dirty="0"/>
              <a:t>, </a:t>
            </a:r>
            <a:r>
              <a:rPr lang="nl-NL" dirty="0" err="1"/>
              <a:t>write</a:t>
            </a:r>
            <a:r>
              <a:rPr lang="nl-NL" dirty="0"/>
              <a:t> down </a:t>
            </a:r>
            <a:r>
              <a:rPr lang="nl-NL" dirty="0" err="1"/>
              <a:t>value</a:t>
            </a:r>
            <a:endParaRPr lang="nl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A5430D-5550-F795-DAAE-9EA58C22ADA0}"/>
              </a:ext>
            </a:extLst>
          </p:cNvPr>
          <p:cNvSpPr txBox="1"/>
          <p:nvPr/>
        </p:nvSpPr>
        <p:spPr>
          <a:xfrm>
            <a:off x="8082795" y="4292184"/>
            <a:ext cx="385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Jumping </a:t>
            </a:r>
            <a:r>
              <a:rPr lang="nl-NL" dirty="0" err="1"/>
              <a:t>executed</a:t>
            </a:r>
            <a:r>
              <a:rPr lang="nl-NL" dirty="0"/>
              <a:t> in </a:t>
            </a:r>
            <a:r>
              <a:rPr lang="nl-NL" dirty="0" err="1"/>
              <a:t>language</a:t>
            </a:r>
            <a:r>
              <a:rPr lang="nl-NL" dirty="0"/>
              <a:t>, </a:t>
            </a:r>
            <a:r>
              <a:rPr lang="nl-NL" dirty="0" err="1"/>
              <a:t>hence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</a:t>
            </a:r>
            <a:r>
              <a:rPr lang="nl-NL" dirty="0" err="1"/>
              <a:t>playerSelection</a:t>
            </a:r>
            <a:endParaRPr lang="nl-N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292265-0E8B-4356-26DD-FFCBD4B529D1}"/>
              </a:ext>
            </a:extLst>
          </p:cNvPr>
          <p:cNvCxnSpPr>
            <a:cxnSpLocks/>
          </p:cNvCxnSpPr>
          <p:nvPr/>
        </p:nvCxnSpPr>
        <p:spPr>
          <a:xfrm flipH="1">
            <a:off x="5272691" y="3675725"/>
            <a:ext cx="1728472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E2C2362-3EC5-5EA1-886A-612DFF4CDF25}"/>
              </a:ext>
            </a:extLst>
          </p:cNvPr>
          <p:cNvGrpSpPr/>
          <p:nvPr/>
        </p:nvGrpSpPr>
        <p:grpSpPr>
          <a:xfrm>
            <a:off x="266075" y="3643276"/>
            <a:ext cx="6662715" cy="3054704"/>
            <a:chOff x="2126974" y="3674693"/>
            <a:chExt cx="4046156" cy="192985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6CFFC-48D2-4DCC-9692-BFF13C247D46}"/>
                </a:ext>
              </a:extLst>
            </p:cNvPr>
            <p:cNvCxnSpPr>
              <a:cxnSpLocks/>
            </p:cNvCxnSpPr>
            <p:nvPr/>
          </p:nvCxnSpPr>
          <p:spPr>
            <a:xfrm>
              <a:off x="2126974" y="5604543"/>
              <a:ext cx="987524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DD9F63B-7A05-D76C-84CC-F8E6CC9F6BD6}"/>
                </a:ext>
              </a:extLst>
            </p:cNvPr>
            <p:cNvCxnSpPr>
              <a:cxnSpLocks/>
            </p:cNvCxnSpPr>
            <p:nvPr/>
          </p:nvCxnSpPr>
          <p:spPr>
            <a:xfrm>
              <a:off x="3114498" y="4979211"/>
              <a:ext cx="0" cy="625332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350D74-40EE-29DB-CC0F-C4CFE768E037}"/>
                </a:ext>
              </a:extLst>
            </p:cNvPr>
            <p:cNvCxnSpPr>
              <a:cxnSpLocks/>
            </p:cNvCxnSpPr>
            <p:nvPr/>
          </p:nvCxnSpPr>
          <p:spPr>
            <a:xfrm>
              <a:off x="3176570" y="4970239"/>
              <a:ext cx="987524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20B5DE1-F1B6-9788-EA5F-CF7B71941A41}"/>
                </a:ext>
              </a:extLst>
            </p:cNvPr>
            <p:cNvCxnSpPr>
              <a:cxnSpLocks/>
            </p:cNvCxnSpPr>
            <p:nvPr/>
          </p:nvCxnSpPr>
          <p:spPr>
            <a:xfrm>
              <a:off x="4164095" y="4344908"/>
              <a:ext cx="0" cy="625332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79D0906-BFA9-BFB7-F1D0-681FC56D8B46}"/>
                </a:ext>
              </a:extLst>
            </p:cNvPr>
            <p:cNvCxnSpPr>
              <a:cxnSpLocks/>
            </p:cNvCxnSpPr>
            <p:nvPr/>
          </p:nvCxnSpPr>
          <p:spPr>
            <a:xfrm>
              <a:off x="4208545" y="4324807"/>
              <a:ext cx="987524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D3E3BBB-48E8-7213-4413-C29C8596867F}"/>
                </a:ext>
              </a:extLst>
            </p:cNvPr>
            <p:cNvCxnSpPr>
              <a:cxnSpLocks/>
            </p:cNvCxnSpPr>
            <p:nvPr/>
          </p:nvCxnSpPr>
          <p:spPr>
            <a:xfrm>
              <a:off x="5196070" y="3699476"/>
              <a:ext cx="0" cy="625332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644F6E7-163F-2715-4B17-643F3DBF6CBF}"/>
                </a:ext>
              </a:extLst>
            </p:cNvPr>
            <p:cNvCxnSpPr>
              <a:cxnSpLocks/>
            </p:cNvCxnSpPr>
            <p:nvPr/>
          </p:nvCxnSpPr>
          <p:spPr>
            <a:xfrm>
              <a:off x="5185606" y="3674693"/>
              <a:ext cx="987524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5F416A2-9A9D-8A0C-601A-33DFFE073C4E}"/>
              </a:ext>
            </a:extLst>
          </p:cNvPr>
          <p:cNvSpPr txBox="1"/>
          <p:nvPr/>
        </p:nvSpPr>
        <p:spPr>
          <a:xfrm>
            <a:off x="1914861" y="5693956"/>
            <a:ext cx="191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/>
              <a:t>Discretization</a:t>
            </a:r>
            <a:r>
              <a:rPr lang="nl-NL" sz="1200" dirty="0"/>
              <a:t> of </a:t>
            </a:r>
            <a:r>
              <a:rPr lang="nl-NL" sz="1200" dirty="0" err="1"/>
              <a:t>position</a:t>
            </a:r>
            <a:r>
              <a:rPr lang="nl-NL" sz="1200" dirty="0"/>
              <a:t> in order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write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control bus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which</a:t>
            </a:r>
            <a:r>
              <a:rPr lang="nl-NL" sz="1200" dirty="0"/>
              <a:t> we </a:t>
            </a:r>
            <a:r>
              <a:rPr lang="nl-NL" sz="1200" dirty="0" err="1"/>
              <a:t>read</a:t>
            </a:r>
            <a:r>
              <a:rPr lang="nl-NL" sz="1200" dirty="0"/>
              <a:t> </a:t>
            </a:r>
            <a:r>
              <a:rPr lang="nl-NL" sz="1200" dirty="0" err="1"/>
              <a:t>synchronous</a:t>
            </a:r>
            <a:endParaRPr lang="nl-NL" sz="12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8D01BB5-F7BC-1B4F-AA0A-CD3C9D2FE8A5}"/>
              </a:ext>
            </a:extLst>
          </p:cNvPr>
          <p:cNvCxnSpPr/>
          <p:nvPr/>
        </p:nvCxnSpPr>
        <p:spPr>
          <a:xfrm flipH="1">
            <a:off x="320040" y="2263140"/>
            <a:ext cx="67067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DEB724-3340-5353-8BAB-8E53B7DC6ABA}"/>
              </a:ext>
            </a:extLst>
          </p:cNvPr>
          <p:cNvCxnSpPr/>
          <p:nvPr/>
        </p:nvCxnSpPr>
        <p:spPr>
          <a:xfrm flipH="1">
            <a:off x="7026834" y="1690688"/>
            <a:ext cx="67067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EF5D143-D0BB-C6CD-2EDF-F3313DA394A6}"/>
              </a:ext>
            </a:extLst>
          </p:cNvPr>
          <p:cNvCxnSpPr>
            <a:cxnSpLocks/>
          </p:cNvCxnSpPr>
          <p:nvPr/>
        </p:nvCxnSpPr>
        <p:spPr>
          <a:xfrm flipV="1">
            <a:off x="7040738" y="1666230"/>
            <a:ext cx="0" cy="5929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701DED8-E489-A917-18CD-9B0B2A82FFAF}"/>
              </a:ext>
            </a:extLst>
          </p:cNvPr>
          <p:cNvSpPr txBox="1"/>
          <p:nvPr/>
        </p:nvSpPr>
        <p:spPr>
          <a:xfrm>
            <a:off x="3901507" y="1811696"/>
            <a:ext cx="311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playerselection</a:t>
            </a:r>
            <a:r>
              <a:rPr lang="nl-NL" dirty="0"/>
              <a:t> is control </a:t>
            </a:r>
            <a:r>
              <a:rPr lang="nl-NL" dirty="0" err="1"/>
              <a:t>rate</a:t>
            </a:r>
            <a:endParaRPr lang="nl-NL" dirty="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08B0364-1D5D-6F32-C3A0-2851F880923E}"/>
              </a:ext>
            </a:extLst>
          </p:cNvPr>
          <p:cNvSpPr/>
          <p:nvPr/>
        </p:nvSpPr>
        <p:spPr>
          <a:xfrm rot="4415436">
            <a:off x="7805130" y="115237"/>
            <a:ext cx="968547" cy="2235627"/>
          </a:xfrm>
          <a:prstGeom prst="downArrow">
            <a:avLst>
              <a:gd name="adj1" fmla="val 50000"/>
              <a:gd name="adj2" fmla="val 64409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8646A2-FFD1-F2EC-5F97-3535E9525596}"/>
              </a:ext>
            </a:extLst>
          </p:cNvPr>
          <p:cNvSpPr txBox="1"/>
          <p:nvPr/>
        </p:nvSpPr>
        <p:spPr>
          <a:xfrm>
            <a:off x="8820509" y="365123"/>
            <a:ext cx="3026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Edge</a:t>
            </a:r>
            <a:r>
              <a:rPr lang="nl-NL" dirty="0"/>
              <a:t> </a:t>
            </a:r>
            <a:r>
              <a:rPr lang="nl-NL" dirty="0" err="1"/>
              <a:t>detected</a:t>
            </a:r>
            <a:r>
              <a:rPr lang="nl-NL" dirty="0"/>
              <a:t> </a:t>
            </a:r>
            <a:r>
              <a:rPr lang="nl-NL" dirty="0" err="1"/>
              <a:t>jump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written</a:t>
            </a:r>
            <a:r>
              <a:rPr lang="nl-NL" dirty="0"/>
              <a:t> down </a:t>
            </a:r>
            <a:r>
              <a:rPr lang="nl-NL" dirty="0" err="1"/>
              <a:t>earlier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4454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21E1-FA18-F5EE-AE2B-CFDEF536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Design </a:t>
            </a:r>
            <a:r>
              <a:rPr lang="nl-NL" dirty="0" err="1"/>
              <a:t>flaw</a:t>
            </a:r>
            <a:r>
              <a:rPr lang="nl-NL" dirty="0"/>
              <a:t> of </a:t>
            </a:r>
            <a:r>
              <a:rPr lang="nl-NL" dirty="0" err="1"/>
              <a:t>referenceBus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obtaining</a:t>
            </a:r>
            <a:r>
              <a:rPr lang="nl-NL" dirty="0"/>
              <a:t> </a:t>
            </a:r>
            <a:r>
              <a:rPr lang="nl-NL" dirty="0" err="1"/>
              <a:t>position</a:t>
            </a:r>
            <a:r>
              <a:rPr lang="nl-NL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7616A-C120-8641-4ABA-4E834B5A5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713" y="1639645"/>
            <a:ext cx="10515600" cy="4351338"/>
          </a:xfrm>
        </p:spPr>
        <p:txBody>
          <a:bodyPr>
            <a:normAutofit/>
          </a:bodyPr>
          <a:lstStyle/>
          <a:p>
            <a:r>
              <a:rPr lang="nl-NL" sz="2400" dirty="0" err="1"/>
              <a:t>Because</a:t>
            </a:r>
            <a:r>
              <a:rPr lang="nl-NL" sz="2400" dirty="0"/>
              <a:t> we </a:t>
            </a:r>
            <a:r>
              <a:rPr lang="nl-NL" sz="2400" dirty="0" err="1"/>
              <a:t>can</a:t>
            </a:r>
            <a:r>
              <a:rPr lang="nl-NL" sz="2400" dirty="0"/>
              <a:t> </a:t>
            </a:r>
            <a:r>
              <a:rPr lang="nl-NL" sz="2400" dirty="0" err="1"/>
              <a:t>only</a:t>
            </a:r>
            <a:r>
              <a:rPr lang="nl-NL" sz="2400" dirty="0"/>
              <a:t> </a:t>
            </a:r>
            <a:r>
              <a:rPr lang="nl-NL" sz="2400" dirty="0" err="1"/>
              <a:t>getSynchronous</a:t>
            </a:r>
            <a:r>
              <a:rPr lang="nl-NL" sz="2400" dirty="0"/>
              <a:t> </a:t>
            </a:r>
            <a:r>
              <a:rPr lang="nl-NL" sz="2400" dirty="0" err="1"/>
              <a:t>from</a:t>
            </a:r>
            <a:r>
              <a:rPr lang="nl-NL" sz="2400" dirty="0"/>
              <a:t> control </a:t>
            </a:r>
            <a:r>
              <a:rPr lang="nl-NL" sz="2400" dirty="0" err="1"/>
              <a:t>rate</a:t>
            </a:r>
            <a:r>
              <a:rPr lang="nl-NL" sz="2400" dirty="0"/>
              <a:t> bus,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position</a:t>
            </a:r>
            <a:r>
              <a:rPr lang="nl-NL" sz="2400" dirty="0"/>
              <a:t> is </a:t>
            </a:r>
            <a:r>
              <a:rPr lang="nl-NL" sz="2400" dirty="0" err="1"/>
              <a:t>converted</a:t>
            </a:r>
            <a:r>
              <a:rPr lang="nl-NL" sz="2400" dirty="0"/>
              <a:t> </a:t>
            </a:r>
            <a:r>
              <a:rPr lang="nl-NL" sz="2400" dirty="0" err="1"/>
              <a:t>from</a:t>
            </a:r>
            <a:r>
              <a:rPr lang="nl-NL" sz="2400" dirty="0"/>
              <a:t> audio </a:t>
            </a:r>
            <a:r>
              <a:rPr lang="nl-NL" sz="2400" dirty="0" err="1"/>
              <a:t>rate</a:t>
            </a:r>
            <a:r>
              <a:rPr lang="nl-NL" sz="2400" dirty="0"/>
              <a:t> </a:t>
            </a:r>
            <a:r>
              <a:rPr lang="nl-NL" sz="2400" dirty="0" err="1"/>
              <a:t>to</a:t>
            </a:r>
            <a:r>
              <a:rPr lang="nl-NL" sz="2400" dirty="0"/>
              <a:t> control </a:t>
            </a:r>
            <a:r>
              <a:rPr lang="nl-NL" sz="2400" dirty="0" err="1"/>
              <a:t>rate</a:t>
            </a:r>
            <a:r>
              <a:rPr lang="nl-NL" sz="2400" dirty="0"/>
              <a:t>; </a:t>
            </a:r>
            <a:r>
              <a:rPr lang="nl-NL" sz="2400" dirty="0" err="1"/>
              <a:t>assume</a:t>
            </a:r>
            <a:r>
              <a:rPr lang="nl-NL" sz="2400" dirty="0"/>
              <a:t> </a:t>
            </a:r>
            <a:r>
              <a:rPr lang="nl-NL" sz="2400" dirty="0" err="1"/>
              <a:t>position</a:t>
            </a:r>
            <a:r>
              <a:rPr lang="nl-NL" sz="2400" dirty="0"/>
              <a:t> is </a:t>
            </a:r>
            <a:r>
              <a:rPr lang="nl-NL" sz="2400" dirty="0" err="1"/>
              <a:t>increasing</a:t>
            </a:r>
            <a:r>
              <a:rPr lang="nl-NL" sz="2400" dirty="0"/>
              <a:t>, </a:t>
            </a:r>
            <a:r>
              <a:rPr lang="nl-NL" sz="2400" dirty="0" err="1"/>
              <a:t>then</a:t>
            </a:r>
            <a:r>
              <a:rPr lang="nl-NL" sz="2400" dirty="0"/>
              <a:t> we </a:t>
            </a:r>
            <a:r>
              <a:rPr lang="nl-NL" sz="2400" dirty="0" err="1"/>
              <a:t>always</a:t>
            </a:r>
            <a:r>
              <a:rPr lang="nl-NL" sz="2400" dirty="0"/>
              <a:t> have a </a:t>
            </a:r>
            <a:r>
              <a:rPr lang="nl-NL" sz="2400" dirty="0" err="1"/>
              <a:t>skewed</a:t>
            </a:r>
            <a:r>
              <a:rPr lang="nl-NL" sz="2400" dirty="0"/>
              <a:t> error; </a:t>
            </a:r>
            <a:r>
              <a:rPr lang="nl-NL" sz="2400" dirty="0" err="1"/>
              <a:t>it</a:t>
            </a:r>
            <a:r>
              <a:rPr lang="nl-NL" sz="2400" dirty="0"/>
              <a:t> is </a:t>
            </a:r>
            <a:r>
              <a:rPr lang="nl-NL" sz="2400" dirty="0" err="1"/>
              <a:t>better</a:t>
            </a:r>
            <a:r>
              <a:rPr lang="nl-NL" sz="2400" dirty="0"/>
              <a:t> </a:t>
            </a:r>
            <a:r>
              <a:rPr lang="nl-NL" sz="2400" dirty="0" err="1"/>
              <a:t>to</a:t>
            </a:r>
            <a:r>
              <a:rPr lang="nl-NL" sz="2400" dirty="0"/>
              <a:t> center </a:t>
            </a:r>
            <a:r>
              <a:rPr lang="nl-NL" sz="2400" dirty="0" err="1"/>
              <a:t>the</a:t>
            </a:r>
            <a:r>
              <a:rPr lang="nl-NL" sz="2400" dirty="0"/>
              <a:t> error, </a:t>
            </a:r>
            <a:r>
              <a:rPr lang="nl-NL" sz="2400" dirty="0" err="1"/>
              <a:t>than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average</a:t>
            </a:r>
            <a:r>
              <a:rPr lang="nl-NL" sz="2400" dirty="0"/>
              <a:t> error is zero,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variance</a:t>
            </a:r>
            <a:r>
              <a:rPr lang="nl-NL" sz="2400" dirty="0"/>
              <a:t> is </a:t>
            </a:r>
            <a:r>
              <a:rPr lang="nl-NL" sz="2400" dirty="0" err="1"/>
              <a:t>also</a:t>
            </a:r>
            <a:r>
              <a:rPr lang="nl-NL" sz="2400" dirty="0"/>
              <a:t> </a:t>
            </a:r>
            <a:r>
              <a:rPr lang="nl-NL" sz="2400" dirty="0" err="1"/>
              <a:t>lower</a:t>
            </a:r>
            <a:r>
              <a:rPr lang="nl-NL" sz="2400" dirty="0"/>
              <a:t>;</a:t>
            </a:r>
          </a:p>
          <a:p>
            <a:r>
              <a:rPr lang="nl-NL" sz="2400" dirty="0" err="1"/>
              <a:t>So</a:t>
            </a:r>
            <a:r>
              <a:rPr lang="nl-NL" sz="2400" dirty="0"/>
              <a:t> we want -&gt;</a:t>
            </a:r>
          </a:p>
          <a:p>
            <a:endParaRPr lang="nl-NL" sz="2400" dirty="0"/>
          </a:p>
          <a:p>
            <a:endParaRPr lang="nl-NL" sz="2400" dirty="0"/>
          </a:p>
          <a:p>
            <a:r>
              <a:rPr lang="nl-NL" sz="2400" dirty="0"/>
              <a:t>Make a dummy </a:t>
            </a:r>
            <a:r>
              <a:rPr lang="nl-NL" sz="2400" dirty="0" err="1"/>
              <a:t>variable</a:t>
            </a:r>
            <a:r>
              <a:rPr lang="nl-NL" sz="2400" dirty="0"/>
              <a:t>, </a:t>
            </a:r>
            <a:r>
              <a:rPr lang="nl-NL" sz="2400" dirty="0" err="1"/>
              <a:t>which</a:t>
            </a:r>
            <a:r>
              <a:rPr lang="nl-NL" sz="2400" dirty="0"/>
              <a:t> has </a:t>
            </a:r>
            <a:r>
              <a:rPr lang="nl-NL" sz="2400" dirty="0" err="1"/>
              <a:t>an</a:t>
            </a:r>
            <a:r>
              <a:rPr lang="nl-NL" sz="2400" dirty="0"/>
              <a:t> increment/</a:t>
            </a:r>
            <a:r>
              <a:rPr lang="nl-NL" sz="2400" dirty="0" err="1"/>
              <a:t>decrement</a:t>
            </a:r>
            <a:r>
              <a:rPr lang="nl-NL" sz="2400" dirty="0"/>
              <a:t> </a:t>
            </a:r>
            <a:r>
              <a:rPr lang="nl-NL" sz="2400" dirty="0" err="1"/>
              <a:t>proportional</a:t>
            </a:r>
            <a:r>
              <a:rPr lang="nl-NL" sz="2400" dirty="0"/>
              <a:t> </a:t>
            </a:r>
            <a:r>
              <a:rPr lang="nl-NL" sz="2400" dirty="0" err="1"/>
              <a:t>to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slope</a:t>
            </a:r>
            <a:r>
              <a:rPr lang="nl-NL" sz="2400" dirty="0"/>
              <a:t>,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discretize</a:t>
            </a:r>
            <a:r>
              <a:rPr lang="nl-NL" sz="2400" dirty="0"/>
              <a:t> </a:t>
            </a:r>
            <a:r>
              <a:rPr lang="nl-NL" sz="2400" dirty="0" err="1"/>
              <a:t>that</a:t>
            </a:r>
            <a:r>
              <a:rPr lang="nl-NL" sz="2400" dirty="0"/>
              <a:t> </a:t>
            </a:r>
            <a:r>
              <a:rPr lang="nl-NL" sz="2400" dirty="0" err="1"/>
              <a:t>one</a:t>
            </a:r>
            <a:endParaRPr lang="nl-NL" sz="2400" dirty="0"/>
          </a:p>
          <a:p>
            <a:r>
              <a:rPr lang="nl-NL" sz="2400" dirty="0"/>
              <a:t>Dummy = </a:t>
            </a:r>
            <a:r>
              <a:rPr lang="nl-NL" sz="2400" dirty="0" err="1"/>
              <a:t>original</a:t>
            </a:r>
            <a:r>
              <a:rPr lang="nl-NL" sz="2400" dirty="0"/>
              <a:t> + </a:t>
            </a:r>
            <a:r>
              <a:rPr lang="nl-NL" sz="2400" dirty="0" err="1"/>
              <a:t>slope</a:t>
            </a:r>
            <a:r>
              <a:rPr lang="nl-NL" sz="2400" dirty="0"/>
              <a:t>*</a:t>
            </a:r>
            <a:r>
              <a:rPr lang="nl-NL" sz="2400" dirty="0" err="1"/>
              <a:t>blocksize</a:t>
            </a:r>
            <a:r>
              <a:rPr lang="nl-NL" sz="2400" dirty="0"/>
              <a:t>/2</a:t>
            </a:r>
          </a:p>
          <a:p>
            <a:endParaRPr lang="nl-NL" sz="2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30B1493-2FE4-0AA0-8A4D-1BD022E21C99}"/>
              </a:ext>
            </a:extLst>
          </p:cNvPr>
          <p:cNvGrpSpPr/>
          <p:nvPr/>
        </p:nvGrpSpPr>
        <p:grpSpPr>
          <a:xfrm>
            <a:off x="5617192" y="2749992"/>
            <a:ext cx="3124797" cy="1856307"/>
            <a:chOff x="2127923" y="3266440"/>
            <a:chExt cx="7057640" cy="3954347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9568CCB-746C-67E1-FEC4-0487DA7B1C8B}"/>
                </a:ext>
              </a:extLst>
            </p:cNvPr>
            <p:cNvCxnSpPr/>
            <p:nvPr/>
          </p:nvCxnSpPr>
          <p:spPr>
            <a:xfrm flipV="1">
              <a:off x="2867688" y="3266440"/>
              <a:ext cx="6317875" cy="39543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2B920F-BF8F-7150-7E9E-47DA64471B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2451" y="3966440"/>
              <a:ext cx="1728472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857B4F6-3AEF-3C32-1848-543BCA305551}"/>
                </a:ext>
              </a:extLst>
            </p:cNvPr>
            <p:cNvCxnSpPr>
              <a:cxnSpLocks/>
            </p:cNvCxnSpPr>
            <p:nvPr/>
          </p:nvCxnSpPr>
          <p:spPr>
            <a:xfrm>
              <a:off x="2127923" y="6967307"/>
              <a:ext cx="1626134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E2718B5-49B8-D7DD-EDAA-467A41384FB7}"/>
                </a:ext>
              </a:extLst>
            </p:cNvPr>
            <p:cNvCxnSpPr>
              <a:cxnSpLocks/>
            </p:cNvCxnSpPr>
            <p:nvPr/>
          </p:nvCxnSpPr>
          <p:spPr>
            <a:xfrm>
              <a:off x="3781969" y="5998875"/>
              <a:ext cx="0" cy="98982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FD7C4C4-4418-3F57-77C7-9BFCF7A6C073}"/>
                </a:ext>
              </a:extLst>
            </p:cNvPr>
            <p:cNvCxnSpPr>
              <a:cxnSpLocks/>
            </p:cNvCxnSpPr>
            <p:nvPr/>
          </p:nvCxnSpPr>
          <p:spPr>
            <a:xfrm>
              <a:off x="3884181" y="5984673"/>
              <a:ext cx="1626134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93014E9-1E03-1D3A-66C2-BCB43BF80A2B}"/>
                </a:ext>
              </a:extLst>
            </p:cNvPr>
            <p:cNvCxnSpPr>
              <a:cxnSpLocks/>
            </p:cNvCxnSpPr>
            <p:nvPr/>
          </p:nvCxnSpPr>
          <p:spPr>
            <a:xfrm>
              <a:off x="5510317" y="4994855"/>
              <a:ext cx="0" cy="98982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DCEBCB6-D052-FFED-8618-993557361617}"/>
                </a:ext>
              </a:extLst>
            </p:cNvPr>
            <p:cNvCxnSpPr>
              <a:cxnSpLocks/>
            </p:cNvCxnSpPr>
            <p:nvPr/>
          </p:nvCxnSpPr>
          <p:spPr>
            <a:xfrm>
              <a:off x="5583512" y="4963038"/>
              <a:ext cx="1626134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936E204-DCBC-275C-0123-4A7280F0F406}"/>
                </a:ext>
              </a:extLst>
            </p:cNvPr>
            <p:cNvCxnSpPr>
              <a:cxnSpLocks/>
            </p:cNvCxnSpPr>
            <p:nvPr/>
          </p:nvCxnSpPr>
          <p:spPr>
            <a:xfrm>
              <a:off x="7209647" y="3973219"/>
              <a:ext cx="0" cy="98982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4138179-7563-26DB-89AC-52E5C4025E75}"/>
                </a:ext>
              </a:extLst>
            </p:cNvPr>
            <p:cNvCxnSpPr>
              <a:cxnSpLocks/>
            </p:cNvCxnSpPr>
            <p:nvPr/>
          </p:nvCxnSpPr>
          <p:spPr>
            <a:xfrm>
              <a:off x="7192416" y="3933991"/>
              <a:ext cx="1626134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4C720AE-65E9-6D6E-A444-3E073CEF3393}"/>
              </a:ext>
            </a:extLst>
          </p:cNvPr>
          <p:cNvGrpSpPr/>
          <p:nvPr/>
        </p:nvGrpSpPr>
        <p:grpSpPr>
          <a:xfrm>
            <a:off x="8741989" y="4988515"/>
            <a:ext cx="3185851" cy="1869485"/>
            <a:chOff x="8741989" y="4988515"/>
            <a:chExt cx="3185851" cy="186948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B25192F-AAB3-4206-4180-CA7D68E301B0}"/>
                </a:ext>
              </a:extLst>
            </p:cNvPr>
            <p:cNvCxnSpPr/>
            <p:nvPr/>
          </p:nvCxnSpPr>
          <p:spPr>
            <a:xfrm flipV="1">
              <a:off x="9130577" y="5001693"/>
              <a:ext cx="2797263" cy="18563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2F84325-7AB2-685B-0881-7C88DDA290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32099" y="5330297"/>
              <a:ext cx="765288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63467B-17C0-233C-808A-379A7F573FDD}"/>
                </a:ext>
              </a:extLst>
            </p:cNvPr>
            <p:cNvCxnSpPr>
              <a:cxnSpLocks/>
            </p:cNvCxnSpPr>
            <p:nvPr/>
          </p:nvCxnSpPr>
          <p:spPr>
            <a:xfrm>
              <a:off x="8803043" y="6739008"/>
              <a:ext cx="719977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03823D7-B3D5-39A8-9020-35727CA3210E}"/>
                </a:ext>
              </a:extLst>
            </p:cNvPr>
            <p:cNvCxnSpPr>
              <a:cxnSpLocks/>
            </p:cNvCxnSpPr>
            <p:nvPr/>
          </p:nvCxnSpPr>
          <p:spPr>
            <a:xfrm>
              <a:off x="9535378" y="6284392"/>
              <a:ext cx="0" cy="464656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F89918E-C7E3-66F4-F054-7F99E5B3CEA9}"/>
                </a:ext>
              </a:extLst>
            </p:cNvPr>
            <p:cNvCxnSpPr>
              <a:cxnSpLocks/>
            </p:cNvCxnSpPr>
            <p:nvPr/>
          </p:nvCxnSpPr>
          <p:spPr>
            <a:xfrm>
              <a:off x="9580633" y="6277725"/>
              <a:ext cx="719977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5DCD9A-2156-092E-34CD-37818B4FEC77}"/>
                </a:ext>
              </a:extLst>
            </p:cNvPr>
            <p:cNvCxnSpPr>
              <a:cxnSpLocks/>
            </p:cNvCxnSpPr>
            <p:nvPr/>
          </p:nvCxnSpPr>
          <p:spPr>
            <a:xfrm>
              <a:off x="10300611" y="5813071"/>
              <a:ext cx="0" cy="464656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F19F7B-B33D-7373-B7DE-391257622A05}"/>
                </a:ext>
              </a:extLst>
            </p:cNvPr>
            <p:cNvCxnSpPr>
              <a:cxnSpLocks/>
            </p:cNvCxnSpPr>
            <p:nvPr/>
          </p:nvCxnSpPr>
          <p:spPr>
            <a:xfrm>
              <a:off x="10333018" y="5798135"/>
              <a:ext cx="719977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F1750AE-B3BF-F1AB-7084-C7F36B16FEB4}"/>
                </a:ext>
              </a:extLst>
            </p:cNvPr>
            <p:cNvCxnSpPr>
              <a:cxnSpLocks/>
            </p:cNvCxnSpPr>
            <p:nvPr/>
          </p:nvCxnSpPr>
          <p:spPr>
            <a:xfrm>
              <a:off x="11052996" y="5333479"/>
              <a:ext cx="0" cy="464656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E06851E-BC30-4229-320F-D1981C1F5D40}"/>
                </a:ext>
              </a:extLst>
            </p:cNvPr>
            <p:cNvCxnSpPr>
              <a:cxnSpLocks/>
            </p:cNvCxnSpPr>
            <p:nvPr/>
          </p:nvCxnSpPr>
          <p:spPr>
            <a:xfrm>
              <a:off x="11045367" y="5315064"/>
              <a:ext cx="719977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89ED5EC-5080-0E26-8A81-0F84DB1E5E0C}"/>
                </a:ext>
              </a:extLst>
            </p:cNvPr>
            <p:cNvCxnSpPr/>
            <p:nvPr/>
          </p:nvCxnSpPr>
          <p:spPr>
            <a:xfrm flipV="1">
              <a:off x="8741989" y="4988515"/>
              <a:ext cx="2797263" cy="185630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3DFB3503-D932-262F-7182-C2071FA736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215"/>
          <a:stretch/>
        </p:blipFill>
        <p:spPr>
          <a:xfrm>
            <a:off x="2006084" y="5665603"/>
            <a:ext cx="5544324" cy="119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74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6AC3-5830-1FD8-1282-47E29BAB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improved</a:t>
            </a:r>
            <a:r>
              <a:rPr lang="nl-NL" dirty="0"/>
              <a:t> </a:t>
            </a:r>
            <a:r>
              <a:rPr lang="nl-NL" dirty="0" err="1"/>
              <a:t>centered</a:t>
            </a:r>
            <a:r>
              <a:rPr lang="nl-NL" dirty="0"/>
              <a:t> </a:t>
            </a:r>
            <a:r>
              <a:rPr lang="nl-NL" dirty="0" err="1"/>
              <a:t>discretization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411A7-D379-C85E-0879-16C996EC3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156" y="1370003"/>
            <a:ext cx="6392167" cy="4686954"/>
          </a:xfrm>
          <a:prstGeom prst="rect">
            <a:avLst/>
          </a:prstGeom>
        </p:spPr>
      </p:pic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7AFE9E51-9911-68E3-68B9-07E6171CFAA0}"/>
              </a:ext>
            </a:extLst>
          </p:cNvPr>
          <p:cNvSpPr/>
          <p:nvPr/>
        </p:nvSpPr>
        <p:spPr>
          <a:xfrm>
            <a:off x="3393440" y="5598160"/>
            <a:ext cx="4399280" cy="16256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37FAD-A3B3-E9BA-93AF-EAC354CAD086}"/>
              </a:ext>
            </a:extLst>
          </p:cNvPr>
          <p:cNvSpPr txBox="1"/>
          <p:nvPr/>
        </p:nvSpPr>
        <p:spPr>
          <a:xfrm>
            <a:off x="3281680" y="6207760"/>
            <a:ext cx="397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3.62133-3.62065 = 0.00068s = 0.68ms</a:t>
            </a:r>
          </a:p>
        </p:txBody>
      </p:sp>
    </p:spTree>
    <p:extLst>
      <p:ext uri="{BB962C8B-B14F-4D97-AF65-F5344CB8AC3E}">
        <p14:creationId xmlns:p14="http://schemas.microsoft.com/office/powerpoint/2010/main" val="263768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3F1CC-0CEA-20DA-054C-C7E994DE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Scratch position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2C25-1C2B-B0E1-285F-7B8031A0F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 </a:t>
            </a:r>
            <a:r>
              <a:rPr lang="nl-NL" dirty="0" err="1"/>
              <a:t>framesPerBeat</a:t>
            </a:r>
            <a:r>
              <a:rPr lang="nl-NL" dirty="0"/>
              <a:t> = BufSampleRate.kr(</a:t>
            </a:r>
            <a:r>
              <a:rPr lang="nl-NL" dirty="0" err="1"/>
              <a:t>bufnum</a:t>
            </a:r>
            <a:r>
              <a:rPr lang="nl-NL" dirty="0"/>
              <a:t>) / </a:t>
            </a:r>
            <a:r>
              <a:rPr lang="nl-NL" dirty="0" err="1"/>
              <a:t>trackTempo</a:t>
            </a:r>
            <a:r>
              <a:rPr lang="nl-NL" dirty="0"/>
              <a:t>;</a:t>
            </a:r>
          </a:p>
          <a:p>
            <a:pPr lvl="1"/>
            <a:r>
              <a:rPr lang="nl-NL" dirty="0" err="1"/>
              <a:t>Because</a:t>
            </a:r>
            <a:r>
              <a:rPr lang="nl-NL" dirty="0"/>
              <a:t> (frames/sec)/(beat/sec)</a:t>
            </a:r>
          </a:p>
        </p:txBody>
      </p:sp>
    </p:spTree>
    <p:extLst>
      <p:ext uri="{BB962C8B-B14F-4D97-AF65-F5344CB8AC3E}">
        <p14:creationId xmlns:p14="http://schemas.microsoft.com/office/powerpoint/2010/main" val="880074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B957-68BC-B9AA-DC1A-DF456673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Wrapping</a:t>
            </a:r>
            <a:r>
              <a:rPr lang="nl-NL" dirty="0"/>
              <a:t> up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B86FE-E871-D669-1D80-FE8739820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Reading of </a:t>
            </a:r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position</a:t>
            </a:r>
            <a:r>
              <a:rPr lang="nl-NL" dirty="0"/>
              <a:t> is as accurate as </a:t>
            </a:r>
            <a:r>
              <a:rPr lang="nl-NL" dirty="0" err="1"/>
              <a:t>possible</a:t>
            </a:r>
            <a:r>
              <a:rPr lang="nl-NL" dirty="0"/>
              <a:t>; </a:t>
            </a:r>
          </a:p>
          <a:p>
            <a:r>
              <a:rPr lang="nl-NL" dirty="0"/>
              <a:t>We </a:t>
            </a:r>
            <a:r>
              <a:rPr lang="nl-NL" dirty="0" err="1"/>
              <a:t>disable</a:t>
            </a:r>
            <a:r>
              <a:rPr lang="nl-NL" dirty="0"/>
              <a:t> jumping </a:t>
            </a:r>
            <a:r>
              <a:rPr lang="nl-NL" dirty="0" err="1"/>
              <a:t>upon</a:t>
            </a:r>
            <a:r>
              <a:rPr lang="nl-NL" dirty="0"/>
              <a:t> </a:t>
            </a:r>
            <a:r>
              <a:rPr lang="nl-NL" dirty="0" err="1"/>
              <a:t>alignment</a:t>
            </a:r>
            <a:r>
              <a:rPr lang="nl-NL" dirty="0"/>
              <a:t>, </a:t>
            </a:r>
            <a:r>
              <a:rPr lang="nl-NL" dirty="0" err="1"/>
              <a:t>because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necessary</a:t>
            </a:r>
            <a:endParaRPr lang="nl-NL" dirty="0"/>
          </a:p>
          <a:p>
            <a:r>
              <a:rPr lang="nl-NL" dirty="0"/>
              <a:t>We </a:t>
            </a:r>
            <a:r>
              <a:rPr lang="nl-NL" dirty="0" err="1"/>
              <a:t>decrease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wait</a:t>
            </a:r>
            <a:r>
              <a:rPr lang="nl-NL" dirty="0"/>
              <a:t> time </a:t>
            </a:r>
            <a:r>
              <a:rPr lang="nl-NL" dirty="0" err="1"/>
              <a:t>from</a:t>
            </a:r>
            <a:r>
              <a:rPr lang="nl-NL" dirty="0"/>
              <a:t> 1s </a:t>
            </a:r>
            <a:r>
              <a:rPr lang="nl-NL" dirty="0" err="1"/>
              <a:t>to</a:t>
            </a:r>
            <a:r>
              <a:rPr lang="nl-NL" dirty="0"/>
              <a:t> 0.5s</a:t>
            </a:r>
          </a:p>
          <a:p>
            <a:r>
              <a:rPr lang="nl-NL" dirty="0"/>
              <a:t>Make </a:t>
            </a:r>
            <a:r>
              <a:rPr lang="nl-NL" dirty="0" err="1"/>
              <a:t>sure</a:t>
            </a:r>
            <a:r>
              <a:rPr lang="nl-NL" dirty="0"/>
              <a:t> </a:t>
            </a:r>
            <a:r>
              <a:rPr lang="nl-NL" dirty="0" err="1"/>
              <a:t>reference</a:t>
            </a:r>
            <a:r>
              <a:rPr lang="nl-NL" dirty="0"/>
              <a:t> </a:t>
            </a:r>
            <a:r>
              <a:rPr lang="nl-NL" dirty="0" err="1"/>
              <a:t>position</a:t>
            </a:r>
            <a:r>
              <a:rPr lang="nl-NL" dirty="0"/>
              <a:t>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come</a:t>
            </a:r>
            <a:r>
              <a:rPr lang="nl-NL" dirty="0"/>
              <a:t> up on </a:t>
            </a:r>
            <a:r>
              <a:rPr lang="nl-NL" dirty="0" err="1"/>
              <a:t>language</a:t>
            </a:r>
            <a:r>
              <a:rPr lang="nl-NL" dirty="0"/>
              <a:t> side, but keep </a:t>
            </a:r>
            <a:r>
              <a:rPr lang="nl-NL" dirty="0" err="1"/>
              <a:t>the</a:t>
            </a:r>
            <a:r>
              <a:rPr lang="nl-NL" dirty="0"/>
              <a:t> bus </a:t>
            </a:r>
            <a:r>
              <a:rPr lang="nl-NL" dirty="0" err="1"/>
              <a:t>and</a:t>
            </a:r>
            <a:r>
              <a:rPr lang="nl-NL" dirty="0"/>
              <a:t> server side </a:t>
            </a:r>
            <a:r>
              <a:rPr lang="nl-NL" dirty="0" err="1"/>
              <a:t>structure</a:t>
            </a:r>
            <a:r>
              <a:rPr lang="nl-NL" dirty="0"/>
              <a:t> in </a:t>
            </a:r>
            <a:r>
              <a:rPr lang="nl-NL" dirty="0" err="1"/>
              <a:t>place</a:t>
            </a:r>
            <a:r>
              <a:rPr lang="nl-NL" dirty="0"/>
              <a:t>, 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come</a:t>
            </a:r>
            <a:r>
              <a:rPr lang="nl-NL" dirty="0"/>
              <a:t> in </a:t>
            </a:r>
            <a:r>
              <a:rPr lang="nl-NL" dirty="0" err="1"/>
              <a:t>handy</a:t>
            </a:r>
            <a:r>
              <a:rPr lang="nl-NL" dirty="0"/>
              <a:t> later</a:t>
            </a:r>
          </a:p>
        </p:txBody>
      </p:sp>
    </p:spTree>
    <p:extLst>
      <p:ext uri="{BB962C8B-B14F-4D97-AF65-F5344CB8AC3E}">
        <p14:creationId xmlns:p14="http://schemas.microsoft.com/office/powerpoint/2010/main" val="1002241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B65B-B7D2-081C-4175-90C24CB2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09C67-B271-E0BA-D346-4584AD6A5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Test beatjumping or </a:t>
            </a:r>
            <a:r>
              <a:rPr lang="nl-NL" dirty="0" err="1"/>
              <a:t>alignment</a:t>
            </a:r>
            <a:r>
              <a:rPr lang="nl-NL" dirty="0"/>
              <a:t>, </a:t>
            </a:r>
            <a:r>
              <a:rPr lang="nl-NL" dirty="0" err="1"/>
              <a:t>when</a:t>
            </a:r>
            <a:r>
              <a:rPr lang="nl-NL" dirty="0"/>
              <a:t> tempo is </a:t>
            </a:r>
            <a:r>
              <a:rPr lang="nl-NL" dirty="0" err="1"/>
              <a:t>negative</a:t>
            </a:r>
            <a:r>
              <a:rPr lang="nl-NL" dirty="0"/>
              <a:t>; new change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trackClock.beats</a:t>
            </a:r>
            <a:r>
              <a:rPr lang="nl-NL" dirty="0"/>
              <a:t>_;</a:t>
            </a:r>
          </a:p>
          <a:p>
            <a:r>
              <a:rPr lang="nl-NL" dirty="0"/>
              <a:t>Test </a:t>
            </a:r>
            <a:r>
              <a:rPr lang="nl-NL" dirty="0" err="1"/>
              <a:t>whether</a:t>
            </a:r>
            <a:r>
              <a:rPr lang="nl-NL" dirty="0"/>
              <a:t> </a:t>
            </a:r>
            <a:r>
              <a:rPr lang="nl-NL" dirty="0" err="1"/>
              <a:t>alignment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userGridOffset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err="1"/>
              <a:t>properly</a:t>
            </a:r>
            <a:endParaRPr lang="nl-NL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BD4F8E9-5AFA-F975-F82C-C3BDFDBA39FC}"/>
              </a:ext>
            </a:extLst>
          </p:cNvPr>
          <p:cNvSpPr/>
          <p:nvPr/>
        </p:nvSpPr>
        <p:spPr>
          <a:xfrm>
            <a:off x="6969760" y="4815840"/>
            <a:ext cx="2600960" cy="99568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done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4091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E459-C64D-7832-AB3E-EC3B7685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Time </a:t>
            </a:r>
            <a:r>
              <a:rPr lang="nl-NL" dirty="0" err="1"/>
              <a:t>difference</a:t>
            </a:r>
            <a:r>
              <a:rPr lang="nl-NL" dirty="0"/>
              <a:t> </a:t>
            </a:r>
            <a:r>
              <a:rPr lang="nl-NL" dirty="0" err="1"/>
              <a:t>clock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AE8D-21CB-60FC-734D-C87D0388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r>
              <a:rPr lang="nl-NL" dirty="0"/>
              <a:t>~deck1.position2time(~deck1.referenceBus.getSynchronous)-~deck1.beat2time(~deck1.clock.beats))*1000</a:t>
            </a:r>
          </a:p>
          <a:p>
            <a:r>
              <a:rPr lang="nl-NL" dirty="0"/>
              <a:t>Without </a:t>
            </a:r>
            <a:r>
              <a:rPr lang="nl-NL" dirty="0" err="1"/>
              <a:t>pitchshifting</a:t>
            </a:r>
            <a:endParaRPr lang="nl-NL" dirty="0"/>
          </a:p>
          <a:p>
            <a:r>
              <a:rPr lang="nl-NL" dirty="0" err="1"/>
              <a:t>So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order of 10ms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TrackClock</a:t>
            </a:r>
            <a:r>
              <a:rPr lang="nl-NL" dirty="0"/>
              <a:t> is prefect </a:t>
            </a:r>
            <a:r>
              <a:rPr lang="nl-NL" dirty="0" err="1"/>
              <a:t>wrt</a:t>
            </a:r>
            <a:r>
              <a:rPr lang="nl-NL" dirty="0"/>
              <a:t> </a:t>
            </a:r>
            <a:r>
              <a:rPr lang="nl-NL" dirty="0" err="1"/>
              <a:t>SystemClock</a:t>
            </a:r>
            <a:endParaRPr lang="nl-NL" dirty="0"/>
          </a:p>
          <a:p>
            <a:r>
              <a:rPr lang="en-US" dirty="0"/>
              <a:t>~deck1.beat2time(~deck1.clock.beats)-</a:t>
            </a:r>
            <a:r>
              <a:rPr lang="en-US" dirty="0" err="1"/>
              <a:t>SystemClock.seconds</a:t>
            </a:r>
            <a:r>
              <a:rPr lang="en-US" dirty="0"/>
              <a:t>;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BCC83D-9104-84E1-3A2E-D1374DC90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62" y="3113224"/>
            <a:ext cx="2029108" cy="2762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251265-9E80-B646-AD50-A26629A2C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847" y="2365097"/>
            <a:ext cx="3610479" cy="3953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2E04EA-8A2F-5FEF-3B68-19988180FFCD}"/>
              </a:ext>
            </a:extLst>
          </p:cNvPr>
          <p:cNvSpPr txBox="1"/>
          <p:nvPr/>
        </p:nvSpPr>
        <p:spPr>
          <a:xfrm>
            <a:off x="6200681" y="2834640"/>
            <a:ext cx="205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-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pitchshifting</a:t>
            </a:r>
            <a:endParaRPr lang="nl-NL" dirty="0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91C91724-7586-5872-09DB-BEB9E17CAD78}"/>
              </a:ext>
            </a:extLst>
          </p:cNvPr>
          <p:cNvSpPr/>
          <p:nvPr/>
        </p:nvSpPr>
        <p:spPr>
          <a:xfrm>
            <a:off x="9697720" y="2508982"/>
            <a:ext cx="1656080" cy="72973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Pitch </a:t>
            </a:r>
            <a:r>
              <a:rPr lang="nl-NL" dirty="0" err="1"/>
              <a:t>shifting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3641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5733-34AD-3865-3DE0-AD1BEB7D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Time </a:t>
            </a:r>
            <a:r>
              <a:rPr lang="nl-NL" dirty="0" err="1"/>
              <a:t>difference</a:t>
            </a:r>
            <a:r>
              <a:rPr lang="nl-NL" dirty="0"/>
              <a:t> </a:t>
            </a:r>
            <a:r>
              <a:rPr lang="nl-NL" dirty="0" err="1"/>
              <a:t>clock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F3C62-A301-C27E-E539-FCF8EF009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83368" cy="4351338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10ms is </a:t>
            </a:r>
            <a:r>
              <a:rPr lang="nl-NL" dirty="0" err="1"/>
              <a:t>considerable</a:t>
            </a:r>
            <a:r>
              <a:rPr lang="nl-NL" dirty="0"/>
              <a:t>;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tighther</a:t>
            </a:r>
            <a:endParaRPr lang="nl-NL" dirty="0"/>
          </a:p>
          <a:p>
            <a:r>
              <a:rPr lang="nl-NL" dirty="0" err="1"/>
              <a:t>Where</a:t>
            </a:r>
            <a:r>
              <a:rPr lang="nl-NL" dirty="0"/>
              <a:t> does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difference</a:t>
            </a:r>
            <a:r>
              <a:rPr lang="nl-NL" dirty="0"/>
              <a:t> </a:t>
            </a:r>
            <a:r>
              <a:rPr lang="nl-NL" dirty="0" err="1"/>
              <a:t>arise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Check scratch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remain</a:t>
            </a:r>
            <a:r>
              <a:rPr lang="nl-NL" dirty="0"/>
              <a:t> 0 </a:t>
            </a:r>
            <a:r>
              <a:rPr lang="nl-NL" dirty="0" err="1"/>
              <a:t>if</a:t>
            </a:r>
            <a:r>
              <a:rPr lang="nl-NL" dirty="0"/>
              <a:t> no input is </a:t>
            </a:r>
            <a:r>
              <a:rPr lang="nl-NL" dirty="0" err="1"/>
              <a:t>there</a:t>
            </a:r>
            <a:endParaRPr lang="nl-NL" dirty="0"/>
          </a:p>
          <a:p>
            <a:r>
              <a:rPr lang="nl-NL" dirty="0" err="1"/>
              <a:t>When</a:t>
            </a:r>
            <a:r>
              <a:rPr lang="nl-NL" dirty="0"/>
              <a:t> does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become</a:t>
            </a:r>
            <a:r>
              <a:rPr lang="nl-NL" dirty="0"/>
              <a:t> a </a:t>
            </a:r>
            <a:r>
              <a:rPr lang="nl-NL" dirty="0" err="1"/>
              <a:t>problem</a:t>
            </a:r>
            <a:r>
              <a:rPr lang="nl-NL" dirty="0"/>
              <a:t>?</a:t>
            </a:r>
          </a:p>
          <a:p>
            <a:pPr lvl="1"/>
            <a:r>
              <a:rPr lang="nl-NL" dirty="0" err="1"/>
              <a:t>If</a:t>
            </a:r>
            <a:r>
              <a:rPr lang="nl-NL" dirty="0"/>
              <a:t> we </a:t>
            </a:r>
            <a:r>
              <a:rPr lang="nl-NL" dirty="0" err="1"/>
              <a:t>also</a:t>
            </a:r>
            <a:r>
              <a:rPr lang="nl-NL" dirty="0"/>
              <a:t> start </a:t>
            </a:r>
            <a:r>
              <a:rPr lang="nl-NL" dirty="0" err="1"/>
              <a:t>scheduling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stuff,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language</a:t>
            </a:r>
            <a:endParaRPr lang="nl-NL" dirty="0"/>
          </a:p>
          <a:p>
            <a:r>
              <a:rPr lang="nl-NL" dirty="0">
                <a:hlinkClick r:id="rId2"/>
              </a:rPr>
              <a:t>https://scsynth.org/t/imperfection-of-language-based-timing/350/10</a:t>
            </a:r>
            <a:endParaRPr lang="nl-NL" dirty="0"/>
          </a:p>
          <a:p>
            <a:pPr lvl="1"/>
            <a:r>
              <a:rPr lang="nl-NL" dirty="0"/>
              <a:t>I </a:t>
            </a:r>
            <a:r>
              <a:rPr lang="nl-NL" dirty="0" err="1"/>
              <a:t>might</a:t>
            </a:r>
            <a:r>
              <a:rPr lang="nl-NL" dirty="0"/>
              <a:t> want </a:t>
            </a:r>
            <a:r>
              <a:rPr lang="nl-NL" dirty="0" err="1"/>
              <a:t>to</a:t>
            </a:r>
            <a:r>
              <a:rPr lang="nl-NL" dirty="0"/>
              <a:t> stop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getSynchronous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instead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proper OSC </a:t>
            </a:r>
            <a:r>
              <a:rPr lang="nl-NL" dirty="0" err="1"/>
              <a:t>bundles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timestamps</a:t>
            </a:r>
            <a:r>
              <a:rPr lang="nl-NL" dirty="0"/>
              <a:t>, but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immediate</a:t>
            </a:r>
            <a:r>
              <a:rPr lang="nl-NL" dirty="0"/>
              <a:t> events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don’t</a:t>
            </a:r>
            <a:r>
              <a:rPr lang="nl-NL" dirty="0"/>
              <a:t> want </a:t>
            </a:r>
            <a:r>
              <a:rPr lang="nl-NL" dirty="0" err="1"/>
              <a:t>scheduling</a:t>
            </a:r>
            <a:r>
              <a:rPr lang="nl-NL" dirty="0"/>
              <a:t> of OSC </a:t>
            </a:r>
            <a:r>
              <a:rPr lang="nl-NL" dirty="0" err="1"/>
              <a:t>bundle</a:t>
            </a:r>
            <a:r>
              <a:rPr lang="nl-NL" dirty="0"/>
              <a:t>, </a:t>
            </a:r>
            <a:r>
              <a:rPr lang="nl-NL" dirty="0" err="1"/>
              <a:t>instead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want OSC </a:t>
            </a:r>
            <a:r>
              <a:rPr lang="nl-NL" dirty="0" err="1"/>
              <a:t>message</a:t>
            </a:r>
            <a:r>
              <a:rPr lang="nl-NL" dirty="0"/>
              <a:t>, </a:t>
            </a:r>
            <a:r>
              <a:rPr lang="nl-NL" dirty="0" err="1"/>
              <a:t>which</a:t>
            </a:r>
            <a:r>
              <a:rPr lang="nl-NL" dirty="0"/>
              <a:t> is </a:t>
            </a:r>
            <a:r>
              <a:rPr lang="nl-NL" dirty="0" err="1"/>
              <a:t>processed</a:t>
            </a:r>
            <a:r>
              <a:rPr lang="nl-NL" dirty="0"/>
              <a:t> as </a:t>
            </a:r>
            <a:r>
              <a:rPr lang="nl-NL" dirty="0" err="1"/>
              <a:t>fast</a:t>
            </a:r>
            <a:r>
              <a:rPr lang="nl-NL" dirty="0"/>
              <a:t> as </a:t>
            </a:r>
            <a:r>
              <a:rPr lang="nl-NL" dirty="0" err="1"/>
              <a:t>possible</a:t>
            </a:r>
            <a:r>
              <a:rPr lang="nl-NL" dirty="0"/>
              <a:t>, but I </a:t>
            </a:r>
            <a:r>
              <a:rPr lang="nl-NL" dirty="0" err="1"/>
              <a:t>think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does </a:t>
            </a:r>
            <a:r>
              <a:rPr lang="nl-NL" dirty="0" err="1"/>
              <a:t>not</a:t>
            </a:r>
            <a:r>
              <a:rPr lang="nl-NL" dirty="0"/>
              <a:t> offer sample </a:t>
            </a:r>
            <a:r>
              <a:rPr lang="nl-NL" dirty="0" err="1"/>
              <a:t>accuracy</a:t>
            </a:r>
            <a:r>
              <a:rPr lang="nl-NL" dirty="0"/>
              <a:t>; </a:t>
            </a:r>
            <a:r>
              <a:rPr lang="nl-NL" dirty="0" err="1"/>
              <a:t>if</a:t>
            </a:r>
            <a:r>
              <a:rPr lang="nl-NL" dirty="0"/>
              <a:t> sample </a:t>
            </a:r>
            <a:r>
              <a:rPr lang="nl-NL" dirty="0" err="1"/>
              <a:t>accuracy</a:t>
            </a:r>
            <a:r>
              <a:rPr lang="nl-NL" dirty="0"/>
              <a:t> is </a:t>
            </a:r>
            <a:r>
              <a:rPr lang="nl-NL" dirty="0" err="1"/>
              <a:t>desired</a:t>
            </a:r>
            <a:r>
              <a:rPr lang="nl-NL" dirty="0"/>
              <a:t> I </a:t>
            </a:r>
            <a:r>
              <a:rPr lang="nl-NL" dirty="0" err="1"/>
              <a:t>should</a:t>
            </a:r>
            <a:r>
              <a:rPr lang="nl-NL" dirty="0"/>
              <a:t> run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reference</a:t>
            </a:r>
            <a:r>
              <a:rPr lang="nl-NL" dirty="0"/>
              <a:t> </a:t>
            </a:r>
            <a:r>
              <a:rPr lang="nl-NL" dirty="0" err="1"/>
              <a:t>clock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server..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796463-CBCC-507D-A555-99F06098EA86}"/>
              </a:ext>
            </a:extLst>
          </p:cNvPr>
          <p:cNvSpPr/>
          <p:nvPr/>
        </p:nvSpPr>
        <p:spPr>
          <a:xfrm>
            <a:off x="11021568" y="4034695"/>
            <a:ext cx="1170432" cy="97904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400" dirty="0"/>
              <a:t>AP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38755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FAC8-AEED-AC4E-ADDF-3B7346C45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Tempo </a:t>
            </a:r>
            <a:r>
              <a:rPr lang="nl-NL" dirty="0" err="1"/>
              <a:t>difference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language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D655-2425-F48F-3C07-B2A2AD76C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22-04</a:t>
            </a:r>
          </a:p>
          <a:p>
            <a:r>
              <a:rPr lang="nl-NL" dirty="0"/>
              <a:t>UMC at 41100Hz </a:t>
            </a:r>
            <a:r>
              <a:rPr lang="nl-NL" dirty="0" err="1"/>
              <a:t>with</a:t>
            </a:r>
            <a:r>
              <a:rPr lang="nl-NL" dirty="0"/>
              <a:t> 64 </a:t>
            </a:r>
            <a:r>
              <a:rPr lang="nl-NL" dirty="0" err="1"/>
              <a:t>buffersize</a:t>
            </a:r>
            <a:endParaRPr lang="nl-NL" dirty="0"/>
          </a:p>
          <a:p>
            <a:pPr lvl="1"/>
            <a:r>
              <a:rPr lang="nl-NL" dirty="0" err="1"/>
              <a:t>Performing</a:t>
            </a:r>
            <a:r>
              <a:rPr lang="nl-NL" dirty="0"/>
              <a:t> test 1, shows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i="1" dirty="0"/>
              <a:t>d = </a:t>
            </a:r>
            <a:r>
              <a:rPr lang="nl-NL" i="1" dirty="0" err="1"/>
              <a:t>o.getSynchronous</a:t>
            </a:r>
            <a:r>
              <a:rPr lang="nl-NL" i="1" dirty="0"/>
              <a:t> - </a:t>
            </a:r>
            <a:r>
              <a:rPr lang="nl-NL" i="1" dirty="0" err="1"/>
              <a:t>t.beats</a:t>
            </a:r>
            <a:r>
              <a:rPr lang="nl-NL" i="1" dirty="0"/>
              <a:t>; // offset </a:t>
            </a:r>
            <a:r>
              <a:rPr lang="nl-NL" dirty="0"/>
              <a:t> is </a:t>
            </a:r>
            <a:r>
              <a:rPr lang="nl-NL" dirty="0" err="1"/>
              <a:t>steadily</a:t>
            </a:r>
            <a:r>
              <a:rPr lang="nl-NL" dirty="0"/>
              <a:t> </a:t>
            </a:r>
            <a:r>
              <a:rPr lang="nl-NL" dirty="0" err="1"/>
              <a:t>decreasing</a:t>
            </a:r>
            <a:r>
              <a:rPr lang="nl-NL" dirty="0"/>
              <a:t> over time</a:t>
            </a:r>
          </a:p>
          <a:p>
            <a:r>
              <a:rPr lang="nl-NL" dirty="0"/>
              <a:t>UMC at 41100Hz </a:t>
            </a:r>
            <a:r>
              <a:rPr lang="nl-NL" dirty="0" err="1"/>
              <a:t>with</a:t>
            </a:r>
            <a:r>
              <a:rPr lang="nl-NL" dirty="0"/>
              <a:t> 512 </a:t>
            </a:r>
            <a:r>
              <a:rPr lang="nl-NL" dirty="0" err="1"/>
              <a:t>buffersize</a:t>
            </a:r>
            <a:endParaRPr lang="nl-NL" dirty="0"/>
          </a:p>
          <a:p>
            <a:pPr lvl="1"/>
            <a:r>
              <a:rPr lang="nl-NL" dirty="0" err="1"/>
              <a:t>Performing</a:t>
            </a:r>
            <a:r>
              <a:rPr lang="nl-NL" dirty="0"/>
              <a:t> test 1 </a:t>
            </a:r>
            <a:r>
              <a:rPr lang="nl-NL" dirty="0" err="1"/>
              <a:t>again</a:t>
            </a:r>
            <a:r>
              <a:rPr lang="nl-NL" dirty="0"/>
              <a:t>, </a:t>
            </a:r>
            <a:r>
              <a:rPr lang="nl-NL" dirty="0" err="1"/>
              <a:t>similar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,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decreasing</a:t>
            </a:r>
            <a:r>
              <a:rPr lang="nl-NL" dirty="0"/>
              <a:t> over time, but </a:t>
            </a:r>
            <a:r>
              <a:rPr lang="nl-NL" dirty="0" err="1"/>
              <a:t>now</a:t>
            </a:r>
            <a:r>
              <a:rPr lang="nl-NL" dirty="0"/>
              <a:t> slower</a:t>
            </a:r>
          </a:p>
          <a:p>
            <a:r>
              <a:rPr lang="nl-NL" dirty="0" err="1"/>
              <a:t>Apparantly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is a </a:t>
            </a:r>
            <a:r>
              <a:rPr lang="nl-NL" dirty="0" err="1"/>
              <a:t>known</a:t>
            </a:r>
            <a:r>
              <a:rPr lang="nl-NL" dirty="0"/>
              <a:t> issue, </a:t>
            </a:r>
            <a:r>
              <a:rPr lang="nl-NL" dirty="0" err="1"/>
              <a:t>it</a:t>
            </a:r>
            <a:r>
              <a:rPr lang="nl-NL" dirty="0"/>
              <a:t> is </a:t>
            </a:r>
            <a:r>
              <a:rPr lang="nl-NL" dirty="0" err="1"/>
              <a:t>referred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as drift.</a:t>
            </a:r>
          </a:p>
          <a:p>
            <a:pPr lvl="1"/>
            <a:r>
              <a:rPr lang="nl-NL" dirty="0">
                <a:hlinkClick r:id="rId2"/>
              </a:rPr>
              <a:t>https://scsynth.org/t/keeping-sclang-and-scsynth-in-hard-sync/5526/7</a:t>
            </a:r>
            <a:endParaRPr lang="nl-NL" dirty="0"/>
          </a:p>
          <a:p>
            <a:pPr lvl="1"/>
            <a:r>
              <a:rPr lang="nl-NL" dirty="0">
                <a:hlinkClick r:id="rId3"/>
              </a:rPr>
              <a:t>https://scsynth.org/t/sweeping-through-a-buffer-in-sync-with-tempo/2621</a:t>
            </a:r>
            <a:endParaRPr lang="nl-NL" dirty="0"/>
          </a:p>
          <a:p>
            <a:pPr lvl="1"/>
            <a:r>
              <a:rPr lang="nl-NL" dirty="0">
                <a:hlinkClick r:id="rId4"/>
              </a:rPr>
              <a:t>https://scsynth.org/t/server-clock-vs-language-clock/9135/5</a:t>
            </a:r>
            <a:endParaRPr lang="nl-NL" dirty="0"/>
          </a:p>
          <a:p>
            <a:pPr lvl="1"/>
            <a:r>
              <a:rPr lang="nl-NL" dirty="0">
                <a:hlinkClick r:id="rId5"/>
              </a:rPr>
              <a:t>https://scsynth.org/t/imperfection-of-language-based-timing/350/19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7193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5DDC-55AC-2E35-0EDC-4B79B8D2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Drift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95E6E-E08C-2F1E-458A-BE3B0000C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come</a:t>
            </a:r>
            <a:r>
              <a:rPr lang="nl-NL" dirty="0"/>
              <a:t> up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mechanism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keep </a:t>
            </a:r>
            <a:r>
              <a:rPr lang="nl-NL" dirty="0" err="1"/>
              <a:t>language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server </a:t>
            </a:r>
            <a:r>
              <a:rPr lang="nl-NL" dirty="0" err="1"/>
              <a:t>synced</a:t>
            </a:r>
            <a:r>
              <a:rPr lang="nl-NL" dirty="0"/>
              <a:t>, tackle </a:t>
            </a:r>
            <a:r>
              <a:rPr lang="nl-NL" dirty="0" err="1"/>
              <a:t>separately</a:t>
            </a:r>
            <a:endParaRPr lang="nl-NL" dirty="0"/>
          </a:p>
          <a:p>
            <a:pPr lvl="1"/>
            <a:r>
              <a:rPr lang="nl-NL" dirty="0"/>
              <a:t>Drift </a:t>
            </a:r>
          </a:p>
          <a:p>
            <a:pPr lvl="2"/>
            <a:r>
              <a:rPr lang="nl-NL" dirty="0" err="1"/>
              <a:t>This</a:t>
            </a:r>
            <a:r>
              <a:rPr lang="nl-NL" dirty="0"/>
              <a:t> solution </a:t>
            </a:r>
            <a:r>
              <a:rPr lang="nl-NL" dirty="0">
                <a:hlinkClick r:id="rId2"/>
              </a:rPr>
              <a:t>https://scsynth.org/t/sweeping-through-a-buffer-in-sync-with-tempo/2621/6</a:t>
            </a:r>
            <a:r>
              <a:rPr lang="nl-NL" dirty="0"/>
              <a:t> 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fine; we </a:t>
            </a:r>
            <a:r>
              <a:rPr lang="nl-NL" dirty="0" err="1"/>
              <a:t>periodically</a:t>
            </a:r>
            <a:r>
              <a:rPr lang="nl-NL" dirty="0"/>
              <a:t> sync </a:t>
            </a:r>
            <a:r>
              <a:rPr lang="nl-NL" dirty="0" err="1"/>
              <a:t>the</a:t>
            </a:r>
            <a:r>
              <a:rPr lang="nl-NL" dirty="0"/>
              <a:t> server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language</a:t>
            </a:r>
            <a:r>
              <a:rPr lang="nl-NL" dirty="0"/>
              <a:t>; </a:t>
            </a:r>
            <a:r>
              <a:rPr lang="nl-NL" dirty="0" err="1"/>
              <a:t>this</a:t>
            </a:r>
            <a:r>
              <a:rPr lang="nl-NL" dirty="0"/>
              <a:t>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interfer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current</a:t>
            </a:r>
            <a:r>
              <a:rPr lang="nl-NL" dirty="0"/>
              <a:t> system of </a:t>
            </a:r>
            <a:r>
              <a:rPr lang="nl-NL" dirty="0" err="1"/>
              <a:t>adjusting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trackclock</a:t>
            </a:r>
            <a:r>
              <a:rPr lang="nl-NL" dirty="0"/>
              <a:t> </a:t>
            </a:r>
            <a:r>
              <a:rPr lang="nl-NL" dirty="0" err="1"/>
              <a:t>once</a:t>
            </a:r>
            <a:r>
              <a:rPr lang="nl-NL" dirty="0"/>
              <a:t> we have </a:t>
            </a:r>
            <a:r>
              <a:rPr lang="nl-NL" dirty="0" err="1"/>
              <a:t>tempobend</a:t>
            </a:r>
            <a:r>
              <a:rPr lang="nl-NL" dirty="0"/>
              <a:t>, </a:t>
            </a:r>
            <a:r>
              <a:rPr lang="nl-NL" dirty="0" err="1"/>
              <a:t>because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latter</a:t>
            </a:r>
            <a:r>
              <a:rPr lang="nl-NL" dirty="0"/>
              <a:t> </a:t>
            </a:r>
            <a:r>
              <a:rPr lang="nl-NL" dirty="0" err="1"/>
              <a:t>would</a:t>
            </a:r>
            <a:r>
              <a:rPr lang="nl-NL" dirty="0"/>
              <a:t> run a level </a:t>
            </a:r>
            <a:r>
              <a:rPr lang="nl-NL" dirty="0" err="1"/>
              <a:t>higher</a:t>
            </a:r>
            <a:r>
              <a:rPr lang="nl-NL" dirty="0"/>
              <a:t> (as </a:t>
            </a:r>
            <a:r>
              <a:rPr lang="nl-NL" dirty="0" err="1"/>
              <a:t>to</a:t>
            </a:r>
            <a:r>
              <a:rPr lang="nl-NL" dirty="0"/>
              <a:t> say) as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former</a:t>
            </a:r>
            <a:r>
              <a:rPr lang="nl-NL" dirty="0"/>
              <a:t>.</a:t>
            </a:r>
          </a:p>
          <a:p>
            <a:pPr lvl="1"/>
            <a:r>
              <a:rPr lang="nl-NL" dirty="0" err="1"/>
              <a:t>Jitter</a:t>
            </a:r>
            <a:r>
              <a:rPr lang="nl-NL" dirty="0"/>
              <a:t> (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important, </a:t>
            </a:r>
            <a:r>
              <a:rPr lang="nl-NL" dirty="0" err="1"/>
              <a:t>discussed</a:t>
            </a:r>
            <a:r>
              <a:rPr lang="nl-NL" dirty="0"/>
              <a:t> in </a:t>
            </a:r>
            <a:r>
              <a:rPr lang="nl-NL" dirty="0" err="1"/>
              <a:t>previous</a:t>
            </a:r>
            <a:r>
              <a:rPr lang="nl-NL" dirty="0"/>
              <a:t> slides)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0EA67D-D009-43EE-38FF-E87C4B7AE9F9}"/>
              </a:ext>
            </a:extLst>
          </p:cNvPr>
          <p:cNvSpPr/>
          <p:nvPr/>
        </p:nvSpPr>
        <p:spPr>
          <a:xfrm>
            <a:off x="11021568" y="1690688"/>
            <a:ext cx="1170432" cy="97904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400" dirty="0"/>
              <a:t>AP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343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C390-B090-78B0-678B-845063BF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(mis)alignment	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D7F6F-5D24-E22D-4776-089B0EF34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Scratching and </a:t>
            </a:r>
            <a:r>
              <a:rPr lang="en-US" dirty="0" err="1"/>
              <a:t>pitchbending</a:t>
            </a:r>
            <a:r>
              <a:rPr lang="en-US" dirty="0"/>
              <a:t> are done in the </a:t>
            </a:r>
            <a:r>
              <a:rPr lang="en-US" dirty="0" err="1"/>
              <a:t>synthDef</a:t>
            </a:r>
            <a:r>
              <a:rPr lang="en-US" dirty="0"/>
              <a:t>, causing a mismatch between the </a:t>
            </a:r>
            <a:r>
              <a:rPr lang="en-US" dirty="0" err="1"/>
              <a:t>trackClock</a:t>
            </a:r>
            <a:r>
              <a:rPr lang="en-US" dirty="0"/>
              <a:t> and the playback position in the </a:t>
            </a:r>
            <a:r>
              <a:rPr lang="en-US" dirty="0" err="1"/>
              <a:t>synthDef</a:t>
            </a:r>
            <a:endParaRPr lang="en-US" dirty="0"/>
          </a:p>
          <a:p>
            <a:r>
              <a:rPr lang="en-US" dirty="0"/>
              <a:t>Upon switching between the two internal players, we can align them again, by making use of the information available in the comparison between playback and reference</a:t>
            </a:r>
          </a:p>
          <a:p>
            <a:r>
              <a:rPr lang="en-US" dirty="0"/>
              <a:t>Typically we want the tracks to align with the </a:t>
            </a:r>
            <a:r>
              <a:rPr lang="en-US" dirty="0" err="1"/>
              <a:t>beatgrid</a:t>
            </a:r>
            <a:r>
              <a:rPr lang="en-US" dirty="0"/>
              <a:t> later on, several scenarios:</a:t>
            </a:r>
          </a:p>
          <a:p>
            <a:pPr lvl="1"/>
            <a:r>
              <a:rPr lang="en-US" dirty="0"/>
              <a:t>Scratch was temporary, user likes to resume synced playback </a:t>
            </a:r>
            <a:r>
              <a:rPr lang="en-US" dirty="0">
                <a:highlight>
                  <a:srgbClr val="FFFF00"/>
                </a:highlight>
              </a:rPr>
              <a:t>user needs to hit play again</a:t>
            </a:r>
          </a:p>
          <a:p>
            <a:pPr lvl="1"/>
            <a:r>
              <a:rPr lang="en-US" dirty="0"/>
              <a:t>Bending was temporary, user likes to resume synced playback </a:t>
            </a:r>
            <a:r>
              <a:rPr lang="en-US" dirty="0">
                <a:highlight>
                  <a:srgbClr val="FFFF00"/>
                </a:highlight>
              </a:rPr>
              <a:t>press sync again</a:t>
            </a:r>
          </a:p>
          <a:p>
            <a:pPr lvl="1"/>
            <a:r>
              <a:rPr lang="en-US" dirty="0"/>
              <a:t>Scratch/bending was done since grid is not phase aligned properly, user likes to fix the new </a:t>
            </a:r>
            <a:r>
              <a:rPr lang="en-US" dirty="0" err="1"/>
              <a:t>gridphase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manual button</a:t>
            </a:r>
          </a:p>
          <a:p>
            <a:pPr lvl="1"/>
            <a:r>
              <a:rPr lang="en-US" dirty="0"/>
              <a:t>Scratch/bending is done, user is not interested in </a:t>
            </a:r>
            <a:r>
              <a:rPr lang="en-US" dirty="0" err="1"/>
              <a:t>beatgrid</a:t>
            </a:r>
            <a:r>
              <a:rPr lang="en-US" dirty="0"/>
              <a:t> at all </a:t>
            </a:r>
            <a:r>
              <a:rPr lang="en-US" dirty="0">
                <a:highlight>
                  <a:srgbClr val="FFFF00"/>
                </a:highlight>
              </a:rPr>
              <a:t>sync=off</a:t>
            </a:r>
            <a:endParaRPr lang="nl-NL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4875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1E341-AE99-5DA1-8F69-870EBF57F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F44F-BE90-04ED-DFFC-676DD2D2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(mis)alignment	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522B9-05BA-E0C9-22E8-1B433942F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Previous</a:t>
            </a:r>
            <a:r>
              <a:rPr lang="nl-NL" dirty="0"/>
              <a:t> approach was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calculate</a:t>
            </a:r>
            <a:r>
              <a:rPr lang="nl-NL" dirty="0"/>
              <a:t> a </a:t>
            </a:r>
            <a:r>
              <a:rPr lang="nl-NL" dirty="0" err="1"/>
              <a:t>gridOffset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take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account </a:t>
            </a:r>
            <a:r>
              <a:rPr lang="nl-NL" dirty="0" err="1"/>
              <a:t>when</a:t>
            </a:r>
            <a:r>
              <a:rPr lang="nl-NL" dirty="0"/>
              <a:t> beat jumping</a:t>
            </a:r>
          </a:p>
          <a:p>
            <a:r>
              <a:rPr lang="nl-NL" dirty="0"/>
              <a:t>New approach</a:t>
            </a:r>
          </a:p>
          <a:p>
            <a:pPr lvl="1"/>
            <a:r>
              <a:rPr lang="nl-NL" dirty="0"/>
              <a:t>We sync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trackClock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actual</a:t>
            </a:r>
            <a:r>
              <a:rPr lang="nl-NL" dirty="0"/>
              <a:t> playback </a:t>
            </a:r>
            <a:r>
              <a:rPr lang="nl-NL" dirty="0" err="1"/>
              <a:t>position</a:t>
            </a:r>
            <a:r>
              <a:rPr lang="nl-NL" dirty="0"/>
              <a:t> </a:t>
            </a:r>
            <a:r>
              <a:rPr lang="nl-NL" dirty="0" err="1"/>
              <a:t>whenever</a:t>
            </a:r>
            <a:r>
              <a:rPr lang="nl-NL" dirty="0"/>
              <a:t> </a:t>
            </a:r>
            <a:r>
              <a:rPr lang="nl-NL" dirty="0" err="1"/>
              <a:t>needed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possible</a:t>
            </a:r>
            <a:r>
              <a:rPr lang="nl-NL" dirty="0"/>
              <a:t> -&gt; </a:t>
            </a:r>
            <a:r>
              <a:rPr lang="nl-NL" dirty="0" err="1"/>
              <a:t>the</a:t>
            </a:r>
            <a:r>
              <a:rPr lang="nl-NL" dirty="0"/>
              <a:t> user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unaware</a:t>
            </a:r>
            <a:r>
              <a:rPr lang="nl-NL" dirty="0"/>
              <a:t> of </a:t>
            </a:r>
            <a:r>
              <a:rPr lang="nl-NL" dirty="0" err="1"/>
              <a:t>this</a:t>
            </a:r>
            <a:endParaRPr lang="nl-NL" dirty="0"/>
          </a:p>
          <a:p>
            <a:pPr lvl="1"/>
            <a:r>
              <a:rPr lang="nl-NL" dirty="0" err="1"/>
              <a:t>If</a:t>
            </a:r>
            <a:r>
              <a:rPr lang="nl-NL" dirty="0"/>
              <a:t> we have </a:t>
            </a:r>
            <a:r>
              <a:rPr lang="nl-NL" dirty="0" err="1"/>
              <a:t>induced</a:t>
            </a:r>
            <a:r>
              <a:rPr lang="nl-NL" dirty="0"/>
              <a:t> a </a:t>
            </a:r>
            <a:r>
              <a:rPr lang="nl-NL" dirty="0" err="1"/>
              <a:t>gridOffset</a:t>
            </a:r>
            <a:r>
              <a:rPr lang="nl-NL" dirty="0"/>
              <a:t> in order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phase</a:t>
            </a:r>
            <a:r>
              <a:rPr lang="nl-NL" dirty="0"/>
              <a:t> sync </a:t>
            </a:r>
            <a:r>
              <a:rPr lang="nl-NL" dirty="0" err="1"/>
              <a:t>the</a:t>
            </a:r>
            <a:r>
              <a:rPr lang="nl-NL" dirty="0"/>
              <a:t> tracks </a:t>
            </a:r>
            <a:r>
              <a:rPr lang="nl-NL" dirty="0" err="1"/>
              <a:t>manually</a:t>
            </a:r>
            <a:r>
              <a:rPr lang="nl-NL" dirty="0"/>
              <a:t>, </a:t>
            </a:r>
            <a:r>
              <a:rPr lang="nl-NL" dirty="0" err="1"/>
              <a:t>that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trackClocks</a:t>
            </a:r>
            <a:r>
              <a:rPr lang="nl-NL" dirty="0"/>
              <a:t> are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phaseSynced</a:t>
            </a:r>
            <a:r>
              <a:rPr lang="nl-NL" dirty="0"/>
              <a:t>, we </a:t>
            </a:r>
            <a:r>
              <a:rPr lang="nl-NL" dirty="0" err="1"/>
              <a:t>can</a:t>
            </a:r>
            <a:r>
              <a:rPr lang="nl-NL" dirty="0"/>
              <a:t> store </a:t>
            </a:r>
            <a:r>
              <a:rPr lang="nl-NL" dirty="0" err="1"/>
              <a:t>this</a:t>
            </a:r>
            <a:r>
              <a:rPr lang="nl-NL" dirty="0"/>
              <a:t> offset,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phaseSync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clocks</a:t>
            </a:r>
            <a:r>
              <a:rPr lang="nl-NL" dirty="0"/>
              <a:t> </a:t>
            </a:r>
            <a:r>
              <a:rPr lang="nl-NL" dirty="0" err="1"/>
              <a:t>again</a:t>
            </a:r>
            <a:r>
              <a:rPr lang="nl-NL" dirty="0"/>
              <a:t> -&gt; </a:t>
            </a:r>
            <a:r>
              <a:rPr lang="nl-NL" dirty="0" err="1"/>
              <a:t>the</a:t>
            </a:r>
            <a:r>
              <a:rPr lang="nl-NL" dirty="0"/>
              <a:t> user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know</a:t>
            </a:r>
            <a:r>
              <a:rPr lang="nl-NL" dirty="0"/>
              <a:t>, </a:t>
            </a:r>
            <a:r>
              <a:rPr lang="nl-NL" dirty="0" err="1"/>
              <a:t>weather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tracks are </a:t>
            </a:r>
            <a:r>
              <a:rPr lang="nl-NL" dirty="0" err="1"/>
              <a:t>phase</a:t>
            </a:r>
            <a:r>
              <a:rPr lang="nl-NL" dirty="0"/>
              <a:t> </a:t>
            </a:r>
            <a:r>
              <a:rPr lang="nl-NL" dirty="0" err="1"/>
              <a:t>synced</a:t>
            </a:r>
            <a:r>
              <a:rPr lang="nl-NL" dirty="0"/>
              <a:t>, tempo </a:t>
            </a:r>
            <a:r>
              <a:rPr lang="nl-NL" dirty="0" err="1"/>
              <a:t>synced</a:t>
            </a:r>
            <a:endParaRPr lang="nl-NL" dirty="0"/>
          </a:p>
          <a:p>
            <a:pPr lvl="2"/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scrup</a:t>
            </a:r>
            <a:r>
              <a:rPr lang="nl-NL" dirty="0"/>
              <a:t>/skip button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phase</a:t>
            </a:r>
            <a:r>
              <a:rPr lang="nl-NL" dirty="0"/>
              <a:t> sync, </a:t>
            </a:r>
            <a:r>
              <a:rPr lang="nl-NL" dirty="0" err="1"/>
              <a:t>phase</a:t>
            </a:r>
            <a:r>
              <a:rPr lang="nl-NL" dirty="0"/>
              <a:t> sync feedback, </a:t>
            </a:r>
            <a:r>
              <a:rPr lang="nl-NL" dirty="0" err="1"/>
              <a:t>and</a:t>
            </a:r>
            <a:r>
              <a:rPr lang="nl-NL" dirty="0"/>
              <a:t> (shift) storing </a:t>
            </a:r>
            <a:r>
              <a:rPr lang="nl-NL" dirty="0" err="1"/>
              <a:t>gridOffset</a:t>
            </a:r>
            <a:endParaRPr lang="nl-NL" dirty="0"/>
          </a:p>
          <a:p>
            <a:pPr lvl="1"/>
            <a:r>
              <a:rPr lang="nl-NL" dirty="0"/>
              <a:t>In order </a:t>
            </a:r>
            <a:r>
              <a:rPr lang="nl-NL" dirty="0" err="1"/>
              <a:t>to</a:t>
            </a:r>
            <a:r>
              <a:rPr lang="nl-NL" dirty="0"/>
              <a:t> have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trackClock</a:t>
            </a:r>
            <a:r>
              <a:rPr lang="nl-NL" dirty="0"/>
              <a:t> </a:t>
            </a:r>
            <a:r>
              <a:rPr lang="nl-NL" dirty="0" err="1"/>
              <a:t>always</a:t>
            </a:r>
            <a:r>
              <a:rPr lang="nl-NL" dirty="0"/>
              <a:t> in sync, </a:t>
            </a:r>
            <a:r>
              <a:rPr lang="nl-NL" dirty="0" err="1"/>
              <a:t>the</a:t>
            </a:r>
            <a:r>
              <a:rPr lang="nl-NL" dirty="0"/>
              <a:t> server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notify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language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more </a:t>
            </a:r>
            <a:r>
              <a:rPr lang="nl-NL" dirty="0" err="1"/>
              <a:t>than</a:t>
            </a:r>
            <a:r>
              <a:rPr lang="nl-NL" dirty="0"/>
              <a:t> 1sec no pitch/</a:t>
            </a:r>
            <a:r>
              <a:rPr lang="nl-NL" dirty="0" err="1"/>
              <a:t>seek</a:t>
            </a:r>
            <a:r>
              <a:rPr lang="nl-NL" dirty="0"/>
              <a:t> action has taken </a:t>
            </a:r>
            <a:r>
              <a:rPr lang="nl-NL" dirty="0" err="1"/>
              <a:t>place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505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FB88C-283A-6A45-AE48-D92C5F6F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Seperate</a:t>
            </a:r>
            <a:r>
              <a:rPr lang="nl-NL" dirty="0"/>
              <a:t>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9C37-0DBE-9ADA-132E-60C0B9C446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 err="1"/>
              <a:t>Misalignment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clock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actual</a:t>
            </a:r>
            <a:r>
              <a:rPr lang="nl-NL" dirty="0"/>
              <a:t> playback </a:t>
            </a:r>
            <a:r>
              <a:rPr lang="nl-NL" dirty="0" err="1"/>
              <a:t>position</a:t>
            </a:r>
            <a:endParaRPr lang="nl-NL" dirty="0"/>
          </a:p>
          <a:p>
            <a:pPr lvl="1"/>
            <a:r>
              <a:rPr lang="nl-NL" dirty="0" err="1"/>
              <a:t>Requires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align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clock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actual</a:t>
            </a:r>
            <a:r>
              <a:rPr lang="nl-NL" dirty="0"/>
              <a:t> playback </a:t>
            </a:r>
            <a:r>
              <a:rPr lang="nl-NL" dirty="0" err="1"/>
              <a:t>position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we have </a:t>
            </a:r>
            <a:r>
              <a:rPr lang="nl-NL" dirty="0" err="1"/>
              <a:t>reason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assume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got</a:t>
            </a:r>
            <a:r>
              <a:rPr lang="nl-NL" dirty="0"/>
              <a:t> out of sync</a:t>
            </a:r>
          </a:p>
          <a:p>
            <a:pPr lvl="1"/>
            <a:r>
              <a:rPr lang="nl-NL" dirty="0" err="1"/>
              <a:t>Perhaps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aligning</a:t>
            </a:r>
            <a:r>
              <a:rPr lang="nl-NL" dirty="0"/>
              <a:t> we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set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clock</a:t>
            </a:r>
            <a:r>
              <a:rPr lang="nl-NL" dirty="0"/>
              <a:t>, without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clock</a:t>
            </a:r>
            <a:r>
              <a:rPr lang="nl-NL" dirty="0"/>
              <a:t> </a:t>
            </a:r>
            <a:r>
              <a:rPr lang="nl-NL" dirty="0" err="1"/>
              <a:t>causing</a:t>
            </a:r>
            <a:r>
              <a:rPr lang="nl-NL" dirty="0"/>
              <a:t> a </a:t>
            </a:r>
            <a:r>
              <a:rPr lang="nl-NL" dirty="0" err="1"/>
              <a:t>beetjump</a:t>
            </a:r>
            <a:r>
              <a:rPr lang="nl-NL" dirty="0"/>
              <a:t>; but in a perfect </a:t>
            </a:r>
            <a:r>
              <a:rPr lang="nl-NL" dirty="0" err="1"/>
              <a:t>world</a:t>
            </a:r>
            <a:r>
              <a:rPr lang="nl-NL" dirty="0"/>
              <a:t>,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beatjump</a:t>
            </a:r>
            <a:r>
              <a:rPr lang="nl-NL" dirty="0"/>
              <a:t>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noticeable</a:t>
            </a:r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43490-81DD-7D19-FAB6-E582138782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/>
              <a:t>Manual </a:t>
            </a:r>
            <a:r>
              <a:rPr lang="nl-NL" dirty="0" err="1"/>
              <a:t>changing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position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grid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respect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track</a:t>
            </a:r>
          </a:p>
          <a:p>
            <a:pPr lvl="1"/>
            <a:r>
              <a:rPr lang="nl-NL" dirty="0" err="1"/>
              <a:t>Requires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overwrite</a:t>
            </a:r>
            <a:r>
              <a:rPr lang="nl-NL" dirty="0"/>
              <a:t> (or </a:t>
            </a:r>
            <a:r>
              <a:rPr lang="nl-NL" dirty="0" err="1"/>
              <a:t>better</a:t>
            </a:r>
            <a:r>
              <a:rPr lang="nl-NL" dirty="0"/>
              <a:t> store a </a:t>
            </a:r>
            <a:r>
              <a:rPr lang="nl-NL" dirty="0" err="1"/>
              <a:t>secondary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, </a:t>
            </a:r>
            <a:r>
              <a:rPr lang="nl-NL" dirty="0" err="1"/>
              <a:t>gridOffsetUser</a:t>
            </a:r>
            <a:r>
              <a:rPr lang="nl-NL" dirty="0"/>
              <a:t>) of </a:t>
            </a:r>
            <a:r>
              <a:rPr lang="nl-NL" dirty="0" err="1"/>
              <a:t>gridOffset</a:t>
            </a:r>
            <a:endParaRPr lang="nl-NL" dirty="0"/>
          </a:p>
          <a:p>
            <a:pPr lvl="1"/>
            <a:r>
              <a:rPr lang="nl-NL" dirty="0"/>
              <a:t>beat2PositonAdjusted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rewritten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renamed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beat2position,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direction</a:t>
            </a:r>
            <a:endParaRPr lang="nl-NL" dirty="0"/>
          </a:p>
          <a:p>
            <a:pPr lvl="1"/>
            <a:r>
              <a:rPr lang="nl-NL" dirty="0" err="1"/>
              <a:t>When</a:t>
            </a:r>
            <a:r>
              <a:rPr lang="nl-NL" dirty="0"/>
              <a:t> setting a que (</a:t>
            </a:r>
            <a:r>
              <a:rPr lang="nl-NL" dirty="0" err="1"/>
              <a:t>not</a:t>
            </a:r>
            <a:r>
              <a:rPr lang="nl-NL" dirty="0"/>
              <a:t> snapping), we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calculate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corresping</a:t>
            </a:r>
            <a:r>
              <a:rPr lang="nl-NL" dirty="0"/>
              <a:t> </a:t>
            </a:r>
            <a:r>
              <a:rPr lang="nl-NL" dirty="0" err="1"/>
              <a:t>gridOffsetUser</a:t>
            </a:r>
            <a:r>
              <a:rPr lang="nl-NL" dirty="0"/>
              <a:t>, </a:t>
            </a:r>
            <a:r>
              <a:rPr lang="nl-NL" dirty="0" err="1"/>
              <a:t>such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is </a:t>
            </a:r>
            <a:r>
              <a:rPr lang="nl-NL" dirty="0" err="1"/>
              <a:t>positive</a:t>
            </a:r>
            <a:r>
              <a:rPr lang="nl-NL" dirty="0"/>
              <a:t>, but </a:t>
            </a:r>
            <a:r>
              <a:rPr lang="nl-NL" dirty="0" err="1"/>
              <a:t>differs</a:t>
            </a:r>
            <a:r>
              <a:rPr lang="nl-NL" dirty="0"/>
              <a:t> </a:t>
            </a:r>
            <a:r>
              <a:rPr lang="nl-NL" dirty="0" err="1"/>
              <a:t>minimally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gridOffset</a:t>
            </a:r>
            <a:endParaRPr lang="nl-NL" dirty="0"/>
          </a:p>
          <a:p>
            <a:pPr lvl="1"/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gridOffsetUser</a:t>
            </a:r>
            <a:r>
              <a:rPr lang="nl-NL" dirty="0"/>
              <a:t> is </a:t>
            </a:r>
            <a:r>
              <a:rPr lang="nl-NL" dirty="0" err="1"/>
              <a:t>changed</a:t>
            </a:r>
            <a:r>
              <a:rPr lang="nl-NL" dirty="0"/>
              <a:t>, </a:t>
            </a:r>
            <a:r>
              <a:rPr lang="nl-NL" dirty="0" err="1"/>
              <a:t>always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clock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aligned</a:t>
            </a:r>
            <a:r>
              <a:rPr lang="nl-NL" dirty="0"/>
              <a:t> </a:t>
            </a:r>
            <a:r>
              <a:rPr lang="nl-NL" dirty="0" err="1"/>
              <a:t>again</a:t>
            </a:r>
            <a:r>
              <a:rPr lang="nl-NL" dirty="0"/>
              <a:t>, </a:t>
            </a:r>
            <a:r>
              <a:rPr lang="nl-NL" dirty="0" err="1"/>
              <a:t>to</a:t>
            </a:r>
            <a:r>
              <a:rPr lang="nl-NL" dirty="0"/>
              <a:t> make </a:t>
            </a:r>
            <a:r>
              <a:rPr lang="nl-NL" dirty="0" err="1"/>
              <a:t>sure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clock</a:t>
            </a:r>
            <a:r>
              <a:rPr lang="nl-NL" dirty="0"/>
              <a:t> </a:t>
            </a:r>
            <a:r>
              <a:rPr lang="nl-NL" dirty="0" err="1"/>
              <a:t>reflects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new </a:t>
            </a:r>
            <a:r>
              <a:rPr lang="nl-NL" dirty="0" err="1"/>
              <a:t>position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grid</a:t>
            </a:r>
            <a:endParaRPr lang="nl-NL" dirty="0"/>
          </a:p>
          <a:p>
            <a:pPr lvl="1"/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previous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steps </a:t>
            </a:r>
            <a:r>
              <a:rPr lang="nl-NL" dirty="0" err="1"/>
              <a:t>shiyld</a:t>
            </a:r>
            <a:r>
              <a:rPr lang="nl-NL" dirty="0"/>
              <a:t> </a:t>
            </a:r>
            <a:r>
              <a:rPr lang="nl-NL" dirty="0" err="1"/>
              <a:t>setQue</a:t>
            </a:r>
            <a:r>
              <a:rPr lang="nl-NL" dirty="0"/>
              <a:t> </a:t>
            </a:r>
            <a:r>
              <a:rPr lang="nl-NL" dirty="0" err="1"/>
              <a:t>wrap</a:t>
            </a:r>
            <a:r>
              <a:rPr lang="nl-NL" dirty="0"/>
              <a:t> up </a:t>
            </a:r>
            <a:r>
              <a:rPr lang="nl-NL" dirty="0" err="1"/>
              <a:t>with</a:t>
            </a:r>
            <a:r>
              <a:rPr lang="nl-NL" dirty="0"/>
              <a:t> storing </a:t>
            </a:r>
            <a:r>
              <a:rPr lang="nl-NL" dirty="0" err="1"/>
              <a:t>the</a:t>
            </a:r>
            <a:r>
              <a:rPr lang="nl-NL" dirty="0"/>
              <a:t> beat </a:t>
            </a:r>
            <a:r>
              <a:rPr lang="nl-NL" dirty="0" err="1"/>
              <a:t>value</a:t>
            </a:r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200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D9D0-C6E7-C017-CED3-612A527A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Overwriting</a:t>
            </a:r>
            <a:r>
              <a:rPr lang="nl-NL" dirty="0"/>
              <a:t> </a:t>
            </a:r>
            <a:r>
              <a:rPr lang="nl-NL" dirty="0" err="1"/>
              <a:t>gridoffset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25980-A45F-51F1-4126-3CE8D595A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471482"/>
          </a:xfrm>
        </p:spPr>
        <p:txBody>
          <a:bodyPr/>
          <a:lstStyle/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paused</a:t>
            </a:r>
            <a:r>
              <a:rPr lang="nl-NL" dirty="0"/>
              <a:t>,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manually</a:t>
            </a:r>
            <a:r>
              <a:rPr lang="nl-NL" dirty="0"/>
              <a:t> set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grid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beat</a:t>
            </a:r>
          </a:p>
          <a:p>
            <a:endParaRPr lang="nl-NL" dirty="0"/>
          </a:p>
          <a:p>
            <a:r>
              <a:rPr lang="nl-NL" dirty="0" err="1"/>
              <a:t>overwriteGridOffsetPaused</a:t>
            </a:r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5DE6F-CEEF-A2B3-A883-4E93AFF0D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13323" cy="4351338"/>
          </a:xfrm>
        </p:spPr>
        <p:txBody>
          <a:bodyPr/>
          <a:lstStyle/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playing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pitchshifting</a:t>
            </a:r>
            <a:r>
              <a:rPr lang="nl-NL" dirty="0"/>
              <a:t>, we </a:t>
            </a:r>
            <a:r>
              <a:rPr lang="nl-NL" dirty="0" err="1"/>
              <a:t>can</a:t>
            </a:r>
            <a:r>
              <a:rPr lang="nl-NL" dirty="0"/>
              <a:t> move </a:t>
            </a:r>
            <a:r>
              <a:rPr lang="nl-NL" dirty="0" err="1"/>
              <a:t>the</a:t>
            </a:r>
            <a:r>
              <a:rPr lang="nl-NL" dirty="0"/>
              <a:t> track </a:t>
            </a:r>
            <a:r>
              <a:rPr lang="nl-NL" dirty="0" err="1"/>
              <a:t>with</a:t>
            </a:r>
            <a:r>
              <a:rPr lang="nl-NL" dirty="0"/>
              <a:t> respect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masterclock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we </a:t>
            </a:r>
            <a:r>
              <a:rPr lang="nl-NL" dirty="0" err="1"/>
              <a:t>can</a:t>
            </a:r>
            <a:r>
              <a:rPr lang="nl-NL" dirty="0"/>
              <a:t> store </a:t>
            </a:r>
            <a:r>
              <a:rPr lang="nl-NL" dirty="0" err="1"/>
              <a:t>that</a:t>
            </a:r>
            <a:r>
              <a:rPr lang="nl-NL" dirty="0"/>
              <a:t>. </a:t>
            </a:r>
            <a:r>
              <a:rPr lang="nl-NL" dirty="0" err="1"/>
              <a:t>That</a:t>
            </a:r>
            <a:r>
              <a:rPr lang="nl-NL" dirty="0"/>
              <a:t> way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phasesync</a:t>
            </a:r>
            <a:r>
              <a:rPr lang="nl-NL" dirty="0"/>
              <a:t> </a:t>
            </a:r>
            <a:r>
              <a:rPr lang="nl-NL" dirty="0" err="1"/>
              <a:t>again</a:t>
            </a:r>
            <a:r>
              <a:rPr lang="nl-NL" dirty="0"/>
              <a:t>.</a:t>
            </a:r>
          </a:p>
          <a:p>
            <a:r>
              <a:rPr lang="nl-NL" dirty="0"/>
              <a:t> </a:t>
            </a:r>
            <a:r>
              <a:rPr lang="nl-NL" dirty="0" err="1"/>
              <a:t>overwriteGridOffsetFromMaster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86615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3D1F-6AE2-E945-693B-F72907CB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141067-6FE8-0F32-172A-BB41E16BD92E}"/>
              </a:ext>
            </a:extLst>
          </p:cNvPr>
          <p:cNvSpPr/>
          <p:nvPr/>
        </p:nvSpPr>
        <p:spPr>
          <a:xfrm>
            <a:off x="1697792" y="2694039"/>
            <a:ext cx="7354529" cy="786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79D23C-54D6-5AF4-B6C0-FC94955B11A7}"/>
              </a:ext>
            </a:extLst>
          </p:cNvPr>
          <p:cNvCxnSpPr>
            <a:cxnSpLocks/>
          </p:cNvCxnSpPr>
          <p:nvPr/>
        </p:nvCxnSpPr>
        <p:spPr>
          <a:xfrm>
            <a:off x="2041921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619703C3-7D5C-20B5-CD2B-692A07FD017D}"/>
              </a:ext>
            </a:extLst>
          </p:cNvPr>
          <p:cNvSpPr/>
          <p:nvPr/>
        </p:nvSpPr>
        <p:spPr>
          <a:xfrm>
            <a:off x="1963263" y="3219807"/>
            <a:ext cx="1602657" cy="791497"/>
          </a:xfrm>
          <a:prstGeom prst="wedgeRectCallout">
            <a:avLst>
              <a:gd name="adj1" fmla="val -43926"/>
              <a:gd name="adj2" fmla="val -941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/>
              <a:t>userInducedGridOffset</a:t>
            </a:r>
            <a:r>
              <a:rPr lang="nl-NL" sz="1400" dirty="0"/>
              <a:t> is time of first beat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12719E-17CE-9789-D19D-AB60A8CED2A9}"/>
              </a:ext>
            </a:extLst>
          </p:cNvPr>
          <p:cNvCxnSpPr>
            <a:cxnSpLocks/>
          </p:cNvCxnSpPr>
          <p:nvPr/>
        </p:nvCxnSpPr>
        <p:spPr>
          <a:xfrm>
            <a:off x="2315942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E42EF2-9290-36DB-1DB4-307E30D663B4}"/>
              </a:ext>
            </a:extLst>
          </p:cNvPr>
          <p:cNvCxnSpPr>
            <a:cxnSpLocks/>
          </p:cNvCxnSpPr>
          <p:nvPr/>
        </p:nvCxnSpPr>
        <p:spPr>
          <a:xfrm>
            <a:off x="2589963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295DFD-1EED-199E-0F03-77DA700A35EC}"/>
              </a:ext>
            </a:extLst>
          </p:cNvPr>
          <p:cNvCxnSpPr>
            <a:cxnSpLocks/>
          </p:cNvCxnSpPr>
          <p:nvPr/>
        </p:nvCxnSpPr>
        <p:spPr>
          <a:xfrm>
            <a:off x="2863984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DC4713-CD0D-3239-9BA7-BED5DB29E183}"/>
              </a:ext>
            </a:extLst>
          </p:cNvPr>
          <p:cNvCxnSpPr>
            <a:cxnSpLocks/>
          </p:cNvCxnSpPr>
          <p:nvPr/>
        </p:nvCxnSpPr>
        <p:spPr>
          <a:xfrm>
            <a:off x="3138005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ED7E16-E39B-C30B-0733-E9A89B1C5DC8}"/>
              </a:ext>
            </a:extLst>
          </p:cNvPr>
          <p:cNvCxnSpPr>
            <a:cxnSpLocks/>
          </p:cNvCxnSpPr>
          <p:nvPr/>
        </p:nvCxnSpPr>
        <p:spPr>
          <a:xfrm>
            <a:off x="3412026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FE2FD7-A213-467A-C67C-7F5ED2708157}"/>
              </a:ext>
            </a:extLst>
          </p:cNvPr>
          <p:cNvCxnSpPr>
            <a:cxnSpLocks/>
          </p:cNvCxnSpPr>
          <p:nvPr/>
        </p:nvCxnSpPr>
        <p:spPr>
          <a:xfrm>
            <a:off x="3686047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C88F0A-99F8-51BE-58D7-3E55372A4CB4}"/>
              </a:ext>
            </a:extLst>
          </p:cNvPr>
          <p:cNvCxnSpPr>
            <a:cxnSpLocks/>
          </p:cNvCxnSpPr>
          <p:nvPr/>
        </p:nvCxnSpPr>
        <p:spPr>
          <a:xfrm>
            <a:off x="3960068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3414E7-B74D-543A-077C-D97CB6139462}"/>
              </a:ext>
            </a:extLst>
          </p:cNvPr>
          <p:cNvCxnSpPr>
            <a:cxnSpLocks/>
          </p:cNvCxnSpPr>
          <p:nvPr/>
        </p:nvCxnSpPr>
        <p:spPr>
          <a:xfrm>
            <a:off x="4234089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F584E0-81F8-B4E7-F72D-0C6F4DAAE68D}"/>
              </a:ext>
            </a:extLst>
          </p:cNvPr>
          <p:cNvCxnSpPr>
            <a:cxnSpLocks/>
          </p:cNvCxnSpPr>
          <p:nvPr/>
        </p:nvCxnSpPr>
        <p:spPr>
          <a:xfrm>
            <a:off x="4508110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23A459-FA21-1E32-B886-0583E13F976E}"/>
              </a:ext>
            </a:extLst>
          </p:cNvPr>
          <p:cNvCxnSpPr>
            <a:cxnSpLocks/>
          </p:cNvCxnSpPr>
          <p:nvPr/>
        </p:nvCxnSpPr>
        <p:spPr>
          <a:xfrm>
            <a:off x="4782131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4D3C8E-780D-ED67-2366-470F251F976C}"/>
              </a:ext>
            </a:extLst>
          </p:cNvPr>
          <p:cNvCxnSpPr>
            <a:cxnSpLocks/>
          </p:cNvCxnSpPr>
          <p:nvPr/>
        </p:nvCxnSpPr>
        <p:spPr>
          <a:xfrm>
            <a:off x="5056152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06E4C9-E1B1-3082-EF9D-0C8EBDDC0353}"/>
              </a:ext>
            </a:extLst>
          </p:cNvPr>
          <p:cNvCxnSpPr>
            <a:cxnSpLocks/>
          </p:cNvCxnSpPr>
          <p:nvPr/>
        </p:nvCxnSpPr>
        <p:spPr>
          <a:xfrm>
            <a:off x="5330173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3077FD8-FA94-26FB-C468-7ED27F1256D7}"/>
              </a:ext>
            </a:extLst>
          </p:cNvPr>
          <p:cNvCxnSpPr>
            <a:cxnSpLocks/>
          </p:cNvCxnSpPr>
          <p:nvPr/>
        </p:nvCxnSpPr>
        <p:spPr>
          <a:xfrm>
            <a:off x="5604194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5247BDF-45A4-FBC4-034F-4A3C39C56B69}"/>
              </a:ext>
            </a:extLst>
          </p:cNvPr>
          <p:cNvCxnSpPr>
            <a:cxnSpLocks/>
          </p:cNvCxnSpPr>
          <p:nvPr/>
        </p:nvCxnSpPr>
        <p:spPr>
          <a:xfrm>
            <a:off x="5878215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895B6C-C521-9F8A-36F6-0C4AA4E526FD}"/>
              </a:ext>
            </a:extLst>
          </p:cNvPr>
          <p:cNvCxnSpPr>
            <a:cxnSpLocks/>
          </p:cNvCxnSpPr>
          <p:nvPr/>
        </p:nvCxnSpPr>
        <p:spPr>
          <a:xfrm>
            <a:off x="6152236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43A404-3C7C-9A00-EB2E-5C083227437C}"/>
              </a:ext>
            </a:extLst>
          </p:cNvPr>
          <p:cNvCxnSpPr>
            <a:cxnSpLocks/>
          </p:cNvCxnSpPr>
          <p:nvPr/>
        </p:nvCxnSpPr>
        <p:spPr>
          <a:xfrm>
            <a:off x="6426257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FF28CE9-50F8-6707-E7D7-2E5C22387864}"/>
              </a:ext>
            </a:extLst>
          </p:cNvPr>
          <p:cNvCxnSpPr>
            <a:cxnSpLocks/>
          </p:cNvCxnSpPr>
          <p:nvPr/>
        </p:nvCxnSpPr>
        <p:spPr>
          <a:xfrm>
            <a:off x="6700278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32FC14-E708-292B-F5C0-E67B9AD80E83}"/>
              </a:ext>
            </a:extLst>
          </p:cNvPr>
          <p:cNvCxnSpPr>
            <a:cxnSpLocks/>
          </p:cNvCxnSpPr>
          <p:nvPr/>
        </p:nvCxnSpPr>
        <p:spPr>
          <a:xfrm>
            <a:off x="6974299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5909DB-D611-E7A9-83B2-B924E5799541}"/>
              </a:ext>
            </a:extLst>
          </p:cNvPr>
          <p:cNvCxnSpPr>
            <a:cxnSpLocks/>
          </p:cNvCxnSpPr>
          <p:nvPr/>
        </p:nvCxnSpPr>
        <p:spPr>
          <a:xfrm>
            <a:off x="7248320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C2BD01A-BAB2-8B02-6D3B-1D15B604D366}"/>
              </a:ext>
            </a:extLst>
          </p:cNvPr>
          <p:cNvCxnSpPr>
            <a:cxnSpLocks/>
          </p:cNvCxnSpPr>
          <p:nvPr/>
        </p:nvCxnSpPr>
        <p:spPr>
          <a:xfrm>
            <a:off x="7522341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6BC8B1-B836-F60F-8F55-E3438F39C0E8}"/>
              </a:ext>
            </a:extLst>
          </p:cNvPr>
          <p:cNvCxnSpPr>
            <a:cxnSpLocks/>
          </p:cNvCxnSpPr>
          <p:nvPr/>
        </p:nvCxnSpPr>
        <p:spPr>
          <a:xfrm>
            <a:off x="7796362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E459F2-922C-1096-6DA8-F40F5A5BBCEB}"/>
              </a:ext>
            </a:extLst>
          </p:cNvPr>
          <p:cNvCxnSpPr>
            <a:cxnSpLocks/>
          </p:cNvCxnSpPr>
          <p:nvPr/>
        </p:nvCxnSpPr>
        <p:spPr>
          <a:xfrm>
            <a:off x="8070383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7D2D4CE-9BA9-5215-B635-6DA57C8D3F5C}"/>
              </a:ext>
            </a:extLst>
          </p:cNvPr>
          <p:cNvCxnSpPr>
            <a:cxnSpLocks/>
          </p:cNvCxnSpPr>
          <p:nvPr/>
        </p:nvCxnSpPr>
        <p:spPr>
          <a:xfrm>
            <a:off x="8344398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1E73BF-02D3-1BF8-5B7D-0F8BCB196522}"/>
              </a:ext>
            </a:extLst>
          </p:cNvPr>
          <p:cNvCxnSpPr>
            <a:cxnSpLocks/>
          </p:cNvCxnSpPr>
          <p:nvPr/>
        </p:nvCxnSpPr>
        <p:spPr>
          <a:xfrm>
            <a:off x="2179572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53D416-FDA0-255A-8BB2-EDA6498FDAE6}"/>
              </a:ext>
            </a:extLst>
          </p:cNvPr>
          <p:cNvCxnSpPr>
            <a:cxnSpLocks/>
          </p:cNvCxnSpPr>
          <p:nvPr/>
        </p:nvCxnSpPr>
        <p:spPr>
          <a:xfrm>
            <a:off x="2453593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789D31-CDD2-7E4E-8E8A-D8C22997A857}"/>
              </a:ext>
            </a:extLst>
          </p:cNvPr>
          <p:cNvCxnSpPr>
            <a:cxnSpLocks/>
          </p:cNvCxnSpPr>
          <p:nvPr/>
        </p:nvCxnSpPr>
        <p:spPr>
          <a:xfrm>
            <a:off x="2727614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56A65B5-D93B-0471-4F4D-1B9E3F96B4AE}"/>
              </a:ext>
            </a:extLst>
          </p:cNvPr>
          <p:cNvCxnSpPr>
            <a:cxnSpLocks/>
          </p:cNvCxnSpPr>
          <p:nvPr/>
        </p:nvCxnSpPr>
        <p:spPr>
          <a:xfrm>
            <a:off x="3001635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B83A97B-966F-478D-1DCD-0249D6AD7E66}"/>
              </a:ext>
            </a:extLst>
          </p:cNvPr>
          <p:cNvCxnSpPr>
            <a:cxnSpLocks/>
          </p:cNvCxnSpPr>
          <p:nvPr/>
        </p:nvCxnSpPr>
        <p:spPr>
          <a:xfrm>
            <a:off x="3275656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977A16C-4021-3F15-C141-61CD88F4A419}"/>
              </a:ext>
            </a:extLst>
          </p:cNvPr>
          <p:cNvCxnSpPr>
            <a:cxnSpLocks/>
          </p:cNvCxnSpPr>
          <p:nvPr/>
        </p:nvCxnSpPr>
        <p:spPr>
          <a:xfrm>
            <a:off x="3549677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264510-B4E8-78EC-2115-87BE389486F7}"/>
              </a:ext>
            </a:extLst>
          </p:cNvPr>
          <p:cNvCxnSpPr>
            <a:cxnSpLocks/>
          </p:cNvCxnSpPr>
          <p:nvPr/>
        </p:nvCxnSpPr>
        <p:spPr>
          <a:xfrm>
            <a:off x="3823698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0630B08-347D-ED3D-B855-05349701588E}"/>
              </a:ext>
            </a:extLst>
          </p:cNvPr>
          <p:cNvCxnSpPr>
            <a:cxnSpLocks/>
          </p:cNvCxnSpPr>
          <p:nvPr/>
        </p:nvCxnSpPr>
        <p:spPr>
          <a:xfrm>
            <a:off x="4097719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9D6F65-DEC6-BEC5-E5A8-E6CF449E733C}"/>
              </a:ext>
            </a:extLst>
          </p:cNvPr>
          <p:cNvCxnSpPr>
            <a:cxnSpLocks/>
          </p:cNvCxnSpPr>
          <p:nvPr/>
        </p:nvCxnSpPr>
        <p:spPr>
          <a:xfrm>
            <a:off x="4371740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1029F1C-DB9E-506D-800D-2B82DE9A717E}"/>
              </a:ext>
            </a:extLst>
          </p:cNvPr>
          <p:cNvCxnSpPr>
            <a:cxnSpLocks/>
          </p:cNvCxnSpPr>
          <p:nvPr/>
        </p:nvCxnSpPr>
        <p:spPr>
          <a:xfrm>
            <a:off x="4645761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2F3B06D-C55D-0289-7501-EDA3FE762F1A}"/>
              </a:ext>
            </a:extLst>
          </p:cNvPr>
          <p:cNvCxnSpPr>
            <a:cxnSpLocks/>
          </p:cNvCxnSpPr>
          <p:nvPr/>
        </p:nvCxnSpPr>
        <p:spPr>
          <a:xfrm>
            <a:off x="4919782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213BEDB-6F94-87D7-375A-78BC711875B3}"/>
              </a:ext>
            </a:extLst>
          </p:cNvPr>
          <p:cNvCxnSpPr>
            <a:cxnSpLocks/>
          </p:cNvCxnSpPr>
          <p:nvPr/>
        </p:nvCxnSpPr>
        <p:spPr>
          <a:xfrm>
            <a:off x="5193803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174BF0B-139A-0B43-4DB1-42FFEFC50FBC}"/>
              </a:ext>
            </a:extLst>
          </p:cNvPr>
          <p:cNvCxnSpPr>
            <a:cxnSpLocks/>
          </p:cNvCxnSpPr>
          <p:nvPr/>
        </p:nvCxnSpPr>
        <p:spPr>
          <a:xfrm>
            <a:off x="5467824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60DB02-6EAB-5199-942E-B5E62BC5480B}"/>
              </a:ext>
            </a:extLst>
          </p:cNvPr>
          <p:cNvCxnSpPr>
            <a:cxnSpLocks/>
          </p:cNvCxnSpPr>
          <p:nvPr/>
        </p:nvCxnSpPr>
        <p:spPr>
          <a:xfrm>
            <a:off x="5741845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6B6E7D2-4394-1E5C-257C-F489BD8C0EF7}"/>
              </a:ext>
            </a:extLst>
          </p:cNvPr>
          <p:cNvCxnSpPr>
            <a:cxnSpLocks/>
          </p:cNvCxnSpPr>
          <p:nvPr/>
        </p:nvCxnSpPr>
        <p:spPr>
          <a:xfrm>
            <a:off x="6015866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CE56D4B-7C73-E53A-B49B-31254D74369A}"/>
              </a:ext>
            </a:extLst>
          </p:cNvPr>
          <p:cNvCxnSpPr>
            <a:cxnSpLocks/>
          </p:cNvCxnSpPr>
          <p:nvPr/>
        </p:nvCxnSpPr>
        <p:spPr>
          <a:xfrm>
            <a:off x="6289887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3E41BC-5F0C-BDE9-40B5-CB8FDD258FFC}"/>
              </a:ext>
            </a:extLst>
          </p:cNvPr>
          <p:cNvCxnSpPr>
            <a:cxnSpLocks/>
          </p:cNvCxnSpPr>
          <p:nvPr/>
        </p:nvCxnSpPr>
        <p:spPr>
          <a:xfrm>
            <a:off x="6563908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34D52B5-14A3-5645-37F1-39B428DB7BD6}"/>
              </a:ext>
            </a:extLst>
          </p:cNvPr>
          <p:cNvCxnSpPr>
            <a:cxnSpLocks/>
          </p:cNvCxnSpPr>
          <p:nvPr/>
        </p:nvCxnSpPr>
        <p:spPr>
          <a:xfrm>
            <a:off x="6837929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431049A-9FA1-A88F-FA69-A4F7726B0DED}"/>
              </a:ext>
            </a:extLst>
          </p:cNvPr>
          <p:cNvCxnSpPr>
            <a:cxnSpLocks/>
          </p:cNvCxnSpPr>
          <p:nvPr/>
        </p:nvCxnSpPr>
        <p:spPr>
          <a:xfrm>
            <a:off x="7111950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A315454-A1B9-7E7C-4987-797C717BBB50}"/>
              </a:ext>
            </a:extLst>
          </p:cNvPr>
          <p:cNvCxnSpPr>
            <a:cxnSpLocks/>
          </p:cNvCxnSpPr>
          <p:nvPr/>
        </p:nvCxnSpPr>
        <p:spPr>
          <a:xfrm>
            <a:off x="7385971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DB64DB8-705F-DA28-F535-1AD26C65E74B}"/>
              </a:ext>
            </a:extLst>
          </p:cNvPr>
          <p:cNvCxnSpPr>
            <a:cxnSpLocks/>
          </p:cNvCxnSpPr>
          <p:nvPr/>
        </p:nvCxnSpPr>
        <p:spPr>
          <a:xfrm>
            <a:off x="7659992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F34D886-590B-04E5-9FEB-C447BC0C758B}"/>
              </a:ext>
            </a:extLst>
          </p:cNvPr>
          <p:cNvCxnSpPr>
            <a:cxnSpLocks/>
          </p:cNvCxnSpPr>
          <p:nvPr/>
        </p:nvCxnSpPr>
        <p:spPr>
          <a:xfrm>
            <a:off x="7934013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A6372E5-AB83-11B3-63BC-B7A4F3E8FF93}"/>
              </a:ext>
            </a:extLst>
          </p:cNvPr>
          <p:cNvCxnSpPr>
            <a:cxnSpLocks/>
          </p:cNvCxnSpPr>
          <p:nvPr/>
        </p:nvCxnSpPr>
        <p:spPr>
          <a:xfrm>
            <a:off x="8208034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61A2BF-1BAD-C999-3976-76CAE53ADE90}"/>
              </a:ext>
            </a:extLst>
          </p:cNvPr>
          <p:cNvCxnSpPr>
            <a:cxnSpLocks/>
          </p:cNvCxnSpPr>
          <p:nvPr/>
        </p:nvCxnSpPr>
        <p:spPr>
          <a:xfrm>
            <a:off x="8482049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2A4BFDF-A928-CDFF-456F-83489FFBB92E}"/>
              </a:ext>
            </a:extLst>
          </p:cNvPr>
          <p:cNvSpPr txBox="1"/>
          <p:nvPr/>
        </p:nvSpPr>
        <p:spPr>
          <a:xfrm>
            <a:off x="838200" y="2104616"/>
            <a:ext cx="889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master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74F4E4-4E06-0C82-A3AE-F4A713C2AF78}"/>
              </a:ext>
            </a:extLst>
          </p:cNvPr>
          <p:cNvSpPr txBox="1"/>
          <p:nvPr/>
        </p:nvSpPr>
        <p:spPr>
          <a:xfrm>
            <a:off x="839516" y="252765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deck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796B457-3C44-DA61-ECEA-78F63E6574B6}"/>
              </a:ext>
            </a:extLst>
          </p:cNvPr>
          <p:cNvCxnSpPr>
            <a:cxnSpLocks/>
          </p:cNvCxnSpPr>
          <p:nvPr/>
        </p:nvCxnSpPr>
        <p:spPr>
          <a:xfrm>
            <a:off x="4968942" y="1845493"/>
            <a:ext cx="0" cy="137431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D08586-6B4D-2804-C4E9-A816BE130D0B}"/>
              </a:ext>
            </a:extLst>
          </p:cNvPr>
          <p:cNvCxnSpPr>
            <a:cxnSpLocks/>
          </p:cNvCxnSpPr>
          <p:nvPr/>
        </p:nvCxnSpPr>
        <p:spPr>
          <a:xfrm>
            <a:off x="5953880" y="1835951"/>
            <a:ext cx="0" cy="137431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8BA32AF-3785-135C-55ED-C03E241D86DE}"/>
              </a:ext>
            </a:extLst>
          </p:cNvPr>
          <p:cNvSpPr txBox="1"/>
          <p:nvPr/>
        </p:nvSpPr>
        <p:spPr>
          <a:xfrm>
            <a:off x="4508110" y="165182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104.2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28026AA-A64A-0A0A-6889-571F0DFA7114}"/>
              </a:ext>
            </a:extLst>
          </p:cNvPr>
          <p:cNvSpPr txBox="1"/>
          <p:nvPr/>
        </p:nvSpPr>
        <p:spPr>
          <a:xfrm>
            <a:off x="5610461" y="158350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107.8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380393-99A5-00CF-9B42-A0C3B01C35D5}"/>
              </a:ext>
            </a:extLst>
          </p:cNvPr>
          <p:cNvSpPr txBox="1"/>
          <p:nvPr/>
        </p:nvSpPr>
        <p:spPr>
          <a:xfrm>
            <a:off x="4604428" y="305700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11.75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5B0F2C-2A20-2C4C-7CA6-24C5FFF452D3}"/>
              </a:ext>
            </a:extLst>
          </p:cNvPr>
          <p:cNvSpPr txBox="1"/>
          <p:nvPr/>
        </p:nvSpPr>
        <p:spPr>
          <a:xfrm>
            <a:off x="5692819" y="308409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15.3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7C6AF-2913-32A4-A1B6-10B2E1F72042}"/>
              </a:ext>
            </a:extLst>
          </p:cNvPr>
          <p:cNvSpPr txBox="1"/>
          <p:nvPr/>
        </p:nvSpPr>
        <p:spPr>
          <a:xfrm>
            <a:off x="782611" y="4384053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userInducedGridOffset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such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beat </a:t>
            </a:r>
            <a:r>
              <a:rPr lang="nl-NL" dirty="0" err="1"/>
              <a:t>value</a:t>
            </a:r>
            <a:r>
              <a:rPr lang="nl-NL" dirty="0"/>
              <a:t> at P is </a:t>
            </a:r>
            <a:r>
              <a:rPr lang="nl-NL" dirty="0" err="1"/>
              <a:t>either</a:t>
            </a:r>
            <a:r>
              <a:rPr lang="nl-NL" dirty="0"/>
              <a:t> 11.2 or 12.2, </a:t>
            </a:r>
            <a:r>
              <a:rPr lang="nl-NL" dirty="0" err="1"/>
              <a:t>and</a:t>
            </a:r>
            <a:r>
              <a:rPr lang="nl-NL" dirty="0"/>
              <a:t> at Q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14.8 or 15.8. </a:t>
            </a:r>
          </a:p>
          <a:p>
            <a:r>
              <a:rPr lang="nl-NL" dirty="0"/>
              <a:t>Beat = (time – </a:t>
            </a:r>
            <a:r>
              <a:rPr lang="nl-NL" dirty="0" err="1"/>
              <a:t>userInducedGridOffset</a:t>
            </a:r>
            <a:r>
              <a:rPr lang="nl-NL" dirty="0"/>
              <a:t> ) * tempo; </a:t>
            </a:r>
          </a:p>
          <a:p>
            <a:r>
              <a:rPr lang="nl-NL" dirty="0"/>
              <a:t>Time = beat/tempo + </a:t>
            </a:r>
            <a:r>
              <a:rPr lang="nl-NL" dirty="0" err="1"/>
              <a:t>userInducedGridOffset</a:t>
            </a:r>
            <a:r>
              <a:rPr lang="nl-NL" dirty="0"/>
              <a:t>;</a:t>
            </a:r>
          </a:p>
          <a:p>
            <a:r>
              <a:rPr lang="nl-NL" dirty="0"/>
              <a:t>We want </a:t>
            </a:r>
            <a:r>
              <a:rPr lang="nl-NL" dirty="0" err="1"/>
              <a:t>beatNew</a:t>
            </a:r>
            <a:r>
              <a:rPr lang="nl-NL" dirty="0"/>
              <a:t>/tempo + </a:t>
            </a:r>
            <a:r>
              <a:rPr lang="nl-NL" dirty="0" err="1"/>
              <a:t>GridOffsetNew</a:t>
            </a:r>
            <a:r>
              <a:rPr lang="nl-NL" dirty="0"/>
              <a:t> = </a:t>
            </a:r>
            <a:r>
              <a:rPr lang="nl-NL" dirty="0" err="1"/>
              <a:t>beatOld</a:t>
            </a:r>
            <a:r>
              <a:rPr lang="nl-NL" dirty="0"/>
              <a:t>/tempo+ </a:t>
            </a:r>
            <a:r>
              <a:rPr lang="nl-NL" dirty="0" err="1"/>
              <a:t>gridOffsetOld</a:t>
            </a:r>
            <a:r>
              <a:rPr lang="nl-NL" dirty="0"/>
              <a:t>, </a:t>
            </a:r>
            <a:r>
              <a:rPr lang="nl-NL" dirty="0" err="1"/>
              <a:t>because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time or </a:t>
            </a:r>
            <a:r>
              <a:rPr lang="nl-NL" dirty="0" err="1"/>
              <a:t>position</a:t>
            </a:r>
            <a:r>
              <a:rPr lang="nl-NL" dirty="0"/>
              <a:t> we are </a:t>
            </a:r>
            <a:r>
              <a:rPr lang="nl-NL" dirty="0" err="1"/>
              <a:t>describing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remain</a:t>
            </a:r>
            <a:r>
              <a:rPr lang="nl-NL" dirty="0"/>
              <a:t> </a:t>
            </a:r>
            <a:r>
              <a:rPr lang="nl-NL" dirty="0" err="1"/>
              <a:t>unchanged</a:t>
            </a:r>
            <a:endParaRPr lang="nl-NL" dirty="0"/>
          </a:p>
          <a:p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gridOffsetNew</a:t>
            </a:r>
            <a:r>
              <a:rPr lang="nl-NL" dirty="0"/>
              <a:t> = (</a:t>
            </a:r>
            <a:r>
              <a:rPr lang="nl-NL" dirty="0" err="1"/>
              <a:t>beatOld</a:t>
            </a:r>
            <a:r>
              <a:rPr lang="nl-NL" dirty="0"/>
              <a:t> – </a:t>
            </a:r>
            <a:r>
              <a:rPr lang="nl-NL" dirty="0" err="1"/>
              <a:t>beatNew</a:t>
            </a:r>
            <a:r>
              <a:rPr lang="nl-NL" dirty="0"/>
              <a:t>)/tempo + </a:t>
            </a:r>
            <a:r>
              <a:rPr lang="nl-NL" dirty="0" err="1"/>
              <a:t>gridOffsetOld</a:t>
            </a:r>
            <a:endParaRPr lang="nl-NL" dirty="0"/>
          </a:p>
          <a:p>
            <a:r>
              <a:rPr lang="nl-NL" dirty="0"/>
              <a:t>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smallest</a:t>
            </a:r>
            <a:r>
              <a:rPr lang="nl-NL" dirty="0"/>
              <a:t>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gridOffset</a:t>
            </a:r>
            <a:r>
              <a:rPr lang="nl-NL" dirty="0"/>
              <a:t> (</a:t>
            </a:r>
            <a:r>
              <a:rPr lang="nl-NL" dirty="0" err="1"/>
              <a:t>corresponding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high </a:t>
            </a:r>
            <a:r>
              <a:rPr lang="nl-NL" dirty="0" err="1"/>
              <a:t>beatValue</a:t>
            </a:r>
            <a:r>
              <a:rPr lang="nl-NL" dirty="0"/>
              <a:t>), but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positive</a:t>
            </a:r>
            <a:endParaRPr lang="nl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A20384-06D1-C27F-817B-0F6359C40187}"/>
              </a:ext>
            </a:extLst>
          </p:cNvPr>
          <p:cNvSpPr txBox="1"/>
          <p:nvPr/>
        </p:nvSpPr>
        <p:spPr>
          <a:xfrm>
            <a:off x="4918495" y="288222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C7DF83-296B-F811-03C3-A575730E4D4A}"/>
              </a:ext>
            </a:extLst>
          </p:cNvPr>
          <p:cNvSpPr txBox="1"/>
          <p:nvPr/>
        </p:nvSpPr>
        <p:spPr>
          <a:xfrm>
            <a:off x="5970399" y="289065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33762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9117-E8F6-6965-A04E-456461ED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Alignment</a:t>
            </a:r>
            <a:r>
              <a:rPr lang="nl-NL" dirty="0"/>
              <a:t> </a:t>
            </a:r>
            <a:r>
              <a:rPr lang="nl-NL" dirty="0" err="1"/>
              <a:t>mismatcht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A9B57-0F7A-60E3-1867-CC188DD7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0072" cy="4351338"/>
          </a:xfrm>
        </p:spPr>
        <p:txBody>
          <a:bodyPr>
            <a:normAutofit lnSpcReduction="10000"/>
          </a:bodyPr>
          <a:lstStyle/>
          <a:p>
            <a:r>
              <a:rPr lang="nl-NL" dirty="0" err="1"/>
              <a:t>When</a:t>
            </a:r>
            <a:r>
              <a:rPr lang="nl-NL" dirty="0"/>
              <a:t> we do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alignment</a:t>
            </a:r>
            <a:r>
              <a:rPr lang="nl-NL" dirty="0"/>
              <a:t> (</a:t>
            </a:r>
            <a:r>
              <a:rPr lang="nl-NL" dirty="0" err="1"/>
              <a:t>initiated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server) we get a small </a:t>
            </a:r>
            <a:r>
              <a:rPr lang="nl-NL" dirty="0" err="1"/>
              <a:t>glitch</a:t>
            </a:r>
            <a:endParaRPr lang="nl-NL" dirty="0"/>
          </a:p>
          <a:p>
            <a:r>
              <a:rPr lang="nl-NL" dirty="0"/>
              <a:t>Multiple </a:t>
            </a:r>
            <a:r>
              <a:rPr lang="nl-NL" dirty="0" err="1"/>
              <a:t>problems</a:t>
            </a:r>
            <a:endParaRPr lang="nl-NL" dirty="0"/>
          </a:p>
          <a:p>
            <a:pPr lvl="1"/>
            <a:r>
              <a:rPr lang="nl-NL" dirty="0" err="1"/>
              <a:t>Why</a:t>
            </a:r>
            <a:r>
              <a:rPr lang="nl-NL" dirty="0"/>
              <a:t> is </a:t>
            </a:r>
            <a:r>
              <a:rPr lang="nl-NL" dirty="0" err="1"/>
              <a:t>there</a:t>
            </a:r>
            <a:r>
              <a:rPr lang="nl-NL" dirty="0"/>
              <a:t> a dip?</a:t>
            </a:r>
          </a:p>
          <a:p>
            <a:pPr lvl="2"/>
            <a:r>
              <a:rPr lang="nl-NL" dirty="0" err="1"/>
              <a:t>Due</a:t>
            </a:r>
            <a:r>
              <a:rPr lang="nl-NL" dirty="0"/>
              <a:t> control </a:t>
            </a:r>
            <a:r>
              <a:rPr lang="nl-NL" dirty="0" err="1"/>
              <a:t>rate</a:t>
            </a:r>
            <a:r>
              <a:rPr lang="nl-NL" dirty="0"/>
              <a:t> discrete steps, </a:t>
            </a:r>
            <a:r>
              <a:rPr lang="nl-NL" dirty="0" err="1"/>
              <a:t>see</a:t>
            </a:r>
            <a:r>
              <a:rPr lang="nl-NL" dirty="0"/>
              <a:t> next slide</a:t>
            </a:r>
          </a:p>
          <a:p>
            <a:pPr lvl="1"/>
            <a:r>
              <a:rPr lang="nl-NL" dirty="0" err="1"/>
              <a:t>Why</a:t>
            </a:r>
            <a:r>
              <a:rPr lang="nl-NL" dirty="0"/>
              <a:t> do we </a:t>
            </a:r>
            <a:r>
              <a:rPr lang="nl-NL" dirty="0" err="1"/>
              <a:t>jump</a:t>
            </a:r>
            <a:r>
              <a:rPr lang="nl-NL" dirty="0"/>
              <a:t> </a:t>
            </a:r>
            <a:r>
              <a:rPr lang="nl-NL" dirty="0" err="1"/>
              <a:t>ahead</a:t>
            </a:r>
            <a:r>
              <a:rPr lang="nl-NL" dirty="0"/>
              <a:t> in time?</a:t>
            </a:r>
          </a:p>
          <a:p>
            <a:pPr lvl="2"/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error in pos2beat or beat2pos </a:t>
            </a:r>
          </a:p>
          <a:p>
            <a:pPr lvl="2"/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numericalprecision</a:t>
            </a:r>
            <a:r>
              <a:rPr lang="nl-NL"/>
              <a:t> issues</a:t>
            </a:r>
            <a:endParaRPr lang="nl-NL" dirty="0"/>
          </a:p>
          <a:p>
            <a:pPr lvl="1"/>
            <a:endParaRPr lang="nl-NL" dirty="0"/>
          </a:p>
          <a:p>
            <a:pPr marL="457200" lvl="1" indent="0">
              <a:buNone/>
            </a:pPr>
            <a:r>
              <a:rPr lang="nl-NL" dirty="0"/>
              <a:t>data_250226_160721.csv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C5D32-19DB-3508-7BF4-88413ED45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656" y="2155747"/>
            <a:ext cx="5123809" cy="3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76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99A56-6920-4B51-E4BD-F5C26F19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Alignment</a:t>
            </a:r>
            <a:r>
              <a:rPr lang="nl-NL" dirty="0"/>
              <a:t> </a:t>
            </a:r>
            <a:r>
              <a:rPr lang="nl-NL" dirty="0" err="1"/>
              <a:t>mismatcht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A2566-60A9-A847-FE70-AB2CE7C54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Hypothesis </a:t>
            </a:r>
            <a:r>
              <a:rPr lang="nl-NL" dirty="0" err="1"/>
              <a:t>inconsistency</a:t>
            </a:r>
            <a:r>
              <a:rPr lang="nl-NL" dirty="0"/>
              <a:t> in beat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position</a:t>
            </a:r>
            <a:r>
              <a:rPr lang="nl-NL" dirty="0"/>
              <a:t> </a:t>
            </a:r>
            <a:r>
              <a:rPr lang="nl-NL" dirty="0" err="1"/>
              <a:t>mapping</a:t>
            </a:r>
            <a:endParaRPr lang="nl-NL" dirty="0"/>
          </a:p>
          <a:p>
            <a:r>
              <a:rPr lang="nl-NL" dirty="0"/>
              <a:t>Beat &gt; </a:t>
            </a:r>
            <a:r>
              <a:rPr lang="nl-NL" dirty="0" err="1"/>
              <a:t>position</a:t>
            </a:r>
            <a:endParaRPr lang="nl-NL" dirty="0"/>
          </a:p>
          <a:p>
            <a:pPr lvl="1"/>
            <a:r>
              <a:rPr lang="nl-NL" dirty="0"/>
              <a:t>beat2positionAdjusted in </a:t>
            </a:r>
            <a:r>
              <a:rPr lang="nl-NL" dirty="0" err="1"/>
              <a:t>jumpToBeat</a:t>
            </a:r>
            <a:endParaRPr lang="nl-NL" dirty="0"/>
          </a:p>
          <a:p>
            <a:pPr lvl="2"/>
            <a:r>
              <a:rPr lang="nl-NL" dirty="0"/>
              <a:t>(((beat + </a:t>
            </a:r>
            <a:r>
              <a:rPr lang="nl-NL" dirty="0" err="1"/>
              <a:t>setpointGridOffset</a:t>
            </a:r>
            <a:r>
              <a:rPr lang="nl-NL" dirty="0"/>
              <a:t>) / </a:t>
            </a:r>
            <a:r>
              <a:rPr lang="nl-NL" dirty="0" err="1"/>
              <a:t>trackTempo</a:t>
            </a:r>
            <a:r>
              <a:rPr lang="nl-NL" dirty="0"/>
              <a:t>) + </a:t>
            </a:r>
            <a:r>
              <a:rPr lang="nl-NL" dirty="0" err="1"/>
              <a:t>track.gridOffset</a:t>
            </a:r>
            <a:r>
              <a:rPr lang="nl-NL" dirty="0"/>
              <a:t>) * </a:t>
            </a:r>
            <a:r>
              <a:rPr lang="nl-NL" dirty="0" err="1"/>
              <a:t>track.sampleRate</a:t>
            </a:r>
            <a:r>
              <a:rPr lang="nl-NL" dirty="0"/>
              <a:t>;</a:t>
            </a:r>
          </a:p>
          <a:p>
            <a:r>
              <a:rPr lang="nl-NL" dirty="0" err="1"/>
              <a:t>Position</a:t>
            </a:r>
            <a:r>
              <a:rPr lang="nl-NL" dirty="0"/>
              <a:t> &gt; beat</a:t>
            </a:r>
          </a:p>
          <a:p>
            <a:pPr lvl="1"/>
            <a:r>
              <a:rPr lang="nl-NL" dirty="0"/>
              <a:t>Position2beat in </a:t>
            </a:r>
            <a:r>
              <a:rPr lang="nl-NL" dirty="0" err="1"/>
              <a:t>align</a:t>
            </a:r>
            <a:endParaRPr lang="nl-NL" dirty="0"/>
          </a:p>
          <a:p>
            <a:pPr lvl="2"/>
            <a:r>
              <a:rPr lang="nl-NL" dirty="0"/>
              <a:t>((</a:t>
            </a:r>
            <a:r>
              <a:rPr lang="nl-NL" dirty="0" err="1"/>
              <a:t>position</a:t>
            </a:r>
            <a:r>
              <a:rPr lang="nl-NL" dirty="0"/>
              <a:t> / </a:t>
            </a:r>
            <a:r>
              <a:rPr lang="nl-NL" dirty="0" err="1"/>
              <a:t>track.sampleRate</a:t>
            </a:r>
            <a:r>
              <a:rPr lang="nl-NL" dirty="0"/>
              <a:t>) * </a:t>
            </a:r>
            <a:r>
              <a:rPr lang="nl-NL" dirty="0" err="1"/>
              <a:t>trackTempo</a:t>
            </a:r>
            <a:r>
              <a:rPr lang="nl-NL" dirty="0"/>
              <a:t>);</a:t>
            </a:r>
          </a:p>
          <a:p>
            <a:pPr lvl="1"/>
            <a:endParaRPr lang="nl-N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27A0A7-BA78-5228-8215-31F8CC3155F7}"/>
              </a:ext>
            </a:extLst>
          </p:cNvPr>
          <p:cNvSpPr/>
          <p:nvPr/>
        </p:nvSpPr>
        <p:spPr>
          <a:xfrm>
            <a:off x="7502013" y="5112774"/>
            <a:ext cx="3244645" cy="10913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Seems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indeed </a:t>
            </a:r>
            <a:r>
              <a:rPr lang="nl-NL" dirty="0" err="1"/>
              <a:t>be</a:t>
            </a:r>
            <a:r>
              <a:rPr lang="nl-NL" dirty="0"/>
              <a:t> inconsistent</a:t>
            </a:r>
          </a:p>
        </p:txBody>
      </p:sp>
    </p:spTree>
    <p:extLst>
      <p:ext uri="{BB962C8B-B14F-4D97-AF65-F5344CB8AC3E}">
        <p14:creationId xmlns:p14="http://schemas.microsoft.com/office/powerpoint/2010/main" val="2334194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1778</Words>
  <Application>Microsoft Office PowerPoint</Application>
  <PresentationFormat>Widescreen</PresentationFormat>
  <Paragraphs>182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Office Theme</vt:lpstr>
      <vt:lpstr>DJ deck</vt:lpstr>
      <vt:lpstr>Scratch position</vt:lpstr>
      <vt:lpstr>(mis)alignment </vt:lpstr>
      <vt:lpstr>(mis)alignment </vt:lpstr>
      <vt:lpstr>Seperate issues</vt:lpstr>
      <vt:lpstr>Overwriting gridoffset</vt:lpstr>
      <vt:lpstr>PowerPoint Presentation</vt:lpstr>
      <vt:lpstr>Alignment mismatcht</vt:lpstr>
      <vt:lpstr>Alignment mismatcht</vt:lpstr>
      <vt:lpstr>Handling control rate discrete steps</vt:lpstr>
      <vt:lpstr>SetQue</vt:lpstr>
      <vt:lpstr>21-03 fixed beat conversion inconsistency</vt:lpstr>
      <vt:lpstr>21-03 partial fix of discrete step</vt:lpstr>
      <vt:lpstr>21-03</vt:lpstr>
      <vt:lpstr>22-03 jump size with discrete fix</vt:lpstr>
      <vt:lpstr>Check wether discrete jump is working</vt:lpstr>
      <vt:lpstr>How does the error occur?</vt:lpstr>
      <vt:lpstr>Design flaw of referenceBus for obtaining position </vt:lpstr>
      <vt:lpstr>With improved centered discretization</vt:lpstr>
      <vt:lpstr>Wrapping up </vt:lpstr>
      <vt:lpstr>Testing</vt:lpstr>
      <vt:lpstr>Time difference clock and track</vt:lpstr>
      <vt:lpstr>Time difference clock and track</vt:lpstr>
      <vt:lpstr>Tempo difference between language and server</vt:lpstr>
      <vt:lpstr>Drift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 Tabak</dc:creator>
  <cp:lastModifiedBy>Pier Tabak</cp:lastModifiedBy>
  <cp:revision>16</cp:revision>
  <dcterms:created xsi:type="dcterms:W3CDTF">2025-02-12T10:55:35Z</dcterms:created>
  <dcterms:modified xsi:type="dcterms:W3CDTF">2025-04-22T11:24:04Z</dcterms:modified>
</cp:coreProperties>
</file>